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1" r:id="rId10"/>
    <p:sldId id="265" r:id="rId11"/>
    <p:sldId id="295" r:id="rId12"/>
    <p:sldId id="266" r:id="rId13"/>
    <p:sldId id="267" r:id="rId14"/>
    <p:sldId id="268" r:id="rId15"/>
    <p:sldId id="269" r:id="rId16"/>
    <p:sldId id="270" r:id="rId17"/>
    <p:sldId id="288" r:id="rId18"/>
    <p:sldId id="290" r:id="rId19"/>
    <p:sldId id="273" r:id="rId20"/>
    <p:sldId id="292" r:id="rId21"/>
    <p:sldId id="291" r:id="rId22"/>
    <p:sldId id="275" r:id="rId23"/>
    <p:sldId id="293" r:id="rId24"/>
    <p:sldId id="294" r:id="rId25"/>
    <p:sldId id="277" r:id="rId26"/>
    <p:sldId id="282" r:id="rId27"/>
    <p:sldId id="279" r:id="rId28"/>
    <p:sldId id="280" r:id="rId29"/>
    <p:sldId id="281" r:id="rId30"/>
    <p:sldId id="283" r:id="rId31"/>
    <p:sldId id="284" r:id="rId32"/>
    <p:sldId id="285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63FFC-6951-4EEA-8642-9964646C7E7A}" type="datetimeFigureOut">
              <a:rPr lang="en-US" smtClean="0"/>
              <a:t>4/18/2009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BF4DF-172D-42A1-9E0F-400D1B677C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038600"/>
            <a:ext cx="7162800" cy="10668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Using Regression Techniques to Predict Weather Signals from Image Sequences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781800" cy="685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500" dirty="0" smtClean="0"/>
              <a:t>Richard Speyer</a:t>
            </a:r>
          </a:p>
          <a:p>
            <a:pPr>
              <a:spcBef>
                <a:spcPts val="0"/>
              </a:spcBef>
            </a:pPr>
            <a:r>
              <a:rPr lang="en-US" sz="1100" dirty="0" smtClean="0"/>
              <a:t>Master of Science Thesis Defense</a:t>
            </a:r>
          </a:p>
          <a:p>
            <a:pPr>
              <a:spcBef>
                <a:spcPts val="0"/>
              </a:spcBef>
            </a:pPr>
            <a:r>
              <a:rPr lang="en-US" sz="1100" dirty="0" smtClean="0"/>
              <a:t>April 22</a:t>
            </a:r>
            <a:r>
              <a:rPr lang="en-US" sz="1100" baseline="30000" dirty="0" smtClean="0"/>
              <a:t>nd</a:t>
            </a:r>
            <a:r>
              <a:rPr lang="en-US" sz="1100" dirty="0" smtClean="0"/>
              <a:t>, 2009</a:t>
            </a:r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4495800" cy="365125"/>
          </a:xfrm>
        </p:spPr>
        <p:txBody>
          <a:bodyPr/>
          <a:lstStyle/>
          <a:p>
            <a:pPr algn="r"/>
            <a:r>
              <a:rPr lang="en-US" dirty="0" smtClean="0"/>
              <a:t>with slides from Robert Pless and Nathan Jacobs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Principal Coefficient Analysis (PCA)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PCA is a method used to extract the most significant scene variations from a set of images</a:t>
            </a:r>
          </a:p>
          <a:p>
            <a:r>
              <a:rPr lang="en-US" dirty="0" smtClean="0"/>
              <a:t>Given a set of images I and a number k&gt;0, finds the k most important features in the set of images</a:t>
            </a:r>
          </a:p>
          <a:p>
            <a:r>
              <a:rPr lang="en-US" dirty="0" smtClean="0"/>
              <a:t>[U S V] = PCA(</a:t>
            </a:r>
            <a:r>
              <a:rPr lang="en-US" dirty="0" err="1" smtClean="0"/>
              <a:t>I,k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 contains the k feature vectors</a:t>
            </a:r>
          </a:p>
          <a:p>
            <a:pPr lvl="1"/>
            <a:r>
              <a:rPr lang="en-US" dirty="0" smtClean="0"/>
              <a:t>S is a diagonal matrix which contains the weights of each feature vector</a:t>
            </a:r>
          </a:p>
          <a:p>
            <a:pPr lvl="1"/>
            <a:r>
              <a:rPr lang="en-US" dirty="0" smtClean="0"/>
              <a:t>V contains the coefficients of each vector for each image</a:t>
            </a:r>
          </a:p>
          <a:p>
            <a:r>
              <a:rPr lang="en-US" dirty="0" smtClean="0"/>
              <a:t>We can reconstruct image x: i</a:t>
            </a:r>
            <a:r>
              <a:rPr lang="en-US" baseline="-25000" dirty="0" smtClean="0"/>
              <a:t>x</a:t>
            </a:r>
            <a:r>
              <a:rPr lang="en-US" dirty="0" smtClean="0"/>
              <a:t>=U*S*</a:t>
            </a:r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Coefficient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200400"/>
            <a:ext cx="8229600" cy="2956560"/>
          </a:xfrm>
        </p:spPr>
        <p:txBody>
          <a:bodyPr/>
          <a:lstStyle/>
          <a:p>
            <a:r>
              <a:rPr lang="en-US" dirty="0" smtClean="0"/>
              <a:t>Images will not be exact reconstructions of original images</a:t>
            </a:r>
          </a:p>
          <a:p>
            <a:pPr lvl="1"/>
            <a:r>
              <a:rPr lang="en-US" dirty="0" smtClean="0"/>
              <a:t>Similarity increases as we increase the number of coefficients k</a:t>
            </a:r>
          </a:p>
          <a:p>
            <a:r>
              <a:rPr lang="en-US" dirty="0" smtClean="0"/>
              <a:t>Will extract the most significant features to minimize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95400" y="1295400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193925" y="209391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1295400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24200" y="12954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657600" y="12954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81000" y="2671763"/>
            <a:ext cx="962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Images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32125" y="2632075"/>
            <a:ext cx="157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Basis Images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810000" y="1676400"/>
            <a:ext cx="13346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 dirty="0" smtClean="0">
                <a:latin typeface="Arial" pitchFamily="34" charset="0"/>
              </a:rPr>
              <a:t>coefficients</a:t>
            </a:r>
            <a:endParaRPr lang="en-US" sz="1800" b="0" dirty="0">
              <a:latin typeface="Arial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 t="17866" b="14364"/>
          <a:stretch>
            <a:fillRect/>
          </a:stretch>
        </p:blipFill>
        <p:spPr bwMode="auto">
          <a:xfrm>
            <a:off x="3200400" y="5257800"/>
            <a:ext cx="2590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9" dur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Principal Coefficient Analysis (PCA)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of the images in the AMOS dataset are 320 x 240 pixels = 76800 pixels</a:t>
            </a:r>
          </a:p>
          <a:p>
            <a:r>
              <a:rPr lang="en-US" dirty="0" smtClean="0"/>
              <a:t>Lots of dimensions for CCA, will greatly hurt the runtime of our algorithms</a:t>
            </a:r>
          </a:p>
          <a:p>
            <a:r>
              <a:rPr lang="en-US" dirty="0" smtClean="0"/>
              <a:t>We can reduce this number dramatically by instead using the PCA components of each image (k=10)</a:t>
            </a:r>
          </a:p>
          <a:p>
            <a:r>
              <a:rPr lang="en-US" dirty="0" smtClean="0"/>
              <a:t>PCA will still find the most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significant features of the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image</a:t>
            </a:r>
          </a:p>
        </p:txBody>
      </p:sp>
      <p:pic>
        <p:nvPicPr>
          <p:cNvPr id="4" name="Picture 3" descr="imagedimensions-p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7270" y="3886200"/>
            <a:ext cx="3194730" cy="24627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Bringing it together -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set of </a:t>
            </a:r>
            <a:r>
              <a:rPr lang="en-US" dirty="0" err="1" smtClean="0"/>
              <a:t>timestamped</a:t>
            </a:r>
            <a:r>
              <a:rPr lang="en-US" dirty="0" smtClean="0"/>
              <a:t> images I = i</a:t>
            </a:r>
            <a:r>
              <a:rPr lang="en-US" baseline="-25000" dirty="0" smtClean="0"/>
              <a:t>1</a:t>
            </a:r>
            <a:r>
              <a:rPr lang="en-US" dirty="0" smtClean="0"/>
              <a:t>,…,i</a:t>
            </a:r>
            <a:r>
              <a:rPr lang="en-US" baseline="-25000" dirty="0" smtClean="0"/>
              <a:t>x</a:t>
            </a:r>
            <a:r>
              <a:rPr lang="en-US" dirty="0" smtClean="0"/>
              <a:t> and weather data entries W = w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w</a:t>
            </a:r>
            <a:r>
              <a:rPr lang="en-US" baseline="-25000" dirty="0" err="1" smtClean="0"/>
              <a:t>y</a:t>
            </a:r>
            <a:endParaRPr lang="en-US" baseline="-25000" dirty="0" smtClean="0"/>
          </a:p>
          <a:p>
            <a:r>
              <a:rPr lang="en-US" dirty="0" smtClean="0"/>
              <a:t>Concurrently iterate through both sets and remove entries which do not have corresponding entries in opposite set so both sets now have n entries</a:t>
            </a:r>
          </a:p>
          <a:p>
            <a:r>
              <a:rPr lang="en-US" dirty="0" smtClean="0"/>
              <a:t>Run PCA on images; V = v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v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are vectors of length k containing the coefficients for each image, U = u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u</a:t>
            </a:r>
            <a:r>
              <a:rPr lang="en-US" baseline="-25000" dirty="0" err="1" smtClean="0"/>
              <a:t>k</a:t>
            </a:r>
            <a:r>
              <a:rPr lang="en-US" dirty="0" smtClean="0"/>
              <a:t> </a:t>
            </a:r>
            <a:r>
              <a:rPr lang="en-US" dirty="0" smtClean="0"/>
              <a:t>are the basis vectors</a:t>
            </a:r>
          </a:p>
          <a:p>
            <a:r>
              <a:rPr lang="en-US" dirty="0" smtClean="0"/>
              <a:t>Run CCA using V and W as input matrices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the Weather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a new image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and CCA projection matrices A and B, we can predict the value of the weather signal in the following way:</a:t>
            </a:r>
          </a:p>
          <a:p>
            <a:pPr lvl="1"/>
            <a:r>
              <a:rPr lang="en-US" dirty="0" smtClean="0"/>
              <a:t>Find the PCA coefficients of the new image I on our existing basis vectors U (v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Value of weather signal </a:t>
            </a:r>
            <a:r>
              <a:rPr lang="en-US" b="1" dirty="0" smtClean="0"/>
              <a:t>w = Av</a:t>
            </a:r>
            <a:r>
              <a:rPr lang="en-US" b="1" baseline="-25000" dirty="0" smtClean="0"/>
              <a:t>i</a:t>
            </a:r>
            <a:r>
              <a:rPr lang="en-US" b="1" dirty="0" smtClean="0"/>
              <a:t>B</a:t>
            </a:r>
            <a:r>
              <a:rPr lang="en-US" b="1" baseline="30000" dirty="0" smtClean="0"/>
              <a:t>-1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Predict two signals which present unique challenges</a:t>
            </a:r>
          </a:p>
          <a:p>
            <a:pPr lvl="1"/>
            <a:r>
              <a:rPr lang="en-US" dirty="0" smtClean="0"/>
              <a:t>Wind Velocity</a:t>
            </a:r>
          </a:p>
          <a:p>
            <a:pPr lvl="1"/>
            <a:r>
              <a:rPr lang="en-US" dirty="0" smtClean="0"/>
              <a:t>Vapor Pressure</a:t>
            </a:r>
          </a:p>
          <a:p>
            <a:r>
              <a:rPr lang="en-US" dirty="0" smtClean="0"/>
              <a:t>Analyze effect of training set size on performance</a:t>
            </a:r>
          </a:p>
          <a:p>
            <a:r>
              <a:rPr lang="en-US" dirty="0" smtClean="0"/>
              <a:t>Find minimum amount of data needed to build a good predictor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Effects are only noticeable on very local regions of the image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Flags</a:t>
            </a:r>
          </a:p>
          <a:p>
            <a:r>
              <a:rPr lang="en-US" dirty="0" smtClean="0"/>
              <a:t>In order to ignore changes due to time of day, all images are captured between 10 AM and 2 PM</a:t>
            </a:r>
          </a:p>
          <a:p>
            <a:r>
              <a:rPr lang="en-US" dirty="0" smtClean="0"/>
              <a:t>204 training images, 102 test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images</a:t>
            </a:r>
            <a:endParaRPr lang="en-US" dirty="0"/>
          </a:p>
        </p:txBody>
      </p:sp>
      <p:pic>
        <p:nvPicPr>
          <p:cNvPr id="4" name="Picture 3" descr="19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886200"/>
            <a:ext cx="3200400" cy="24003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Analysis of CCA basis images shows only one accurate dimension</a:t>
            </a:r>
          </a:p>
          <a:p>
            <a:r>
              <a:rPr lang="en-US" dirty="0" smtClean="0"/>
              <a:t>Makes sense since webcam captures in 2D so we can only see the flag blowing along one direction</a:t>
            </a:r>
            <a:endParaRPr lang="en-US" dirty="0"/>
          </a:p>
        </p:txBody>
      </p:sp>
      <p:pic>
        <p:nvPicPr>
          <p:cNvPr id="4" name="Content Placeholder 3" descr="windspeedcomponents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124200"/>
            <a:ext cx="4038600" cy="2713434"/>
          </a:xfrm>
          <a:prstGeom prst="rect">
            <a:avLst/>
          </a:prstGeom>
        </p:spPr>
      </p:pic>
      <p:pic>
        <p:nvPicPr>
          <p:cNvPr id="5" name="Picture 4" descr="windspeedcomponents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124200"/>
            <a:ext cx="4082902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we sort images by the value of the first CCA coefficient, it is clear that the direction of the flag is a key feature</a:t>
            </a:r>
            <a:endParaRPr lang="en-US" dirty="0"/>
          </a:p>
        </p:txBody>
      </p:sp>
      <p:pic>
        <p:nvPicPr>
          <p:cNvPr id="4" name="Picture 2" descr="C:\Documents and Settings\Richard Speyer\My Documents\Research\Webcam Signals\Thesis\figures\windspeedextrem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724150"/>
            <a:ext cx="4495800" cy="3371850"/>
          </a:xfrm>
          <a:prstGeom prst="rect">
            <a:avLst/>
          </a:prstGeom>
          <a:noFill/>
        </p:spPr>
      </p:pic>
      <p:pic>
        <p:nvPicPr>
          <p:cNvPr id="5" name="Picture 3" descr="C:\Documents and Settings\Richard Speyer\My Documents\Research\Webcam Signals\Thesis\figures\windspeedcorr.jpg"/>
          <p:cNvPicPr>
            <a:picLocks noChangeAspect="1" noChangeArrowheads="1"/>
          </p:cNvPicPr>
          <p:nvPr/>
        </p:nvPicPr>
        <p:blipFill>
          <a:blip r:embed="rId3"/>
          <a:srcRect l="5814" t="5374" r="10465"/>
          <a:stretch>
            <a:fillRect/>
          </a:stretch>
        </p:blipFill>
        <p:spPr bwMode="auto">
          <a:xfrm>
            <a:off x="5416884" y="3124200"/>
            <a:ext cx="3498516" cy="281622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638800" y="57912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Predicted vs. actual wind speeds (r=0.61759)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Velocity</a:t>
            </a:r>
            <a:endParaRPr lang="en-US" dirty="0"/>
          </a:p>
        </p:txBody>
      </p:sp>
      <p:pic>
        <p:nvPicPr>
          <p:cNvPr id="4" name="Content Placeholder 3" descr="windspeedtimeseries-pic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1295400"/>
            <a:ext cx="5114857" cy="3429000"/>
          </a:xfrm>
        </p:spPr>
      </p:pic>
      <p:pic>
        <p:nvPicPr>
          <p:cNvPr id="5" name="Picture 4" descr="windspeedtimeseries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800600"/>
            <a:ext cx="8458200" cy="12687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en-US" dirty="0" smtClean="0"/>
              <a:t>Background Information</a:t>
            </a:r>
          </a:p>
          <a:p>
            <a:pPr marL="914400" lvl="1" indent="-514350"/>
            <a:r>
              <a:rPr lang="en-US" dirty="0" smtClean="0"/>
              <a:t>AMOS Dataset</a:t>
            </a:r>
          </a:p>
          <a:p>
            <a:pPr marL="914400" lvl="1" indent="-514350"/>
            <a:r>
              <a:rPr lang="en-US" dirty="0" smtClean="0"/>
              <a:t>Weather Data</a:t>
            </a:r>
          </a:p>
          <a:p>
            <a:pPr marL="514350" indent="-514350"/>
            <a:r>
              <a:rPr lang="en-US" dirty="0" smtClean="0"/>
              <a:t>Algorithms</a:t>
            </a:r>
          </a:p>
          <a:p>
            <a:pPr marL="914400" lvl="1" indent="-514350"/>
            <a:r>
              <a:rPr lang="en-US" dirty="0" smtClean="0"/>
              <a:t>Canonical Correlation Analysis (CCA)</a:t>
            </a:r>
          </a:p>
          <a:p>
            <a:pPr marL="914400" lvl="1" indent="-514350"/>
            <a:r>
              <a:rPr lang="en-US" dirty="0" smtClean="0"/>
              <a:t>Principal Coefficient Analysis (PCA)</a:t>
            </a:r>
          </a:p>
          <a:p>
            <a:pPr marL="914400" lvl="1" indent="-514350"/>
            <a:r>
              <a:rPr lang="en-US" dirty="0" smtClean="0"/>
              <a:t>Putting everything together</a:t>
            </a:r>
          </a:p>
          <a:p>
            <a:pPr marL="514350" indent="-514350"/>
            <a:r>
              <a:rPr lang="en-US" dirty="0" smtClean="0"/>
              <a:t>Results</a:t>
            </a:r>
          </a:p>
          <a:p>
            <a:pPr marL="914400" lvl="1" indent="-514350"/>
            <a:r>
              <a:rPr lang="en-US" dirty="0" smtClean="0"/>
              <a:t>Wind Velocity</a:t>
            </a:r>
          </a:p>
          <a:p>
            <a:pPr marL="914400" lvl="1" indent="-514350"/>
            <a:r>
              <a:rPr lang="en-US" dirty="0" smtClean="0"/>
              <a:t>Vapor Pressure</a:t>
            </a:r>
          </a:p>
          <a:p>
            <a:pPr marL="914400" lvl="1" indent="-514350"/>
            <a:r>
              <a:rPr lang="en-US" dirty="0" smtClean="0"/>
              <a:t>Training set analysis</a:t>
            </a:r>
          </a:p>
          <a:p>
            <a:pPr marL="514350" indent="-514350"/>
            <a:r>
              <a:rPr lang="en-US" dirty="0" smtClean="0"/>
              <a:t>Conclusion</a:t>
            </a:r>
          </a:p>
          <a:p>
            <a:pPr marL="514350" indent="-514350"/>
            <a:r>
              <a:rPr lang="en-US" dirty="0" smtClean="0"/>
              <a:t>Future 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Explanation of camera orientation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windspeedscatter-p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048000"/>
            <a:ext cx="3829380" cy="3200400"/>
          </a:xfrm>
          <a:prstGeom prst="rect">
            <a:avLst/>
          </a:prstGeom>
        </p:spPr>
      </p:pic>
      <p:pic>
        <p:nvPicPr>
          <p:cNvPr id="5" name="Picture 4" descr="decatur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044" y="3124200"/>
            <a:ext cx="3810596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Vapor Pressure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Contribution of water vapor to overall atmospheric pressure (</a:t>
            </a:r>
            <a:r>
              <a:rPr lang="en-US" dirty="0" err="1" smtClean="0"/>
              <a:t>millibars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 opposed to wind velocity, vapor pressure will likely have a more universal effect on the image</a:t>
            </a:r>
          </a:p>
          <a:p>
            <a:r>
              <a:rPr lang="en-US" dirty="0" smtClean="0"/>
              <a:t>Expect to see the cloud cover increase as vapor pressure increases</a:t>
            </a:r>
          </a:p>
          <a:p>
            <a:r>
              <a:rPr lang="en-US" dirty="0" smtClean="0"/>
              <a:t>Images captured between</a:t>
            </a:r>
          </a:p>
          <a:p>
            <a:pPr>
              <a:buNone/>
            </a:pPr>
            <a:r>
              <a:rPr lang="en-US" dirty="0" smtClean="0"/>
              <a:t>   10 AM and 2 PM</a:t>
            </a:r>
          </a:p>
          <a:p>
            <a:r>
              <a:rPr lang="en-US" dirty="0" smtClean="0"/>
              <a:t>198 training images, 99 test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images</a:t>
            </a:r>
            <a:endParaRPr lang="en-US" dirty="0"/>
          </a:p>
        </p:txBody>
      </p:sp>
      <p:pic>
        <p:nvPicPr>
          <p:cNvPr id="4" name="Picture 3" descr="6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3619500"/>
            <a:ext cx="3525520" cy="26441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Vapor Pressure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286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CCA projection image when original images are used (left) is not very compelling</a:t>
            </a:r>
          </a:p>
          <a:p>
            <a:r>
              <a:rPr lang="en-US" dirty="0" smtClean="0"/>
              <a:t>Seems to be identifying sunlight as a key indicator of vapor pressure</a:t>
            </a:r>
          </a:p>
          <a:p>
            <a:r>
              <a:rPr lang="en-US" dirty="0" smtClean="0"/>
              <a:t>When gradient images are used (right) image is far more compelling</a:t>
            </a:r>
          </a:p>
          <a:p>
            <a:r>
              <a:rPr lang="en-US" dirty="0" smtClean="0"/>
              <a:t>Appears to be identifying the clarity/visibility of building outlines as an important indicator of vapor pressure, which makes sense</a:t>
            </a:r>
            <a:endParaRPr lang="en-US" dirty="0"/>
          </a:p>
        </p:txBody>
      </p:sp>
      <p:pic>
        <p:nvPicPr>
          <p:cNvPr id="4" name="Picture 3" descr="vaporcompon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581400"/>
            <a:ext cx="3969488" cy="2667000"/>
          </a:xfrm>
          <a:prstGeom prst="rect">
            <a:avLst/>
          </a:prstGeom>
        </p:spPr>
      </p:pic>
      <p:pic>
        <p:nvPicPr>
          <p:cNvPr id="5" name="Picture 4" descr="vaporcomponents1-nongr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12" y="3581400"/>
            <a:ext cx="3969488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Vapor Pressure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60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Scatter plots of predicted vs. actual vapor pressures further verify the improvement with gradient images</a:t>
            </a:r>
          </a:p>
          <a:p>
            <a:r>
              <a:rPr lang="en-US" dirty="0" smtClean="0"/>
              <a:t>Agrees with expectations from CCA projection images</a:t>
            </a:r>
            <a:endParaRPr lang="en-US" dirty="0"/>
          </a:p>
        </p:txBody>
      </p:sp>
      <p:pic>
        <p:nvPicPr>
          <p:cNvPr id="4" name="Content Placeholder 3" descr="vaporcorr.jpg"/>
          <p:cNvPicPr>
            <a:picLocks noChangeAspect="1"/>
          </p:cNvPicPr>
          <p:nvPr/>
        </p:nvPicPr>
        <p:blipFill>
          <a:blip r:embed="rId2"/>
          <a:srcRect l="5311" t="8027" r="7940" b="4971"/>
          <a:stretch>
            <a:fillRect/>
          </a:stretch>
        </p:blipFill>
        <p:spPr>
          <a:xfrm>
            <a:off x="4495800" y="2971800"/>
            <a:ext cx="4373880" cy="3124200"/>
          </a:xfrm>
          <a:prstGeom prst="rect">
            <a:avLst/>
          </a:prstGeom>
        </p:spPr>
      </p:pic>
      <p:pic>
        <p:nvPicPr>
          <p:cNvPr id="5" name="Picture 4" descr="vaporcorr-nongrad.jpg"/>
          <p:cNvPicPr>
            <a:picLocks noChangeAspect="1"/>
          </p:cNvPicPr>
          <p:nvPr/>
        </p:nvPicPr>
        <p:blipFill>
          <a:blip r:embed="rId3"/>
          <a:srcRect l="6783" t="4762" r="8430"/>
          <a:stretch>
            <a:fillRect/>
          </a:stretch>
        </p:blipFill>
        <p:spPr>
          <a:xfrm>
            <a:off x="304800" y="2895600"/>
            <a:ext cx="4038600" cy="3230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6016823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Original images (r=0.3894)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6016823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Gradient images (r=0.73684)</a:t>
            </a:r>
            <a:endParaRPr 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Vapor Pressure</a:t>
            </a:r>
            <a:endParaRPr lang="en-US" dirty="0"/>
          </a:p>
        </p:txBody>
      </p:sp>
      <p:pic>
        <p:nvPicPr>
          <p:cNvPr id="4" name="Content Placeholder 3" descr="vaporextreme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0" y="1401762"/>
            <a:ext cx="6096000" cy="457200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Vapor Pressure</a:t>
            </a:r>
            <a:endParaRPr lang="en-US" dirty="0"/>
          </a:p>
        </p:txBody>
      </p:sp>
      <p:pic>
        <p:nvPicPr>
          <p:cNvPr id="4" name="Content Placeholder 3" descr="vaportimeseries-pic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97693" y="1283526"/>
            <a:ext cx="5141307" cy="3517073"/>
          </a:xfrm>
        </p:spPr>
      </p:pic>
      <p:pic>
        <p:nvPicPr>
          <p:cNvPr id="5" name="Picture 4" descr="vaportimeseries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991100"/>
            <a:ext cx="8382000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many images does it take to build a good weather predictor?</a:t>
            </a:r>
          </a:p>
          <a:p>
            <a:r>
              <a:rPr lang="en-US" dirty="0" smtClean="0"/>
              <a:t>Want to find out what the minimum amount of data is required to build an accurate and precise predictor of a given weather signal</a:t>
            </a:r>
          </a:p>
          <a:p>
            <a:r>
              <a:rPr lang="en-US" dirty="0" smtClean="0"/>
              <a:t>Previous studies (</a:t>
            </a:r>
            <a:r>
              <a:rPr lang="en-US" dirty="0" err="1" smtClean="0"/>
              <a:t>Barcikowski</a:t>
            </a:r>
            <a:r>
              <a:rPr lang="en-US" dirty="0" smtClean="0"/>
              <a:t> &amp; Stevens, 1975) indicates that CCA requires between 40 and 60 times the number of variables in training data</a:t>
            </a:r>
          </a:p>
          <a:p>
            <a:r>
              <a:rPr lang="en-US" dirty="0" smtClean="0"/>
              <a:t>May be less if data variations are limited and samples sufficiently cover possible range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Vary training size between 10 and 200 images</a:t>
            </a:r>
          </a:p>
          <a:p>
            <a:r>
              <a:rPr lang="en-US" dirty="0" smtClean="0"/>
              <a:t>Run PCA, CCA on images</a:t>
            </a:r>
          </a:p>
          <a:p>
            <a:r>
              <a:rPr lang="en-US" dirty="0" smtClean="0"/>
              <a:t>Take new set of test images, get PCA components on existing basis vectors U</a:t>
            </a:r>
          </a:p>
          <a:p>
            <a:r>
              <a:rPr lang="en-US" dirty="0" smtClean="0"/>
              <a:t>Predict value of weather signal, compute correlation coefficient r</a:t>
            </a:r>
          </a:p>
          <a:p>
            <a:r>
              <a:rPr lang="en-US" dirty="0" smtClean="0"/>
              <a:t>Repeat 10 times at each training size with different training sets</a:t>
            </a:r>
          </a:p>
          <a:p>
            <a:pPr lvl="1"/>
            <a:r>
              <a:rPr lang="en-US" dirty="0" smtClean="0"/>
              <a:t>Reduces effect of lucky/unlucky selections, biases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05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Average correlation coefficient (red lines) steadily increase as training set size increases</a:t>
            </a:r>
          </a:p>
          <a:p>
            <a:r>
              <a:rPr lang="en-US" dirty="0" smtClean="0"/>
              <a:t>Stops rising rapidly around 80 images, amount of variation in coefficients decreases as well</a:t>
            </a:r>
          </a:p>
          <a:p>
            <a:r>
              <a:rPr lang="en-US" dirty="0" smtClean="0"/>
              <a:t>80 images = 2 weeks of data</a:t>
            </a:r>
            <a:endParaRPr lang="en-US" dirty="0"/>
          </a:p>
        </p:txBody>
      </p:sp>
      <p:pic>
        <p:nvPicPr>
          <p:cNvPr id="7" name="Content Placeholder 3" descr="windspeedtrainsiz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76600"/>
            <a:ext cx="4209590" cy="2822575"/>
          </a:xfrm>
          <a:prstGeom prst="rect">
            <a:avLst/>
          </a:prstGeom>
        </p:spPr>
      </p:pic>
      <p:pic>
        <p:nvPicPr>
          <p:cNvPr id="8" name="Picture 7" descr="vaportrainsiz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265" y="3276600"/>
            <a:ext cx="4188735" cy="28063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6016823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Wind Velocity (m/s)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6019800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Vapor Pressure (</a:t>
            </a:r>
            <a:r>
              <a:rPr lang="en-US" sz="1400" dirty="0" err="1" smtClean="0"/>
              <a:t>millibars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Webcam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Images carry with them lots of higher level information</a:t>
            </a:r>
          </a:p>
          <a:p>
            <a:r>
              <a:rPr lang="en-US" dirty="0" smtClean="0"/>
              <a:t>Develop methods to extract this information to gain a better understanding of what is going on at a given location</a:t>
            </a:r>
          </a:p>
          <a:p>
            <a:r>
              <a:rPr lang="en-US" dirty="0" smtClean="0"/>
              <a:t>Using regression and correlation techniques, we can predict weather signals simply by observing a given webcam</a:t>
            </a:r>
          </a:p>
          <a:p>
            <a:r>
              <a:rPr lang="en-US" dirty="0" smtClean="0"/>
              <a:t>Only 2 weeks of data is required to build an accurate model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Take better advantage of AMOS dataset</a:t>
            </a:r>
          </a:p>
          <a:p>
            <a:r>
              <a:rPr lang="en-US" dirty="0" smtClean="0"/>
              <a:t>Further automate the methods used in order to apply to many cameras</a:t>
            </a:r>
          </a:p>
          <a:p>
            <a:r>
              <a:rPr lang="en-US" dirty="0" smtClean="0"/>
              <a:t>Begin to gain a better understanding of local weather variations by combining predicted weather data with locations of cameras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Dr. Robert Pless</a:t>
            </a:r>
          </a:p>
          <a:p>
            <a:r>
              <a:rPr lang="en-US" dirty="0" smtClean="0"/>
              <a:t>Nathan Jacobs</a:t>
            </a:r>
          </a:p>
          <a:p>
            <a:r>
              <a:rPr lang="en-US" dirty="0" smtClean="0"/>
              <a:t>Thesis Examination Committee</a:t>
            </a:r>
          </a:p>
          <a:p>
            <a:pPr lvl="1"/>
            <a:r>
              <a:rPr lang="en-US" dirty="0" smtClean="0"/>
              <a:t>Dr. Ron Cytron</a:t>
            </a:r>
          </a:p>
          <a:p>
            <a:pPr lvl="1"/>
            <a:r>
              <a:rPr lang="en-US" dirty="0" smtClean="0"/>
              <a:t>Dr. Tao </a:t>
            </a:r>
            <a:r>
              <a:rPr lang="en-US" dirty="0" err="1" smtClean="0"/>
              <a:t>Ju</a:t>
            </a:r>
            <a:endParaRPr lang="en-US" dirty="0" smtClean="0"/>
          </a:p>
          <a:p>
            <a:pPr lvl="1"/>
            <a:r>
              <a:rPr lang="en-US" dirty="0" smtClean="0"/>
              <a:t>Dr. Robert Pless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Historical Weather Data Archives (HWDA) maintained by the National Oceanic and Atmospheric Administration (NOAA)</a:t>
            </a:r>
          </a:p>
          <a:p>
            <a:r>
              <a:rPr lang="en-US" dirty="0" smtClean="0"/>
              <a:t>Maintains hourly weather data from about 6,000 weather stations across the country from January 1, 1933 to present</a:t>
            </a:r>
          </a:p>
          <a:p>
            <a:r>
              <a:rPr lang="en-US" dirty="0" smtClean="0"/>
              <a:t>But, there are segments of missing data due to broken equipment, failure to report, etc.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Canonical Correlation Analysis (CCA)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Measures the linear relationship between two multi-dimensional variables</a:t>
            </a:r>
          </a:p>
          <a:p>
            <a:r>
              <a:rPr lang="en-US" dirty="0" smtClean="0"/>
              <a:t>Finds two sets of basis vectors such that the correlation between the projections of the variables onto these basis vectors is maximized</a:t>
            </a:r>
          </a:p>
          <a:p>
            <a:r>
              <a:rPr lang="en-US" dirty="0" smtClean="0"/>
              <a:t>Given two data matrices X and Y finds projection matrices A and B to maximize: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4267200"/>
            <a:ext cx="2895600" cy="62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Canonical Correlation Analysis (CCA)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Iteratively finds vectors which maximize the correlation between the two datasets and minimize the correlation between previously measured vectors</a:t>
            </a:r>
          </a:p>
          <a:p>
            <a:r>
              <a:rPr lang="en-US" dirty="0" smtClean="0"/>
              <a:t>Used in content-based image retrieval systems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l="6481" t="4138" r="3704" b="10345"/>
          <a:stretch>
            <a:fillRect/>
          </a:stretch>
        </p:blipFill>
        <p:spPr>
          <a:xfrm>
            <a:off x="1828799" y="3048000"/>
            <a:ext cx="5007079" cy="3200400"/>
          </a:xfrm>
          <a:prstGeom prst="rect">
            <a:avLst/>
          </a:prstGeom>
          <a:noFill/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Canonical Correlation Analysis (CCA)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 dependent on the coordinate system of the variables</a:t>
            </a:r>
          </a:p>
          <a:p>
            <a:pPr lvl="1"/>
            <a:r>
              <a:rPr lang="en-US" dirty="0" smtClean="0"/>
              <a:t>Can find correlations regardless of measurement system used, which is important since images and weather data use different forms of measurement</a:t>
            </a:r>
          </a:p>
          <a:p>
            <a:r>
              <a:rPr lang="en-US" dirty="0" smtClean="0"/>
              <a:t>It is important that each data entry in X has a corresponding entry in Y, and vice versa (same number of rows)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3778</TotalTime>
  <Words>1234</Words>
  <Application>Microsoft Office PowerPoint</Application>
  <PresentationFormat>On-screen Show (4:3)</PresentationFormat>
  <Paragraphs>151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Origin</vt:lpstr>
      <vt:lpstr>Using Regression Techniques to Predict Weather Signals from Image Sequences</vt:lpstr>
      <vt:lpstr>Overview</vt:lpstr>
      <vt:lpstr>Webcam Data</vt:lpstr>
      <vt:lpstr>AMOS Dataset</vt:lpstr>
      <vt:lpstr>AMOS Dataset</vt:lpstr>
      <vt:lpstr>Weather Data</vt:lpstr>
      <vt:lpstr>Canonical Correlation Analysis (CCA)</vt:lpstr>
      <vt:lpstr>Canonical Correlation Analysis (CCA)</vt:lpstr>
      <vt:lpstr>Canonical Correlation Analysis (CCA)</vt:lpstr>
      <vt:lpstr>Principal Coefficient Analysis (PCA)</vt:lpstr>
      <vt:lpstr>Principal Coefficient Analysis</vt:lpstr>
      <vt:lpstr>Principal Coefficient Analysis (PCA)</vt:lpstr>
      <vt:lpstr>Bringing it together - Algorithms</vt:lpstr>
      <vt:lpstr>Predicting the Weather</vt:lpstr>
      <vt:lpstr>Results &amp; Analysis</vt:lpstr>
      <vt:lpstr>Wind Velocity</vt:lpstr>
      <vt:lpstr>Wind Velocity</vt:lpstr>
      <vt:lpstr>Wind Velocity</vt:lpstr>
      <vt:lpstr>Wind Velocity</vt:lpstr>
      <vt:lpstr>Wind Velocity</vt:lpstr>
      <vt:lpstr>Wind Velocity</vt:lpstr>
      <vt:lpstr>Vapor Pressure</vt:lpstr>
      <vt:lpstr>Vapor Pressure</vt:lpstr>
      <vt:lpstr>Vapor Pressure</vt:lpstr>
      <vt:lpstr>Vapor Pressure</vt:lpstr>
      <vt:lpstr>Vapor Pressure</vt:lpstr>
      <vt:lpstr>Training Set Analysis</vt:lpstr>
      <vt:lpstr>Training Set Analysis</vt:lpstr>
      <vt:lpstr>Training Set Analysis</vt:lpstr>
      <vt:lpstr>Conclusion</vt:lpstr>
      <vt:lpstr>Future Work</vt:lpstr>
      <vt:lpstr>Acknowledgements</vt:lpstr>
      <vt:lpstr>Questions?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Speyer</dc:creator>
  <cp:lastModifiedBy>Richard Speyer</cp:lastModifiedBy>
  <cp:revision>35</cp:revision>
  <dcterms:created xsi:type="dcterms:W3CDTF">2009-04-14T16:23:18Z</dcterms:created>
  <dcterms:modified xsi:type="dcterms:W3CDTF">2009-04-21T16:39:42Z</dcterms:modified>
</cp:coreProperties>
</file>