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74111-B157-464E-A8F3-EAD475C8268C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77438-266D-CC4A-AE22-26BCA660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90DC-C659-2A48-BCC0-BEC55DACA1A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2B3E-DCF0-3E48-88AB-5E94936E1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90DC-C659-2A48-BCC0-BEC55DACA1A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2B3E-DCF0-3E48-88AB-5E94936E1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90DC-C659-2A48-BCC0-BEC55DACA1A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2B3E-DCF0-3E48-88AB-5E94936E1A0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90DC-C659-2A48-BCC0-BEC55DACA1A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2B3E-DCF0-3E48-88AB-5E94936E1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90DC-C659-2A48-BCC0-BEC55DACA1A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2B3E-DCF0-3E48-88AB-5E94936E1A0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90DC-C659-2A48-BCC0-BEC55DACA1A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2B3E-DCF0-3E48-88AB-5E94936E1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90DC-C659-2A48-BCC0-BEC55DACA1A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2B3E-DCF0-3E48-88AB-5E94936E1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90DC-C659-2A48-BCC0-BEC55DACA1A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2B3E-DCF0-3E48-88AB-5E94936E1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90DC-C659-2A48-BCC0-BEC55DACA1A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2B3E-DCF0-3E48-88AB-5E94936E1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90DC-C659-2A48-BCC0-BEC55DACA1A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2B3E-DCF0-3E48-88AB-5E94936E1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90DC-C659-2A48-BCC0-BEC55DACA1A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2B3E-DCF0-3E48-88AB-5E94936E1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90DC-C659-2A48-BCC0-BEC55DACA1A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2B3E-DCF0-3E48-88AB-5E94936E1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90DC-C659-2A48-BCC0-BEC55DACA1A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2B3E-DCF0-3E48-88AB-5E94936E1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90DC-C659-2A48-BCC0-BEC55DACA1A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2B3E-DCF0-3E48-88AB-5E94936E1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90DC-C659-2A48-BCC0-BEC55DACA1A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2B3E-DCF0-3E48-88AB-5E94936E1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2B3E-DCF0-3E48-88AB-5E94936E1A0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90DC-C659-2A48-BCC0-BEC55DACA1AB}" type="datetimeFigureOut">
              <a:rPr lang="en-US" smtClean="0"/>
              <a:t>9/30/19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E90DC-C659-2A48-BCC0-BEC55DACA1A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D22B3E-DCF0-3E48-88AB-5E94936E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2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2" r:id="rId14"/>
    <p:sldLayoutId id="2147484073" r:id="rId15"/>
    <p:sldLayoutId id="21474840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odule_1_Project/5%20Steps%20of%20a%20Data%20Science%20Project%20Lifecycle%20-%20Towards%20Data%20Science.htm" TargetMode="External"/><Relationship Id="rId4" Type="http://schemas.openxmlformats.org/officeDocument/2006/relationships/hyperlink" Target="https://towardsdatascience.com/5-steps-of-a-data-science-project-lifecycle-26c50372b492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810" y="3558101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Kings County Housing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810" y="5204400"/>
            <a:ext cx="7766936" cy="1096899"/>
          </a:xfrm>
        </p:spPr>
        <p:txBody>
          <a:bodyPr/>
          <a:lstStyle/>
          <a:p>
            <a:pPr algn="ctr"/>
            <a:r>
              <a:rPr lang="en-US" dirty="0" smtClean="0"/>
              <a:t>By: Rachel Spiro</a:t>
            </a:r>
            <a:endParaRPr lang="en-US" dirty="0"/>
          </a:p>
        </p:txBody>
      </p:sp>
      <p:pic>
        <p:nvPicPr>
          <p:cNvPr id="1028" name="Picture 4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24" y="356259"/>
            <a:ext cx="8058840" cy="389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31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Predict </a:t>
            </a:r>
            <a:r>
              <a:rPr lang="en-US" dirty="0" smtClean="0"/>
              <a:t>Housing Prices In </a:t>
            </a:r>
            <a:r>
              <a:rPr lang="en-US" dirty="0"/>
              <a:t>Kings County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2755" y="3074068"/>
            <a:ext cx="4254058" cy="388077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Inclusion Of A Basement</a:t>
            </a:r>
          </a:p>
          <a:p>
            <a:pPr lvl="1"/>
            <a:r>
              <a:rPr lang="en-US" dirty="0" smtClean="0"/>
              <a:t>Year Built</a:t>
            </a:r>
          </a:p>
          <a:p>
            <a:pPr lvl="1"/>
            <a:r>
              <a:rPr lang="en-US" dirty="0" smtClean="0"/>
              <a:t>Year Renovated</a:t>
            </a:r>
          </a:p>
          <a:p>
            <a:pPr lvl="1"/>
            <a:r>
              <a:rPr lang="en-US" dirty="0" err="1" smtClean="0"/>
              <a:t>Zipcode</a:t>
            </a:r>
            <a:endParaRPr lang="en-US" dirty="0" smtClean="0"/>
          </a:p>
          <a:p>
            <a:pPr lvl="1"/>
            <a:r>
              <a:rPr lang="en-US" dirty="0" smtClean="0"/>
              <a:t>Latitude</a:t>
            </a:r>
          </a:p>
          <a:p>
            <a:pPr lvl="1"/>
            <a:r>
              <a:rPr lang="en-US" dirty="0" smtClean="0"/>
              <a:t>Longitude</a:t>
            </a:r>
          </a:p>
          <a:p>
            <a:pPr lvl="1"/>
            <a:r>
              <a:rPr lang="en-US" dirty="0" smtClean="0"/>
              <a:t>Square Footage Of Nearest 15 Neighbors' Homes</a:t>
            </a:r>
          </a:p>
          <a:p>
            <a:pPr lvl="1"/>
            <a:r>
              <a:rPr lang="en-US" dirty="0" smtClean="0"/>
              <a:t>Square Footage Of Nearest 15 Neighbors’ Lots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9733" y="2312989"/>
            <a:ext cx="4670955" cy="4202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Model: Multivariate Linear Regression</a:t>
            </a:r>
          </a:p>
          <a:p>
            <a:r>
              <a:rPr lang="en-US" sz="1900" dirty="0" smtClean="0"/>
              <a:t>Variables: </a:t>
            </a:r>
          </a:p>
          <a:p>
            <a:pPr lvl="1"/>
            <a:r>
              <a:rPr lang="en-US" dirty="0" smtClean="0"/>
              <a:t>Number Of Bedrooms</a:t>
            </a:r>
          </a:p>
          <a:p>
            <a:pPr lvl="1"/>
            <a:r>
              <a:rPr lang="en-US" dirty="0" smtClean="0"/>
              <a:t>Number Of Bathrooms</a:t>
            </a:r>
          </a:p>
          <a:p>
            <a:pPr lvl="1"/>
            <a:r>
              <a:rPr lang="en-US" dirty="0" smtClean="0"/>
              <a:t>Square Footage Of The Home</a:t>
            </a:r>
          </a:p>
          <a:p>
            <a:pPr lvl="1"/>
            <a:r>
              <a:rPr lang="en-US" dirty="0" smtClean="0"/>
              <a:t>Square Footage Of The Lot</a:t>
            </a:r>
          </a:p>
          <a:p>
            <a:pPr lvl="1"/>
            <a:r>
              <a:rPr lang="en-US" dirty="0" smtClean="0"/>
              <a:t>Total # Of Floors</a:t>
            </a:r>
          </a:p>
          <a:p>
            <a:pPr lvl="1"/>
            <a:r>
              <a:rPr lang="en-US" dirty="0" smtClean="0"/>
              <a:t>Waterfront View</a:t>
            </a:r>
          </a:p>
          <a:p>
            <a:pPr lvl="1"/>
            <a:r>
              <a:rPr lang="en-US" dirty="0" smtClean="0"/>
              <a:t>Overall Condition Of The House</a:t>
            </a:r>
          </a:p>
          <a:p>
            <a:pPr lvl="1"/>
            <a:r>
              <a:rPr lang="en-US" dirty="0" smtClean="0"/>
              <a:t>Grade Based On KC Grading System</a:t>
            </a:r>
          </a:p>
          <a:p>
            <a:pPr lvl="1"/>
            <a:r>
              <a:rPr lang="en-US" dirty="0" smtClean="0"/>
              <a:t>Number Of Times Viewed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3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6" name="Picture 2" descr="https://miro.medium.com/max/3870/1*eE8DP4biqtaIK3aIy1S2z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0" t="-612" r="-3570" b="1594"/>
          <a:stretch/>
        </p:blipFill>
        <p:spPr bwMode="auto">
          <a:xfrm>
            <a:off x="240848" y="1600201"/>
            <a:ext cx="9033154" cy="404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3" action="ppaction://hlinkfile" tooltip="5 Steps of a Data Science Project Lifestyle"/>
          </p:cNvPr>
          <p:cNvSpPr txBox="1"/>
          <p:nvPr/>
        </p:nvSpPr>
        <p:spPr>
          <a:xfrm>
            <a:off x="2576204" y="5800725"/>
            <a:ext cx="437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</a:t>
            </a:r>
            <a:r>
              <a:rPr lang="en-US" sz="1400" dirty="0" smtClean="0">
                <a:hlinkClick r:id="rId4"/>
              </a:rPr>
              <a:t>5 Steps of a Data Science Project Lifecycle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956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558"/>
          </a:xfrm>
        </p:spPr>
        <p:txBody>
          <a:bodyPr>
            <a:noAutofit/>
          </a:bodyPr>
          <a:lstStyle/>
          <a:p>
            <a:r>
              <a:rPr lang="en-US" dirty="0" smtClean="0"/>
              <a:t>What is the best location?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4427" r="30623" b="3093"/>
          <a:stretch/>
        </p:blipFill>
        <p:spPr>
          <a:xfrm>
            <a:off x="403760" y="1686293"/>
            <a:ext cx="5688281" cy="4969074"/>
          </a:xfrm>
        </p:spPr>
      </p:pic>
      <p:cxnSp>
        <p:nvCxnSpPr>
          <p:cNvPr id="6" name="Straight Connector 5"/>
          <p:cNvCxnSpPr/>
          <p:nvPr/>
        </p:nvCxnSpPr>
        <p:spPr>
          <a:xfrm>
            <a:off x="6080166" y="1685692"/>
            <a:ext cx="11384" cy="47548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14746" y="1269759"/>
            <a:ext cx="206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Location vs</a:t>
            </a:r>
            <a:r>
              <a:rPr lang="en-US" u="sng" smtClean="0"/>
              <a:t>. </a:t>
            </a:r>
            <a:r>
              <a:rPr lang="en-US" u="sng" dirty="0" smtClean="0"/>
              <a:t>Price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551213" y="6591786"/>
            <a:ext cx="870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Latitude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94413" y="3699649"/>
            <a:ext cx="993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Longitude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2668" y="2268487"/>
            <a:ext cx="36219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Premium priced houses ($3,000,000+) tend to be located towards the outskirts of the more northern housing areas. There also is a cluster of them near 47.6 longitude and -122.2 latitude. Selling in one of these prime locations will be key to maximizing profit.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587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4810"/>
          </a:xfrm>
        </p:spPr>
        <p:txBody>
          <a:bodyPr/>
          <a:lstStyle/>
          <a:p>
            <a:r>
              <a:rPr lang="en-US" dirty="0" smtClean="0"/>
              <a:t>When is the best time of year to sell?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3" y="1362951"/>
            <a:ext cx="6184047" cy="2710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3" y="4088800"/>
            <a:ext cx="6184047" cy="268607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589265" y="1987744"/>
            <a:ext cx="2934745" cy="4202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Sell during the spring/summer months to garner the greatest profit (March-August).</a:t>
            </a:r>
          </a:p>
          <a:p>
            <a:endParaRPr lang="en-US" sz="1900" dirty="0" smtClean="0"/>
          </a:p>
          <a:p>
            <a:endParaRPr lang="en-US" sz="1900" dirty="0" smtClean="0"/>
          </a:p>
          <a:p>
            <a:r>
              <a:rPr lang="en-US" sz="1900" dirty="0" smtClean="0"/>
              <a:t>Selling on a weekday is advised as it brings in significantly more revenue than weekends.</a:t>
            </a:r>
          </a:p>
        </p:txBody>
      </p:sp>
    </p:spTree>
    <p:extLst>
      <p:ext uri="{BB962C8B-B14F-4D97-AF65-F5344CB8AC3E}">
        <p14:creationId xmlns:p14="http://schemas.microsoft.com/office/powerpoint/2010/main" val="66911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dirty="0" smtClean="0"/>
              <a:t>Do people prefer new or old homes?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69" y="1358343"/>
            <a:ext cx="7880486" cy="3412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7091" y="4823360"/>
            <a:ext cx="59970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Newly built or renovated houses (specifically within the last 15 years) are much more desirable.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3710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other factors have a strong influence on price?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/>
              <a:t>Square footage of the house and neighboring houses </a:t>
            </a:r>
            <a:r>
              <a:rPr lang="mr-IN" sz="2400" dirty="0" smtClean="0"/>
              <a:t>–</a:t>
            </a:r>
            <a:r>
              <a:rPr lang="en-US" sz="2400" dirty="0" smtClean="0"/>
              <a:t> Larger houses sell for higher prices, especially when built near other large, expensive houses.</a:t>
            </a:r>
          </a:p>
          <a:p>
            <a:r>
              <a:rPr lang="en-US" sz="2400" b="1" u="sng" dirty="0" smtClean="0"/>
              <a:t>Grade of the house </a:t>
            </a:r>
            <a:r>
              <a:rPr lang="mr-IN" sz="2400" dirty="0" smtClean="0"/>
              <a:t>–</a:t>
            </a:r>
            <a:r>
              <a:rPr lang="en-US" sz="2400" dirty="0" smtClean="0"/>
              <a:t> More expensive homes often are given a higher grade rating from the town.</a:t>
            </a:r>
          </a:p>
          <a:p>
            <a:r>
              <a:rPr lang="en-US" sz="2400" b="1" u="sng" dirty="0" smtClean="0"/>
              <a:t>Number of Bathrooms </a:t>
            </a:r>
            <a:r>
              <a:rPr lang="mr-IN" sz="2400" dirty="0" smtClean="0"/>
              <a:t>–</a:t>
            </a:r>
            <a:r>
              <a:rPr lang="en-US" sz="2400" dirty="0" smtClean="0"/>
              <a:t> Homes with more bathrooms tend to be more expensive homes.</a:t>
            </a:r>
          </a:p>
          <a:p>
            <a:r>
              <a:rPr lang="en-US" sz="2400" b="1" u="sng" dirty="0" smtClean="0"/>
              <a:t>Waterfront View </a:t>
            </a:r>
            <a:r>
              <a:rPr lang="mr-IN" sz="2400" dirty="0" smtClean="0"/>
              <a:t>–</a:t>
            </a:r>
            <a:r>
              <a:rPr lang="en-US" sz="2400" dirty="0" smtClean="0"/>
              <a:t> Having a waterfront view can increase the value of a home.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615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467</TotalTime>
  <Words>306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Mangal</vt:lpstr>
      <vt:lpstr>Trebuchet MS</vt:lpstr>
      <vt:lpstr>Wingdings 3</vt:lpstr>
      <vt:lpstr>Arial</vt:lpstr>
      <vt:lpstr>Facet</vt:lpstr>
      <vt:lpstr>Kings County Housing</vt:lpstr>
      <vt:lpstr>GOAL: Predict Housing Prices In Kings County</vt:lpstr>
      <vt:lpstr>METHODOLOGY</vt:lpstr>
      <vt:lpstr>What is the best location?</vt:lpstr>
      <vt:lpstr>When is the best time of year to sell?</vt:lpstr>
      <vt:lpstr>Do people prefer new or old homes?</vt:lpstr>
      <vt:lpstr>What other factors have a strong influence on price?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 County Housing</dc:title>
  <dc:creator>Rachel Spiro</dc:creator>
  <cp:lastModifiedBy>Rachel Spiro</cp:lastModifiedBy>
  <cp:revision>6</cp:revision>
  <dcterms:created xsi:type="dcterms:W3CDTF">2019-09-30T18:51:40Z</dcterms:created>
  <dcterms:modified xsi:type="dcterms:W3CDTF">2019-10-01T02:38:45Z</dcterms:modified>
</cp:coreProperties>
</file>