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0BD60-D3D0-B24B-85CE-2863C2765C7E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D8156-D0D7-134B-AA59-5C5D3795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3. </a:t>
            </a:r>
            <a:r>
              <a:rPr lang="en-US" b="1" baseline="0" dirty="0" smtClean="0"/>
              <a:t>A</a:t>
            </a:r>
            <a:r>
              <a:rPr lang="en-US" baseline="0" dirty="0" smtClean="0"/>
              <a:t> Expression levels across the longitudinal axis of APL and its downstream genes. </a:t>
            </a:r>
            <a:r>
              <a:rPr lang="en-US" b="1" baseline="0" dirty="0" smtClean="0"/>
              <a:t>B</a:t>
            </a:r>
            <a:r>
              <a:rPr lang="en-US" baseline="0" dirty="0" smtClean="0"/>
              <a:t> Known genetic interactions </a:t>
            </a:r>
            <a:r>
              <a:rPr lang="en-US" b="1" baseline="0" dirty="0" smtClean="0"/>
              <a:t>C</a:t>
            </a:r>
            <a:r>
              <a:rPr lang="en-US" baseline="0" dirty="0" smtClean="0"/>
              <a:t> Inferred network in our algorithm </a:t>
            </a:r>
            <a:r>
              <a:rPr lang="en-US" b="1" baseline="0" dirty="0" smtClean="0"/>
              <a:t>D</a:t>
            </a:r>
            <a:r>
              <a:rPr lang="en-US" baseline="0" dirty="0" smtClean="0"/>
              <a:t> Skeleton inferred by ARACNE </a:t>
            </a:r>
            <a:r>
              <a:rPr lang="en-US" b="1" baseline="0" dirty="0" smtClean="0"/>
              <a:t>E</a:t>
            </a:r>
            <a:r>
              <a:rPr lang="en-US" baseline="0" dirty="0" smtClean="0"/>
              <a:t> Inferred network by Hill-Climbing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3808-7364-7540-9049-B3AF8C4E2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r>
              <a:rPr lang="en-US" baseline="0" dirty="0" smtClean="0"/>
              <a:t>. </a:t>
            </a:r>
            <a:r>
              <a:rPr lang="en-US" b="1" baseline="0" dirty="0" smtClean="0"/>
              <a:t>A</a:t>
            </a:r>
            <a:r>
              <a:rPr lang="en-US" baseline="0" dirty="0" smtClean="0"/>
              <a:t> Expression levels across the longitudinal axis of SHR, SCR, JKD, and MGP. </a:t>
            </a:r>
            <a:r>
              <a:rPr lang="en-US" b="1" baseline="0" dirty="0" smtClean="0"/>
              <a:t>B</a:t>
            </a:r>
            <a:r>
              <a:rPr lang="en-US" baseline="0" dirty="0" smtClean="0"/>
              <a:t> Known genetic interactions, as published in </a:t>
            </a:r>
            <a:r>
              <a:rPr lang="en-US" baseline="0" dirty="0" err="1" smtClean="0"/>
              <a:t>Azpeitia</a:t>
            </a:r>
            <a:r>
              <a:rPr lang="en-US" baseline="0" dirty="0" smtClean="0"/>
              <a:t> et al., 2013 </a:t>
            </a:r>
            <a:r>
              <a:rPr lang="en-US" b="1" baseline="0" dirty="0" smtClean="0"/>
              <a:t>C</a:t>
            </a:r>
            <a:r>
              <a:rPr lang="en-US" baseline="0" dirty="0" smtClean="0"/>
              <a:t> Inferred network by our algorithm </a:t>
            </a:r>
            <a:r>
              <a:rPr lang="en-US" b="1" baseline="0" dirty="0" smtClean="0"/>
              <a:t>D</a:t>
            </a:r>
            <a:r>
              <a:rPr lang="en-US" baseline="0" dirty="0" smtClean="0"/>
              <a:t> Skeleton inferred by ARACNE </a:t>
            </a:r>
            <a:r>
              <a:rPr lang="en-US" b="1" baseline="0" dirty="0" smtClean="0"/>
              <a:t>E</a:t>
            </a:r>
            <a:r>
              <a:rPr lang="en-US" baseline="0" dirty="0" smtClean="0"/>
              <a:t> Inferred network by Hill-Climbing algorithm</a:t>
            </a:r>
          </a:p>
          <a:p>
            <a:r>
              <a:rPr lang="en-US" baseline="0" dirty="0" smtClean="0"/>
              <a:t>----- Meeting Notes (12/11/14 11:01) -----</a:t>
            </a:r>
          </a:p>
          <a:p>
            <a:r>
              <a:rPr lang="en-US" baseline="0" dirty="0" smtClean="0"/>
              <a:t>Dont need to cite Elena, i can cite a few though. and remove autoregulation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with miguel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3808-7364-7540-9049-B3AF8C4E2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8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4B4B-EC09-8F4D-8A3A-2C001BC9FFAB}" type="datetimeFigureOut">
              <a:rPr lang="en-US" smtClean="0"/>
              <a:t>12/15/14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5976-89D7-E640-9B81-781027C8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L_long_expression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2789" r="8037" b="4383"/>
          <a:stretch/>
        </p:blipFill>
        <p:spPr>
          <a:xfrm>
            <a:off x="153951" y="1"/>
            <a:ext cx="5330344" cy="3450647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3844332" y="3767815"/>
            <a:ext cx="1639962" cy="2563363"/>
            <a:chOff x="214541" y="4156170"/>
            <a:chExt cx="1639962" cy="2563363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14541" y="4156170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14541" y="6074597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MYR1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209491" y="5171261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 86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14541" y="5171261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209491" y="6074597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NAC45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7" idx="4"/>
              <a:endCxn id="10" idx="0"/>
            </p:cNvCxnSpPr>
            <p:nvPr/>
          </p:nvCxnSpPr>
          <p:spPr>
            <a:xfrm>
              <a:off x="537047" y="4801106"/>
              <a:ext cx="0" cy="37015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4"/>
              <a:endCxn id="8" idx="0"/>
            </p:cNvCxnSpPr>
            <p:nvPr/>
          </p:nvCxnSpPr>
          <p:spPr>
            <a:xfrm>
              <a:off x="537047" y="5816197"/>
              <a:ext cx="0" cy="25840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11" idx="2"/>
            </p:cNvCxnSpPr>
            <p:nvPr/>
          </p:nvCxnSpPr>
          <p:spPr>
            <a:xfrm>
              <a:off x="859553" y="6397065"/>
              <a:ext cx="349938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0"/>
              <a:endCxn id="9" idx="4"/>
            </p:cNvCxnSpPr>
            <p:nvPr/>
          </p:nvCxnSpPr>
          <p:spPr>
            <a:xfrm flipV="1">
              <a:off x="1531997" y="5816197"/>
              <a:ext cx="0" cy="25840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327780" y="3831618"/>
            <a:ext cx="1977787" cy="2496032"/>
            <a:chOff x="4477289" y="4040720"/>
            <a:chExt cx="1977787" cy="2496032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477289" y="4944043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MYR1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477289" y="5891816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 86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40070" y="4040720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810064" y="5891816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NAC45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6" idx="3"/>
              <a:endCxn id="34" idx="0"/>
            </p:cNvCxnSpPr>
            <p:nvPr/>
          </p:nvCxnSpPr>
          <p:spPr>
            <a:xfrm flipH="1">
              <a:off x="4799795" y="4591207"/>
              <a:ext cx="434735" cy="35283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6" idx="4"/>
              <a:endCxn id="37" idx="0"/>
            </p:cNvCxnSpPr>
            <p:nvPr/>
          </p:nvCxnSpPr>
          <p:spPr>
            <a:xfrm>
              <a:off x="6132570" y="5588979"/>
              <a:ext cx="0" cy="302837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810064" y="4944043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34" idx="4"/>
              <a:endCxn id="35" idx="0"/>
            </p:cNvCxnSpPr>
            <p:nvPr/>
          </p:nvCxnSpPr>
          <p:spPr>
            <a:xfrm>
              <a:off x="4799795" y="5588979"/>
              <a:ext cx="0" cy="302837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6" idx="5"/>
              <a:endCxn id="76" idx="0"/>
            </p:cNvCxnSpPr>
            <p:nvPr/>
          </p:nvCxnSpPr>
          <p:spPr>
            <a:xfrm>
              <a:off x="5690622" y="4591207"/>
              <a:ext cx="441948" cy="35283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35" idx="6"/>
              <a:endCxn id="37" idx="2"/>
            </p:cNvCxnSpPr>
            <p:nvPr/>
          </p:nvCxnSpPr>
          <p:spPr>
            <a:xfrm>
              <a:off x="5122301" y="6214284"/>
              <a:ext cx="68776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406032" y="701872"/>
            <a:ext cx="2170224" cy="2496032"/>
            <a:chOff x="6132984" y="701037"/>
            <a:chExt cx="2170224" cy="2496032"/>
          </a:xfrm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132984" y="1604360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MYR1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911228" y="1618087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 86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6911228" y="701037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APL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7658196" y="2552133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106" idx="3"/>
              <a:endCxn id="104" idx="0"/>
            </p:cNvCxnSpPr>
            <p:nvPr/>
          </p:nvCxnSpPr>
          <p:spPr>
            <a:xfrm flipH="1">
              <a:off x="6455490" y="1251524"/>
              <a:ext cx="550198" cy="35283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10" idx="4"/>
              <a:endCxn id="107" idx="0"/>
            </p:cNvCxnSpPr>
            <p:nvPr/>
          </p:nvCxnSpPr>
          <p:spPr>
            <a:xfrm>
              <a:off x="7980702" y="2249296"/>
              <a:ext cx="0" cy="302837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7658196" y="1604360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NAC45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>
              <a:stCxn id="106" idx="5"/>
              <a:endCxn id="110" idx="0"/>
            </p:cNvCxnSpPr>
            <p:nvPr/>
          </p:nvCxnSpPr>
          <p:spPr>
            <a:xfrm>
              <a:off x="7461780" y="1251524"/>
              <a:ext cx="518922" cy="35283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5" idx="5"/>
              <a:endCxn id="107" idx="1"/>
            </p:cNvCxnSpPr>
            <p:nvPr/>
          </p:nvCxnSpPr>
          <p:spPr>
            <a:xfrm>
              <a:off x="7461780" y="2168574"/>
              <a:ext cx="290876" cy="47800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6" idx="4"/>
              <a:endCxn id="105" idx="0"/>
            </p:cNvCxnSpPr>
            <p:nvPr/>
          </p:nvCxnSpPr>
          <p:spPr>
            <a:xfrm>
              <a:off x="7233734" y="1345973"/>
              <a:ext cx="0" cy="272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53897" y="3835144"/>
            <a:ext cx="2170224" cy="2496032"/>
            <a:chOff x="1478145" y="3969575"/>
            <a:chExt cx="2170224" cy="2496032"/>
          </a:xfrm>
        </p:grpSpPr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1478145" y="4872898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MYR1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2256389" y="4886625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 86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2256389" y="3969575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APL</a:t>
              </a:r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3003357" y="5820671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5" idx="3"/>
              <a:endCxn id="133" idx="0"/>
            </p:cNvCxnSpPr>
            <p:nvPr/>
          </p:nvCxnSpPr>
          <p:spPr>
            <a:xfrm flipH="1">
              <a:off x="1800651" y="4520062"/>
              <a:ext cx="550198" cy="35283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9" idx="4"/>
              <a:endCxn id="136" idx="0"/>
            </p:cNvCxnSpPr>
            <p:nvPr/>
          </p:nvCxnSpPr>
          <p:spPr>
            <a:xfrm>
              <a:off x="3325863" y="5517834"/>
              <a:ext cx="0" cy="302837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3003357" y="4872898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NAC45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Arrow Connector 139"/>
            <p:cNvCxnSpPr>
              <a:stCxn id="135" idx="5"/>
              <a:endCxn id="139" idx="0"/>
            </p:cNvCxnSpPr>
            <p:nvPr/>
          </p:nvCxnSpPr>
          <p:spPr>
            <a:xfrm>
              <a:off x="2806941" y="4520062"/>
              <a:ext cx="518922" cy="35283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2350849" y="4601683"/>
              <a:ext cx="112354" cy="366563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2694128" y="4571374"/>
              <a:ext cx="112813" cy="40614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48864" y="115452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6276508" y="116287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8864" y="3573534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05508" y="3579933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327780" y="3582836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1720243" y="3771391"/>
            <a:ext cx="110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TP = 4</a:t>
            </a:r>
          </a:p>
          <a:p>
            <a:r>
              <a:rPr lang="en-US" sz="1200" b="1" dirty="0" smtClean="0"/>
              <a:t>FP = 1</a:t>
            </a:r>
          </a:p>
          <a:p>
            <a:r>
              <a:rPr lang="en-US" sz="1200" b="1" dirty="0" smtClean="0"/>
              <a:t>FN = 1</a:t>
            </a:r>
          </a:p>
          <a:p>
            <a:r>
              <a:rPr lang="en-US" sz="1200" b="1" dirty="0" smtClean="0"/>
              <a:t>Precision = 0.8</a:t>
            </a:r>
            <a:endParaRPr lang="en-US" sz="12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4693119" y="3706913"/>
            <a:ext cx="989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TP = 0</a:t>
            </a:r>
          </a:p>
          <a:p>
            <a:r>
              <a:rPr lang="en-US" sz="1200" b="1" dirty="0" smtClean="0"/>
              <a:t>FP = 4</a:t>
            </a:r>
          </a:p>
          <a:p>
            <a:r>
              <a:rPr lang="en-US" sz="1200" b="1" dirty="0" smtClean="0"/>
              <a:t>FN = 5</a:t>
            </a:r>
          </a:p>
          <a:p>
            <a:r>
              <a:rPr lang="en-US" sz="1200" b="1" dirty="0" smtClean="0"/>
              <a:t>Precision = 0</a:t>
            </a:r>
            <a:endParaRPr lang="en-US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8017815" y="3767814"/>
            <a:ext cx="110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TP = 4</a:t>
            </a:r>
          </a:p>
          <a:p>
            <a:r>
              <a:rPr lang="en-US" sz="1200" b="1" dirty="0" smtClean="0"/>
              <a:t>FP = 1</a:t>
            </a:r>
          </a:p>
          <a:p>
            <a:r>
              <a:rPr lang="en-US" sz="1200" b="1" dirty="0" smtClean="0"/>
              <a:t>FN = 1</a:t>
            </a:r>
          </a:p>
          <a:p>
            <a:r>
              <a:rPr lang="en-US" sz="1200" b="1" dirty="0" smtClean="0"/>
              <a:t>Precision = 0.8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874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Elena_long_expression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3334" r="8252" b="3809"/>
          <a:stretch/>
        </p:blipFill>
        <p:spPr>
          <a:xfrm>
            <a:off x="53897" y="115453"/>
            <a:ext cx="5788103" cy="346738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8864" y="115452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76508" y="116287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64" y="3573534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08708" y="3579933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27780" y="3582836"/>
            <a:ext cx="48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20243" y="3771391"/>
            <a:ext cx="110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TP = 4</a:t>
            </a:r>
          </a:p>
          <a:p>
            <a:r>
              <a:rPr lang="en-US" sz="1200" b="1" dirty="0" smtClean="0"/>
              <a:t>FP = 1</a:t>
            </a:r>
          </a:p>
          <a:p>
            <a:r>
              <a:rPr lang="en-US" sz="1200" b="1" dirty="0" smtClean="0"/>
              <a:t>FN = 6</a:t>
            </a:r>
          </a:p>
          <a:p>
            <a:r>
              <a:rPr lang="en-US" sz="1200" b="1" dirty="0" smtClean="0"/>
              <a:t>Precision = 0.8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96319" y="3706913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TP = 4</a:t>
            </a:r>
          </a:p>
          <a:p>
            <a:r>
              <a:rPr lang="en-US" sz="1200" b="1" dirty="0" smtClean="0"/>
              <a:t>FP = 0</a:t>
            </a:r>
          </a:p>
          <a:p>
            <a:r>
              <a:rPr lang="en-US" sz="1200" b="1" dirty="0" smtClean="0"/>
              <a:t>FN = 6</a:t>
            </a:r>
          </a:p>
          <a:p>
            <a:r>
              <a:rPr lang="en-US" sz="1200" b="1" dirty="0" smtClean="0"/>
              <a:t>Precision = 1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17815" y="3767814"/>
            <a:ext cx="1108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TP = 2</a:t>
            </a:r>
          </a:p>
          <a:p>
            <a:r>
              <a:rPr lang="en-US" sz="1200" b="1" dirty="0" smtClean="0"/>
              <a:t>FP = 2</a:t>
            </a:r>
          </a:p>
          <a:p>
            <a:r>
              <a:rPr lang="en-US" sz="1200" b="1" dirty="0" smtClean="0"/>
              <a:t>FN = 4</a:t>
            </a:r>
          </a:p>
          <a:p>
            <a:r>
              <a:rPr lang="en-US" sz="1200" b="1" dirty="0" smtClean="0"/>
              <a:t>Precision = 0.5</a:t>
            </a:r>
            <a:endParaRPr lang="en-US" sz="12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6406032" y="701872"/>
            <a:ext cx="1435956" cy="2476181"/>
            <a:chOff x="6406032" y="701872"/>
            <a:chExt cx="1435956" cy="2476181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406032" y="1605195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SHR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184276" y="1618922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JKD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7184276" y="701872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SCR</a:t>
              </a: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184276" y="2533117"/>
              <a:ext cx="645012" cy="644936"/>
            </a:xfrm>
            <a:prstGeom prst="ellipse">
              <a:avLst/>
            </a:prstGeom>
            <a:solidFill>
              <a:srgbClr val="669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MGP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  <a:endCxn id="25" idx="0"/>
            </p:cNvCxnSpPr>
            <p:nvPr/>
          </p:nvCxnSpPr>
          <p:spPr>
            <a:xfrm flipH="1">
              <a:off x="6728538" y="1252359"/>
              <a:ext cx="550198" cy="3528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4"/>
              <a:endCxn id="28" idx="0"/>
            </p:cNvCxnSpPr>
            <p:nvPr/>
          </p:nvCxnSpPr>
          <p:spPr>
            <a:xfrm>
              <a:off x="7506782" y="2263858"/>
              <a:ext cx="0" cy="269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418436" y="1346808"/>
              <a:ext cx="0" cy="272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27" idx="6"/>
              <a:endCxn id="27" idx="7"/>
            </p:cNvCxnSpPr>
            <p:nvPr/>
          </p:nvCxnSpPr>
          <p:spPr>
            <a:xfrm flipH="1" flipV="1">
              <a:off x="7734828" y="796321"/>
              <a:ext cx="94460" cy="228019"/>
            </a:xfrm>
            <a:prstGeom prst="curvedConnector4">
              <a:avLst>
                <a:gd name="adj1" fmla="val -242007"/>
                <a:gd name="adj2" fmla="val 174839"/>
              </a:avLst>
            </a:prstGeom>
            <a:ln>
              <a:solidFill>
                <a:schemeClr val="tx1"/>
              </a:solidFill>
              <a:headEnd type="none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/>
            <p:nvPr/>
          </p:nvCxnSpPr>
          <p:spPr>
            <a:xfrm flipH="1" flipV="1">
              <a:off x="7734828" y="1736121"/>
              <a:ext cx="94460" cy="228019"/>
            </a:xfrm>
            <a:prstGeom prst="curvedConnector4">
              <a:avLst>
                <a:gd name="adj1" fmla="val -242007"/>
                <a:gd name="adj2" fmla="val 174839"/>
              </a:avLst>
            </a:prstGeom>
            <a:ln>
              <a:solidFill>
                <a:schemeClr val="tx1"/>
              </a:solidFill>
              <a:headEnd type="none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/>
            <p:nvPr/>
          </p:nvCxnSpPr>
          <p:spPr>
            <a:xfrm flipH="1" flipV="1">
              <a:off x="7747528" y="2621291"/>
              <a:ext cx="94460" cy="228019"/>
            </a:xfrm>
            <a:prstGeom prst="curvedConnector4">
              <a:avLst>
                <a:gd name="adj1" fmla="val -242007"/>
                <a:gd name="adj2" fmla="val 174839"/>
              </a:avLst>
            </a:prstGeom>
            <a:ln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660555" y="2514600"/>
              <a:ext cx="181433" cy="18289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6" idx="2"/>
              <a:endCxn id="25" idx="6"/>
            </p:cNvCxnSpPr>
            <p:nvPr/>
          </p:nvCxnSpPr>
          <p:spPr>
            <a:xfrm flipH="1" flipV="1">
              <a:off x="7051044" y="1927663"/>
              <a:ext cx="133232" cy="13727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8" idx="1"/>
              <a:endCxn id="25" idx="4"/>
            </p:cNvCxnSpPr>
            <p:nvPr/>
          </p:nvCxnSpPr>
          <p:spPr>
            <a:xfrm flipH="1" flipV="1">
              <a:off x="6728538" y="2250131"/>
              <a:ext cx="550198" cy="377435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570282" y="1321408"/>
              <a:ext cx="0" cy="272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27" idx="5"/>
              <a:endCxn id="28" idx="5"/>
            </p:cNvCxnSpPr>
            <p:nvPr/>
          </p:nvCxnSpPr>
          <p:spPr>
            <a:xfrm rot="5400000">
              <a:off x="6819206" y="2167981"/>
              <a:ext cx="1831245" cy="12700"/>
            </a:xfrm>
            <a:prstGeom prst="curvedConnector5">
              <a:avLst>
                <a:gd name="adj1" fmla="val -4366"/>
                <a:gd name="adj2" fmla="val -5956236"/>
                <a:gd name="adj3" fmla="val 112483"/>
              </a:avLst>
            </a:prstGeom>
            <a:ln>
              <a:solidFill>
                <a:srgbClr val="000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3897" y="4041594"/>
            <a:ext cx="1423256" cy="2476181"/>
            <a:chOff x="53897" y="4041594"/>
            <a:chExt cx="1423256" cy="2476181"/>
          </a:xfrm>
        </p:grpSpPr>
        <p:grpSp>
          <p:nvGrpSpPr>
            <p:cNvPr id="119" name="Group 118"/>
            <p:cNvGrpSpPr/>
            <p:nvPr/>
          </p:nvGrpSpPr>
          <p:grpSpPr>
            <a:xfrm>
              <a:off x="53897" y="4041594"/>
              <a:ext cx="1423256" cy="2476181"/>
              <a:chOff x="6406032" y="701872"/>
              <a:chExt cx="1423256" cy="2476181"/>
            </a:xfrm>
          </p:grpSpPr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6406032" y="1605195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SHR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7184276" y="161892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JKD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7184276" y="70187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SCR</a:t>
                </a:r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7184276" y="2533117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MGP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Straight Arrow Connector 123"/>
              <p:cNvCxnSpPr>
                <a:stCxn id="122" idx="3"/>
                <a:endCxn id="120" idx="0"/>
              </p:cNvCxnSpPr>
              <p:nvPr/>
            </p:nvCxnSpPr>
            <p:spPr>
              <a:xfrm flipH="1">
                <a:off x="6728538" y="1252359"/>
                <a:ext cx="550198" cy="35283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21" idx="4"/>
                <a:endCxn id="123" idx="0"/>
              </p:cNvCxnSpPr>
              <p:nvPr/>
            </p:nvCxnSpPr>
            <p:spPr>
              <a:xfrm>
                <a:off x="7506782" y="2263858"/>
                <a:ext cx="0" cy="26925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22" idx="4"/>
                <a:endCxn id="121" idx="0"/>
              </p:cNvCxnSpPr>
              <p:nvPr/>
            </p:nvCxnSpPr>
            <p:spPr>
              <a:xfrm>
                <a:off x="7506782" y="1346808"/>
                <a:ext cx="0" cy="272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21" idx="2"/>
                <a:endCxn id="120" idx="6"/>
              </p:cNvCxnSpPr>
              <p:nvPr/>
            </p:nvCxnSpPr>
            <p:spPr>
              <a:xfrm flipH="1" flipV="1">
                <a:off x="7051044" y="1927663"/>
                <a:ext cx="133232" cy="1372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>
                <a:stCxn id="122" idx="6"/>
                <a:endCxn id="123" idx="5"/>
              </p:cNvCxnSpPr>
              <p:nvPr/>
            </p:nvCxnSpPr>
            <p:spPr>
              <a:xfrm flipH="1">
                <a:off x="7734828" y="1024340"/>
                <a:ext cx="94460" cy="2059264"/>
              </a:xfrm>
              <a:prstGeom prst="curvedConnector4">
                <a:avLst>
                  <a:gd name="adj1" fmla="val -457125"/>
                  <a:gd name="adj2" fmla="val 115688"/>
                </a:avLst>
              </a:prstGeom>
              <a:ln>
                <a:solidFill>
                  <a:srgbClr val="000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Arrow Connector 134"/>
            <p:cNvCxnSpPr>
              <a:stCxn id="122" idx="4"/>
              <a:endCxn id="120" idx="7"/>
            </p:cNvCxnSpPr>
            <p:nvPr/>
          </p:nvCxnSpPr>
          <p:spPr>
            <a:xfrm flipH="1">
              <a:off x="604449" y="4686530"/>
              <a:ext cx="550198" cy="3528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3170240" y="4044448"/>
            <a:ext cx="1442315" cy="2476181"/>
            <a:chOff x="3013833" y="4043021"/>
            <a:chExt cx="1442315" cy="2476181"/>
          </a:xfrm>
        </p:grpSpPr>
        <p:grpSp>
          <p:nvGrpSpPr>
            <p:cNvPr id="155" name="Group 154"/>
            <p:cNvGrpSpPr/>
            <p:nvPr/>
          </p:nvGrpSpPr>
          <p:grpSpPr>
            <a:xfrm>
              <a:off x="3013833" y="4043021"/>
              <a:ext cx="1442315" cy="2476181"/>
              <a:chOff x="6386973" y="701872"/>
              <a:chExt cx="1442315" cy="2476181"/>
            </a:xfrm>
          </p:grpSpPr>
          <p:sp>
            <p:nvSpPr>
              <p:cNvPr id="157" name="Oval 156"/>
              <p:cNvSpPr>
                <a:spLocks noChangeAspect="1"/>
              </p:cNvSpPr>
              <p:nvPr/>
            </p:nvSpPr>
            <p:spPr>
              <a:xfrm>
                <a:off x="6386973" y="161892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SHR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>
                <a:spLocks noChangeAspect="1"/>
              </p:cNvSpPr>
              <p:nvPr/>
            </p:nvSpPr>
            <p:spPr>
              <a:xfrm>
                <a:off x="7184276" y="161892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JKD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>
                <a:off x="7184276" y="70187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SCR</a:t>
                </a:r>
              </a:p>
            </p:txBody>
          </p:sp>
          <p:sp>
            <p:nvSpPr>
              <p:cNvPr id="160" name="Oval 159"/>
              <p:cNvSpPr>
                <a:spLocks noChangeAspect="1"/>
              </p:cNvSpPr>
              <p:nvPr/>
            </p:nvSpPr>
            <p:spPr>
              <a:xfrm>
                <a:off x="7184276" y="2533117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MGP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Arrow Connector 160"/>
              <p:cNvCxnSpPr>
                <a:stCxn id="158" idx="4"/>
                <a:endCxn id="160" idx="0"/>
              </p:cNvCxnSpPr>
              <p:nvPr/>
            </p:nvCxnSpPr>
            <p:spPr>
              <a:xfrm>
                <a:off x="7506782" y="2263858"/>
                <a:ext cx="0" cy="26925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158" idx="2"/>
                <a:endCxn id="157" idx="6"/>
              </p:cNvCxnSpPr>
              <p:nvPr/>
            </p:nvCxnSpPr>
            <p:spPr>
              <a:xfrm flipH="1">
                <a:off x="7031985" y="1941390"/>
                <a:ext cx="152291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urved Connector 162"/>
              <p:cNvCxnSpPr>
                <a:stCxn id="159" idx="6"/>
                <a:endCxn id="160" idx="5"/>
              </p:cNvCxnSpPr>
              <p:nvPr/>
            </p:nvCxnSpPr>
            <p:spPr>
              <a:xfrm flipH="1">
                <a:off x="7734828" y="1024340"/>
                <a:ext cx="94460" cy="2059264"/>
              </a:xfrm>
              <a:prstGeom prst="curvedConnector4">
                <a:avLst>
                  <a:gd name="adj1" fmla="val -470570"/>
                  <a:gd name="adj2" fmla="val 115688"/>
                </a:avLst>
              </a:prstGeom>
              <a:ln>
                <a:solidFill>
                  <a:srgbClr val="000000"/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Arrow Connector 155"/>
            <p:cNvCxnSpPr/>
            <p:nvPr/>
          </p:nvCxnSpPr>
          <p:spPr>
            <a:xfrm flipH="1">
              <a:off x="3583444" y="4687957"/>
              <a:ext cx="550198" cy="3528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6327780" y="4041594"/>
            <a:ext cx="1423256" cy="2476181"/>
            <a:chOff x="3032892" y="4043021"/>
            <a:chExt cx="1423256" cy="2476181"/>
          </a:xfrm>
        </p:grpSpPr>
        <p:grpSp>
          <p:nvGrpSpPr>
            <p:cNvPr id="195" name="Group 194"/>
            <p:cNvGrpSpPr/>
            <p:nvPr/>
          </p:nvGrpSpPr>
          <p:grpSpPr>
            <a:xfrm>
              <a:off x="3032892" y="4043021"/>
              <a:ext cx="1423256" cy="2476181"/>
              <a:chOff x="6406032" y="701872"/>
              <a:chExt cx="1423256" cy="2476181"/>
            </a:xfrm>
          </p:grpSpPr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>
                <a:off x="6406032" y="161892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SHR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7184276" y="161892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JKD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7184276" y="701872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SCR</a:t>
                </a:r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7184276" y="2533117"/>
                <a:ext cx="645012" cy="644936"/>
              </a:xfrm>
              <a:prstGeom prst="ellipse">
                <a:avLst/>
              </a:prstGeom>
              <a:solidFill>
                <a:srgbClr val="6699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MGP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Straight Arrow Connector 200"/>
              <p:cNvCxnSpPr>
                <a:stCxn id="198" idx="4"/>
                <a:endCxn id="200" idx="0"/>
              </p:cNvCxnSpPr>
              <p:nvPr/>
            </p:nvCxnSpPr>
            <p:spPr>
              <a:xfrm>
                <a:off x="7506782" y="2263858"/>
                <a:ext cx="0" cy="26925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>
                <a:stCxn id="198" idx="2"/>
                <a:endCxn id="197" idx="6"/>
              </p:cNvCxnSpPr>
              <p:nvPr/>
            </p:nvCxnSpPr>
            <p:spPr>
              <a:xfrm flipH="1">
                <a:off x="7051044" y="1941390"/>
                <a:ext cx="133232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urved Connector 202"/>
              <p:cNvCxnSpPr>
                <a:stCxn id="199" idx="6"/>
                <a:endCxn id="200" idx="5"/>
              </p:cNvCxnSpPr>
              <p:nvPr/>
            </p:nvCxnSpPr>
            <p:spPr>
              <a:xfrm flipH="1">
                <a:off x="7734828" y="1024340"/>
                <a:ext cx="94460" cy="2059264"/>
              </a:xfrm>
              <a:prstGeom prst="curvedConnector4">
                <a:avLst>
                  <a:gd name="adj1" fmla="val -470570"/>
                  <a:gd name="adj2" fmla="val 115688"/>
                </a:avLst>
              </a:prstGeom>
              <a:ln>
                <a:solidFill>
                  <a:srgbClr val="000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Straight Arrow Connector 195"/>
            <p:cNvCxnSpPr/>
            <p:nvPr/>
          </p:nvCxnSpPr>
          <p:spPr>
            <a:xfrm flipH="1">
              <a:off x="3583444" y="4687957"/>
              <a:ext cx="550198" cy="35283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2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258</Words>
  <Application>Microsoft Macintosh PowerPoint</Application>
  <PresentationFormat>On-screen Show (4:3)</PresentationFormat>
  <Paragraphs>78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1</cp:revision>
  <dcterms:created xsi:type="dcterms:W3CDTF">2014-12-15T20:56:32Z</dcterms:created>
  <dcterms:modified xsi:type="dcterms:W3CDTF">2014-12-15T20:58:55Z</dcterms:modified>
</cp:coreProperties>
</file>