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18288000" cy="10287000"/>
  <p:notesSz cx="6858000" cy="9144000"/>
  <p:embeddedFontLst>
    <p:embeddedFont>
      <p:font typeface="Bold Ink" panose="020B0604020202020204" charset="-128"/>
      <p:regular r:id="rId19"/>
    </p:embeddedFont>
    <p:embeddedFont>
      <p:font typeface="Akzidenz-Grotesk Bold" panose="020B0604020202020204" charset="0"/>
      <p:regular r:id="rId20"/>
    </p:embeddedFont>
    <p:embeddedFont>
      <p:font typeface="Times New Roman Bold" panose="02020803070505020304" pitchFamily="18"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1" d="100"/>
          <a:sy n="41" d="100"/>
        </p:scale>
        <p:origin x="820" y="8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3.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12/8/2024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15177" y="7433767"/>
            <a:ext cx="9430353" cy="4715177"/>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456827" y="10338182"/>
            <a:ext cx="4661316" cy="2330658"/>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4966490" y="-1328888"/>
            <a:ext cx="9430353" cy="4715177"/>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5583791" y="-2142757"/>
            <a:ext cx="4661316" cy="2330658"/>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4067202" y="9359478"/>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166334" y="-824125"/>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3182729" y="4229100"/>
            <a:ext cx="12228738" cy="2019300"/>
          </a:xfrm>
          <a:prstGeom prst="rect">
            <a:avLst/>
          </a:prstGeom>
        </p:spPr>
        <p:txBody>
          <a:bodyPr lIns="0" tIns="0" rIns="0" bIns="0" rtlCol="0" anchor="t">
            <a:spAutoFit/>
          </a:bodyPr>
          <a:lstStyle/>
          <a:p>
            <a:pPr algn="ctr">
              <a:lnSpc>
                <a:spcPts val="5100"/>
              </a:lnSpc>
            </a:pPr>
            <a:r>
              <a:rPr lang="en-US" sz="6000">
                <a:solidFill>
                  <a:srgbClr val="545454"/>
                </a:solidFill>
                <a:latin typeface="Bold Ink"/>
                <a:ea typeface="Bold Ink"/>
                <a:cs typeface="Bold Ink"/>
                <a:sym typeface="Bold Ink"/>
              </a:rPr>
              <a:t>SMART INTERFACE FOR BONE MARROW DONATION </a:t>
            </a:r>
          </a:p>
          <a:p>
            <a:pPr algn="ctr">
              <a:lnSpc>
                <a:spcPts val="5100"/>
              </a:lnSpc>
            </a:pPr>
            <a:endParaRPr lang="en-US" sz="6000">
              <a:solidFill>
                <a:srgbClr val="545454"/>
              </a:solidFill>
              <a:latin typeface="Bold Ink"/>
              <a:ea typeface="Bold Ink"/>
              <a:cs typeface="Bold Ink"/>
              <a:sym typeface="Bold Ink"/>
            </a:endParaRPr>
          </a:p>
        </p:txBody>
      </p:sp>
      <p:sp>
        <p:nvSpPr>
          <p:cNvPr id="21" name="TextBox 21"/>
          <p:cNvSpPr txBox="1"/>
          <p:nvPr/>
        </p:nvSpPr>
        <p:spPr>
          <a:xfrm>
            <a:off x="4050290" y="6912331"/>
            <a:ext cx="10187420" cy="581025"/>
          </a:xfrm>
          <a:prstGeom prst="rect">
            <a:avLst/>
          </a:prstGeom>
        </p:spPr>
        <p:txBody>
          <a:bodyPr lIns="0" tIns="0" rIns="0" bIns="0" rtlCol="0" anchor="t">
            <a:spAutoFit/>
          </a:bodyPr>
          <a:lstStyle/>
          <a:p>
            <a:pPr algn="ctr">
              <a:lnSpc>
                <a:spcPts val="4200"/>
              </a:lnSpc>
              <a:spcBef>
                <a:spcPct val="0"/>
              </a:spcBef>
            </a:pPr>
            <a:r>
              <a:rPr lang="en-US" sz="3000" b="1">
                <a:solidFill>
                  <a:srgbClr val="61654D"/>
                </a:solidFill>
                <a:latin typeface="Akzidenz-Grotesk Bold"/>
                <a:ea typeface="Akzidenz-Grotesk Bold"/>
                <a:cs typeface="Akzidenz-Grotesk Bold"/>
                <a:sym typeface="Akzidenz-Grotesk Bold"/>
              </a:rPr>
              <a:t>AED FINAL PROJECT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16327816" y="-2285619"/>
            <a:ext cx="4282768" cy="2141384"/>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610027" y="-1189519"/>
            <a:ext cx="3726595" cy="1863298"/>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0" y="1028700"/>
            <a:ext cx="18288000" cy="9258300"/>
          </a:xfrm>
          <a:custGeom>
            <a:avLst/>
            <a:gdLst/>
            <a:ahLst/>
            <a:cxnLst/>
            <a:rect l="l" t="t" r="r" b="b"/>
            <a:pathLst>
              <a:path w="18288000" h="9258300">
                <a:moveTo>
                  <a:pt x="0" y="0"/>
                </a:moveTo>
                <a:lnTo>
                  <a:pt x="18288000" y="0"/>
                </a:lnTo>
                <a:lnTo>
                  <a:pt x="18288000" y="9258300"/>
                </a:lnTo>
                <a:lnTo>
                  <a:pt x="0" y="9258300"/>
                </a:lnTo>
                <a:lnTo>
                  <a:pt x="0" y="0"/>
                </a:lnTo>
                <a:close/>
              </a:path>
            </a:pathLst>
          </a:custGeom>
          <a:blipFill>
            <a:blip r:embed="rId2"/>
            <a:stretch>
              <a:fillRect t="-3004" b="-8106"/>
            </a:stretch>
          </a:blipFill>
        </p:spPr>
      </p:sp>
      <p:sp>
        <p:nvSpPr>
          <p:cNvPr id="9" name="TextBox 9"/>
          <p:cNvSpPr txBox="1"/>
          <p:nvPr/>
        </p:nvSpPr>
        <p:spPr>
          <a:xfrm>
            <a:off x="3873762" y="541695"/>
            <a:ext cx="10540477" cy="482600"/>
          </a:xfrm>
          <a:prstGeom prst="rect">
            <a:avLst/>
          </a:prstGeom>
        </p:spPr>
        <p:txBody>
          <a:bodyPr lIns="0" tIns="0" rIns="0" bIns="0" rtlCol="0" anchor="t">
            <a:spAutoFit/>
          </a:bodyPr>
          <a:lstStyle/>
          <a:p>
            <a:pPr algn="ctr">
              <a:lnSpc>
                <a:spcPts val="3399"/>
              </a:lnSpc>
            </a:pPr>
            <a:r>
              <a:rPr lang="en-US" sz="3999">
                <a:solidFill>
                  <a:srgbClr val="545454"/>
                </a:solidFill>
                <a:latin typeface="Bold Ink"/>
                <a:ea typeface="Bold Ink"/>
                <a:cs typeface="Bold Ink"/>
                <a:sym typeface="Bold Ink"/>
              </a:rPr>
              <a:t>MANAGE EMPLOYEE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16327816" y="-2285619"/>
            <a:ext cx="4282768" cy="2141384"/>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610027" y="-1189519"/>
            <a:ext cx="3726595" cy="1863298"/>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028700" y="1245728"/>
            <a:ext cx="16362778" cy="8771848"/>
          </a:xfrm>
          <a:custGeom>
            <a:avLst/>
            <a:gdLst/>
            <a:ahLst/>
            <a:cxnLst/>
            <a:rect l="l" t="t" r="r" b="b"/>
            <a:pathLst>
              <a:path w="16362778" h="8771848">
                <a:moveTo>
                  <a:pt x="0" y="0"/>
                </a:moveTo>
                <a:lnTo>
                  <a:pt x="16362778" y="0"/>
                </a:lnTo>
                <a:lnTo>
                  <a:pt x="16362778" y="8771848"/>
                </a:lnTo>
                <a:lnTo>
                  <a:pt x="0" y="8771848"/>
                </a:lnTo>
                <a:lnTo>
                  <a:pt x="0" y="0"/>
                </a:lnTo>
                <a:close/>
              </a:path>
            </a:pathLst>
          </a:custGeom>
          <a:blipFill>
            <a:blip r:embed="rId2"/>
            <a:stretch>
              <a:fillRect l="-2159" t="-23" b="-23"/>
            </a:stretch>
          </a:blipFill>
        </p:spPr>
      </p:sp>
      <p:sp>
        <p:nvSpPr>
          <p:cNvPr id="9" name="TextBox 9"/>
          <p:cNvSpPr txBox="1"/>
          <p:nvPr/>
        </p:nvSpPr>
        <p:spPr>
          <a:xfrm>
            <a:off x="3873762" y="541695"/>
            <a:ext cx="10540477" cy="482600"/>
          </a:xfrm>
          <a:prstGeom prst="rect">
            <a:avLst/>
          </a:prstGeom>
        </p:spPr>
        <p:txBody>
          <a:bodyPr lIns="0" tIns="0" rIns="0" bIns="0" rtlCol="0" anchor="t">
            <a:spAutoFit/>
          </a:bodyPr>
          <a:lstStyle/>
          <a:p>
            <a:pPr algn="ctr">
              <a:lnSpc>
                <a:spcPts val="3399"/>
              </a:lnSpc>
            </a:pPr>
            <a:r>
              <a:rPr lang="en-US" sz="3999">
                <a:solidFill>
                  <a:srgbClr val="545454"/>
                </a:solidFill>
                <a:latin typeface="Bold Ink"/>
                <a:ea typeface="Bold Ink"/>
                <a:cs typeface="Bold Ink"/>
                <a:sym typeface="Bold Ink"/>
              </a:rPr>
              <a:t>PATIENT REGISTRATION FORM</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16327816" y="-2285619"/>
            <a:ext cx="4282768" cy="2141384"/>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610027" y="-1189519"/>
            <a:ext cx="3726595" cy="1863298"/>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0" y="1024295"/>
            <a:ext cx="18288000" cy="9135224"/>
          </a:xfrm>
          <a:custGeom>
            <a:avLst/>
            <a:gdLst/>
            <a:ahLst/>
            <a:cxnLst/>
            <a:rect l="l" t="t" r="r" b="b"/>
            <a:pathLst>
              <a:path w="18288000" h="9135224">
                <a:moveTo>
                  <a:pt x="0" y="0"/>
                </a:moveTo>
                <a:lnTo>
                  <a:pt x="18288000" y="0"/>
                </a:lnTo>
                <a:lnTo>
                  <a:pt x="18288000" y="9135225"/>
                </a:lnTo>
                <a:lnTo>
                  <a:pt x="0" y="9135225"/>
                </a:lnTo>
                <a:lnTo>
                  <a:pt x="0" y="0"/>
                </a:lnTo>
                <a:close/>
              </a:path>
            </a:pathLst>
          </a:custGeom>
          <a:blipFill>
            <a:blip r:embed="rId2"/>
            <a:stretch>
              <a:fillRect l="-201" t="-3944" b="-1367"/>
            </a:stretch>
          </a:blipFill>
        </p:spPr>
      </p:sp>
      <p:sp>
        <p:nvSpPr>
          <p:cNvPr id="9" name="TextBox 9"/>
          <p:cNvSpPr txBox="1"/>
          <p:nvPr/>
        </p:nvSpPr>
        <p:spPr>
          <a:xfrm>
            <a:off x="3873762" y="541695"/>
            <a:ext cx="10540477" cy="482600"/>
          </a:xfrm>
          <a:prstGeom prst="rect">
            <a:avLst/>
          </a:prstGeom>
        </p:spPr>
        <p:txBody>
          <a:bodyPr lIns="0" tIns="0" rIns="0" bIns="0" rtlCol="0" anchor="t">
            <a:spAutoFit/>
          </a:bodyPr>
          <a:lstStyle/>
          <a:p>
            <a:pPr algn="ctr">
              <a:lnSpc>
                <a:spcPts val="3399"/>
              </a:lnSpc>
            </a:pPr>
            <a:r>
              <a:rPr lang="en-US" sz="3999">
                <a:solidFill>
                  <a:srgbClr val="545454"/>
                </a:solidFill>
                <a:latin typeface="Bold Ink"/>
                <a:ea typeface="Bold Ink"/>
                <a:cs typeface="Bold Ink"/>
                <a:sym typeface="Bold Ink"/>
              </a:rPr>
              <a:t>PATIENT STATUS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16327816" y="-2285619"/>
            <a:ext cx="4282768" cy="2141384"/>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610027" y="-1189519"/>
            <a:ext cx="3726595" cy="1863298"/>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2203420" y="1690559"/>
            <a:ext cx="15055880" cy="7904337"/>
          </a:xfrm>
          <a:custGeom>
            <a:avLst/>
            <a:gdLst/>
            <a:ahLst/>
            <a:cxnLst/>
            <a:rect l="l" t="t" r="r" b="b"/>
            <a:pathLst>
              <a:path w="15055880" h="7904337">
                <a:moveTo>
                  <a:pt x="0" y="0"/>
                </a:moveTo>
                <a:lnTo>
                  <a:pt x="15055880" y="0"/>
                </a:lnTo>
                <a:lnTo>
                  <a:pt x="15055880" y="7904337"/>
                </a:lnTo>
                <a:lnTo>
                  <a:pt x="0" y="7904337"/>
                </a:lnTo>
                <a:lnTo>
                  <a:pt x="0" y="0"/>
                </a:lnTo>
                <a:close/>
              </a:path>
            </a:pathLst>
          </a:custGeom>
          <a:blipFill>
            <a:blip r:embed="rId2"/>
            <a:stretch>
              <a:fillRect/>
            </a:stretch>
          </a:blipFill>
        </p:spPr>
      </p:sp>
      <p:sp>
        <p:nvSpPr>
          <p:cNvPr id="9" name="TextBox 9"/>
          <p:cNvSpPr txBox="1"/>
          <p:nvPr/>
        </p:nvSpPr>
        <p:spPr>
          <a:xfrm>
            <a:off x="3873762" y="541695"/>
            <a:ext cx="10540477" cy="482600"/>
          </a:xfrm>
          <a:prstGeom prst="rect">
            <a:avLst/>
          </a:prstGeom>
        </p:spPr>
        <p:txBody>
          <a:bodyPr lIns="0" tIns="0" rIns="0" bIns="0" rtlCol="0" anchor="t">
            <a:spAutoFit/>
          </a:bodyPr>
          <a:lstStyle/>
          <a:p>
            <a:pPr algn="ctr">
              <a:lnSpc>
                <a:spcPts val="3399"/>
              </a:lnSpc>
            </a:pPr>
            <a:r>
              <a:rPr lang="en-US" sz="3999">
                <a:solidFill>
                  <a:srgbClr val="545454"/>
                </a:solidFill>
                <a:latin typeface="Bold Ink"/>
                <a:ea typeface="Bold Ink"/>
                <a:cs typeface="Bold Ink"/>
                <a:sym typeface="Bold Ink"/>
              </a:rPr>
              <a:t>PATIENT REQUEST HANDLING</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16327816" y="-2285619"/>
            <a:ext cx="4282768" cy="2141384"/>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610027" y="-1189519"/>
            <a:ext cx="3726595" cy="1863298"/>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1472259" y="1690559"/>
            <a:ext cx="16016665" cy="8464737"/>
          </a:xfrm>
          <a:custGeom>
            <a:avLst/>
            <a:gdLst/>
            <a:ahLst/>
            <a:cxnLst/>
            <a:rect l="l" t="t" r="r" b="b"/>
            <a:pathLst>
              <a:path w="16016665" h="8464737">
                <a:moveTo>
                  <a:pt x="0" y="0"/>
                </a:moveTo>
                <a:lnTo>
                  <a:pt x="16016665" y="0"/>
                </a:lnTo>
                <a:lnTo>
                  <a:pt x="16016665" y="8464737"/>
                </a:lnTo>
                <a:lnTo>
                  <a:pt x="0" y="8464737"/>
                </a:lnTo>
                <a:lnTo>
                  <a:pt x="0" y="0"/>
                </a:lnTo>
                <a:close/>
              </a:path>
            </a:pathLst>
          </a:custGeom>
          <a:blipFill>
            <a:blip r:embed="rId2"/>
            <a:stretch>
              <a:fillRect r="-665"/>
            </a:stretch>
          </a:blipFill>
        </p:spPr>
      </p:sp>
      <p:sp>
        <p:nvSpPr>
          <p:cNvPr id="9" name="TextBox 9"/>
          <p:cNvSpPr txBox="1"/>
          <p:nvPr/>
        </p:nvSpPr>
        <p:spPr>
          <a:xfrm>
            <a:off x="3873762" y="541695"/>
            <a:ext cx="10540477" cy="482600"/>
          </a:xfrm>
          <a:prstGeom prst="rect">
            <a:avLst/>
          </a:prstGeom>
        </p:spPr>
        <p:txBody>
          <a:bodyPr lIns="0" tIns="0" rIns="0" bIns="0" rtlCol="0" anchor="t">
            <a:spAutoFit/>
          </a:bodyPr>
          <a:lstStyle/>
          <a:p>
            <a:pPr algn="ctr">
              <a:lnSpc>
                <a:spcPts val="3399"/>
              </a:lnSpc>
            </a:pPr>
            <a:r>
              <a:rPr lang="en-US" sz="3999">
                <a:solidFill>
                  <a:srgbClr val="545454"/>
                </a:solidFill>
                <a:latin typeface="Bold Ink"/>
                <a:ea typeface="Bold Ink"/>
                <a:cs typeface="Bold Ink"/>
                <a:sym typeface="Bold Ink"/>
              </a:rPr>
              <a:t>BONE MARROW BANK</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4416084" y="1715431"/>
            <a:ext cx="10540477" cy="965201"/>
          </a:xfrm>
          <a:prstGeom prst="rect">
            <a:avLst/>
          </a:prstGeom>
        </p:spPr>
        <p:txBody>
          <a:bodyPr lIns="0" tIns="0" rIns="0" bIns="0" rtlCol="0" anchor="t">
            <a:spAutoFit/>
          </a:bodyPr>
          <a:lstStyle/>
          <a:p>
            <a:pPr algn="ctr">
              <a:lnSpc>
                <a:spcPts val="6800"/>
              </a:lnSpc>
            </a:pPr>
            <a:r>
              <a:rPr lang="en-US" sz="8000">
                <a:solidFill>
                  <a:srgbClr val="545454"/>
                </a:solidFill>
                <a:latin typeface="Bold Ink"/>
                <a:ea typeface="Bold Ink"/>
                <a:cs typeface="Bold Ink"/>
                <a:sym typeface="Bold Ink"/>
              </a:rPr>
              <a:t>SOLUTION</a:t>
            </a:r>
          </a:p>
        </p:txBody>
      </p:sp>
      <p:sp>
        <p:nvSpPr>
          <p:cNvPr id="21" name="TextBox 21"/>
          <p:cNvSpPr txBox="1"/>
          <p:nvPr/>
        </p:nvSpPr>
        <p:spPr>
          <a:xfrm>
            <a:off x="2535219" y="3128974"/>
            <a:ext cx="14413544" cy="4649589"/>
          </a:xfrm>
          <a:prstGeom prst="rect">
            <a:avLst/>
          </a:prstGeom>
        </p:spPr>
        <p:txBody>
          <a:bodyPr lIns="0" tIns="0" rIns="0" bIns="0" rtlCol="0" anchor="t">
            <a:spAutoFit/>
          </a:bodyPr>
          <a:lstStyle/>
          <a:p>
            <a:pPr algn="ctr">
              <a:lnSpc>
                <a:spcPts val="4536"/>
              </a:lnSpc>
              <a:spcBef>
                <a:spcPct val="0"/>
              </a:spcBef>
            </a:pPr>
            <a:r>
              <a:rPr lang="en-US" sz="3240">
                <a:solidFill>
                  <a:srgbClr val="61654D"/>
                </a:solidFill>
                <a:latin typeface="Times New Roman"/>
                <a:ea typeface="Times New Roman"/>
                <a:cs typeface="Times New Roman"/>
                <a:sym typeface="Times New Roman"/>
              </a:rPr>
              <a:t>The role-based management approach of our project ensures responsibility at every level by clearly defining roles for administrators, coordinators, medical personnel, and legal officers. The technology eliminates delays and inefficiencies by streamlining complicated operations like donor recruitment, sample management, and patient matching when combined with seamless workflow integration. This feature guarantees that each participant is aware of their responsibilities, encouraging teamwork and raising the process's overall effectiveness for bone marrow donation.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4416084" y="1715431"/>
            <a:ext cx="10540477" cy="965201"/>
          </a:xfrm>
          <a:prstGeom prst="rect">
            <a:avLst/>
          </a:prstGeom>
        </p:spPr>
        <p:txBody>
          <a:bodyPr lIns="0" tIns="0" rIns="0" bIns="0" rtlCol="0" anchor="t">
            <a:spAutoFit/>
          </a:bodyPr>
          <a:lstStyle/>
          <a:p>
            <a:pPr algn="ctr">
              <a:lnSpc>
                <a:spcPts val="6800"/>
              </a:lnSpc>
            </a:pPr>
            <a:r>
              <a:rPr lang="en-US" sz="8000">
                <a:solidFill>
                  <a:srgbClr val="545454"/>
                </a:solidFill>
                <a:latin typeface="Bold Ink"/>
                <a:ea typeface="Bold Ink"/>
                <a:cs typeface="Bold Ink"/>
                <a:sym typeface="Bold Ink"/>
              </a:rPr>
              <a:t>CONCLUSION</a:t>
            </a:r>
          </a:p>
        </p:txBody>
      </p:sp>
      <p:sp>
        <p:nvSpPr>
          <p:cNvPr id="21" name="TextBox 21"/>
          <p:cNvSpPr txBox="1"/>
          <p:nvPr/>
        </p:nvSpPr>
        <p:spPr>
          <a:xfrm>
            <a:off x="2535219" y="3128974"/>
            <a:ext cx="14413544" cy="4073580"/>
          </a:xfrm>
          <a:prstGeom prst="rect">
            <a:avLst/>
          </a:prstGeom>
        </p:spPr>
        <p:txBody>
          <a:bodyPr lIns="0" tIns="0" rIns="0" bIns="0" rtlCol="0" anchor="t">
            <a:spAutoFit/>
          </a:bodyPr>
          <a:lstStyle/>
          <a:p>
            <a:pPr algn="ctr">
              <a:lnSpc>
                <a:spcPts val="4536"/>
              </a:lnSpc>
              <a:spcBef>
                <a:spcPct val="0"/>
              </a:spcBef>
            </a:pPr>
            <a:r>
              <a:rPr lang="en-US" sz="3240">
                <a:solidFill>
                  <a:srgbClr val="61654D"/>
                </a:solidFill>
                <a:latin typeface="Times New Roman"/>
                <a:ea typeface="Times New Roman"/>
                <a:cs typeface="Times New Roman"/>
                <a:sym typeface="Times New Roman"/>
              </a:rPr>
              <a:t>The main goal of this project is to change the way bone marrow donations are handled. It seeks to streamline, expedite, and improve the process by establishing a single platform that unites all parties and makes roles clear. This approach will assist guarantee that no opportunities are lost, that donors and patients are matched promptly, and that treatments are completed on schedule. In the end, it is about saving lives and improving the prognosis for those suffering from diseases like leukemia and aplastic anemia.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3029631" y="3439211"/>
            <a:ext cx="12228738" cy="3980077"/>
          </a:xfrm>
          <a:prstGeom prst="rect">
            <a:avLst/>
          </a:prstGeom>
        </p:spPr>
        <p:txBody>
          <a:bodyPr lIns="0" tIns="0" rIns="0" bIns="0" rtlCol="0" anchor="t">
            <a:spAutoFit/>
          </a:bodyPr>
          <a:lstStyle/>
          <a:p>
            <a:pPr algn="ctr">
              <a:lnSpc>
                <a:spcPts val="14909"/>
              </a:lnSpc>
            </a:pPr>
            <a:r>
              <a:rPr lang="en-US" sz="17540">
                <a:solidFill>
                  <a:srgbClr val="545454"/>
                </a:solidFill>
                <a:latin typeface="Bold Ink"/>
                <a:ea typeface="Bold Ink"/>
                <a:cs typeface="Bold Ink"/>
                <a:sym typeface="Bold Ink"/>
              </a:rPr>
              <a:t>THANK</a:t>
            </a:r>
          </a:p>
          <a:p>
            <a:pPr algn="ctr">
              <a:lnSpc>
                <a:spcPts val="14909"/>
              </a:lnSpc>
            </a:pPr>
            <a:r>
              <a:rPr lang="en-US" sz="17540">
                <a:solidFill>
                  <a:srgbClr val="545454"/>
                </a:solidFill>
                <a:latin typeface="Bold Ink"/>
                <a:ea typeface="Bold Ink"/>
                <a:cs typeface="Bold Ink"/>
                <a:sym typeface="Bold Ink"/>
              </a:rPr>
              <a:t>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3873762" y="2655669"/>
            <a:ext cx="10540477" cy="1185309"/>
          </a:xfrm>
          <a:prstGeom prst="rect">
            <a:avLst/>
          </a:prstGeom>
        </p:spPr>
        <p:txBody>
          <a:bodyPr lIns="0" tIns="0" rIns="0" bIns="0" rtlCol="0" anchor="t">
            <a:spAutoFit/>
          </a:bodyPr>
          <a:lstStyle/>
          <a:p>
            <a:pPr algn="ctr">
              <a:lnSpc>
                <a:spcPts val="8459"/>
              </a:lnSpc>
            </a:pPr>
            <a:r>
              <a:rPr lang="en-US" sz="9951">
                <a:solidFill>
                  <a:srgbClr val="545454"/>
                </a:solidFill>
                <a:latin typeface="Bold Ink"/>
                <a:ea typeface="Bold Ink"/>
                <a:cs typeface="Bold Ink"/>
                <a:sym typeface="Bold Ink"/>
              </a:rPr>
              <a:t>TEAM MEMBERS</a:t>
            </a:r>
          </a:p>
        </p:txBody>
      </p:sp>
      <p:sp>
        <p:nvSpPr>
          <p:cNvPr id="21" name="TextBox 21"/>
          <p:cNvSpPr txBox="1"/>
          <p:nvPr/>
        </p:nvSpPr>
        <p:spPr>
          <a:xfrm>
            <a:off x="8056607" y="4431205"/>
            <a:ext cx="6357631" cy="658835"/>
          </a:xfrm>
          <a:prstGeom prst="rect">
            <a:avLst/>
          </a:prstGeom>
        </p:spPr>
        <p:txBody>
          <a:bodyPr wrap="square" lIns="0" tIns="0" rIns="0" bIns="0" rtlCol="0" anchor="t">
            <a:spAutoFit/>
          </a:bodyPr>
          <a:lstStyle/>
          <a:p>
            <a:pPr algn="l">
              <a:lnSpc>
                <a:spcPts val="5599"/>
              </a:lnSpc>
              <a:spcBef>
                <a:spcPct val="0"/>
              </a:spcBef>
            </a:pPr>
            <a:r>
              <a:rPr lang="en-US" sz="3999" dirty="0">
                <a:solidFill>
                  <a:srgbClr val="61654D"/>
                </a:solidFill>
                <a:latin typeface="Times New Roman"/>
                <a:ea typeface="Times New Roman"/>
                <a:cs typeface="Times New Roman"/>
                <a:sym typeface="Times New Roman"/>
              </a:rPr>
              <a:t>Deepak Reddy - 002338763</a:t>
            </a:r>
          </a:p>
        </p:txBody>
      </p:sp>
      <p:sp>
        <p:nvSpPr>
          <p:cNvPr id="22" name="TextBox 22"/>
          <p:cNvSpPr txBox="1"/>
          <p:nvPr/>
        </p:nvSpPr>
        <p:spPr>
          <a:xfrm>
            <a:off x="7121065" y="4716955"/>
            <a:ext cx="752846" cy="510359"/>
          </a:xfrm>
          <a:prstGeom prst="rect">
            <a:avLst/>
          </a:prstGeom>
        </p:spPr>
        <p:txBody>
          <a:bodyPr lIns="0" tIns="0" rIns="0" bIns="0" rtlCol="0" anchor="t">
            <a:spAutoFit/>
          </a:bodyPr>
          <a:lstStyle/>
          <a:p>
            <a:pPr algn="ctr">
              <a:lnSpc>
                <a:spcPts val="3600"/>
              </a:lnSpc>
            </a:pPr>
            <a:r>
              <a:rPr lang="en-US" sz="4235">
                <a:solidFill>
                  <a:srgbClr val="545454"/>
                </a:solidFill>
                <a:latin typeface="Bold Ink"/>
                <a:ea typeface="Bold Ink"/>
                <a:cs typeface="Bold Ink"/>
                <a:sym typeface="Bold Ink"/>
              </a:rPr>
              <a:t>1</a:t>
            </a:r>
          </a:p>
        </p:txBody>
      </p:sp>
      <p:sp>
        <p:nvSpPr>
          <p:cNvPr id="23" name="TextBox 23"/>
          <p:cNvSpPr txBox="1"/>
          <p:nvPr/>
        </p:nvSpPr>
        <p:spPr>
          <a:xfrm>
            <a:off x="8056608" y="5340494"/>
            <a:ext cx="6040392" cy="658835"/>
          </a:xfrm>
          <a:prstGeom prst="rect">
            <a:avLst/>
          </a:prstGeom>
        </p:spPr>
        <p:txBody>
          <a:bodyPr wrap="square" lIns="0" tIns="0" rIns="0" bIns="0" rtlCol="0" anchor="t">
            <a:spAutoFit/>
          </a:bodyPr>
          <a:lstStyle/>
          <a:p>
            <a:pPr algn="l">
              <a:lnSpc>
                <a:spcPts val="5599"/>
              </a:lnSpc>
              <a:spcBef>
                <a:spcPct val="0"/>
              </a:spcBef>
            </a:pPr>
            <a:r>
              <a:rPr lang="en-US" sz="3999" dirty="0">
                <a:solidFill>
                  <a:srgbClr val="61654D"/>
                </a:solidFill>
                <a:latin typeface="Times New Roman"/>
                <a:ea typeface="Times New Roman"/>
                <a:cs typeface="Times New Roman"/>
                <a:sym typeface="Times New Roman"/>
              </a:rPr>
              <a:t>Sai Teja Reddy - 002337043</a:t>
            </a:r>
          </a:p>
        </p:txBody>
      </p:sp>
      <p:sp>
        <p:nvSpPr>
          <p:cNvPr id="24" name="TextBox 24"/>
          <p:cNvSpPr txBox="1"/>
          <p:nvPr/>
        </p:nvSpPr>
        <p:spPr>
          <a:xfrm>
            <a:off x="7121065" y="5626244"/>
            <a:ext cx="752846" cy="510359"/>
          </a:xfrm>
          <a:prstGeom prst="rect">
            <a:avLst/>
          </a:prstGeom>
        </p:spPr>
        <p:txBody>
          <a:bodyPr lIns="0" tIns="0" rIns="0" bIns="0" rtlCol="0" anchor="t">
            <a:spAutoFit/>
          </a:bodyPr>
          <a:lstStyle/>
          <a:p>
            <a:pPr algn="ctr">
              <a:lnSpc>
                <a:spcPts val="3600"/>
              </a:lnSpc>
            </a:pPr>
            <a:r>
              <a:rPr lang="en-US" sz="4235">
                <a:solidFill>
                  <a:srgbClr val="545454"/>
                </a:solidFill>
                <a:latin typeface="Bold Ink"/>
                <a:ea typeface="Bold Ink"/>
                <a:cs typeface="Bold Ink"/>
                <a:sym typeface="Bold Ink"/>
              </a:rPr>
              <a:t>2</a:t>
            </a:r>
          </a:p>
        </p:txBody>
      </p:sp>
      <p:sp>
        <p:nvSpPr>
          <p:cNvPr id="25" name="TextBox 25"/>
          <p:cNvSpPr txBox="1"/>
          <p:nvPr/>
        </p:nvSpPr>
        <p:spPr>
          <a:xfrm>
            <a:off x="8056608" y="6249782"/>
            <a:ext cx="6954792" cy="658835"/>
          </a:xfrm>
          <a:prstGeom prst="rect">
            <a:avLst/>
          </a:prstGeom>
        </p:spPr>
        <p:txBody>
          <a:bodyPr wrap="square" lIns="0" tIns="0" rIns="0" bIns="0" rtlCol="0" anchor="t">
            <a:spAutoFit/>
          </a:bodyPr>
          <a:lstStyle/>
          <a:p>
            <a:pPr algn="l">
              <a:lnSpc>
                <a:spcPts val="5599"/>
              </a:lnSpc>
              <a:spcBef>
                <a:spcPct val="0"/>
              </a:spcBef>
            </a:pPr>
            <a:r>
              <a:rPr lang="en-US" sz="3999" dirty="0">
                <a:solidFill>
                  <a:srgbClr val="61654D"/>
                </a:solidFill>
                <a:latin typeface="Times New Roman"/>
                <a:ea typeface="Times New Roman"/>
                <a:cs typeface="Times New Roman"/>
                <a:sym typeface="Times New Roman"/>
              </a:rPr>
              <a:t>Ram Srikar Putcha - 002304724</a:t>
            </a:r>
          </a:p>
        </p:txBody>
      </p:sp>
      <p:sp>
        <p:nvSpPr>
          <p:cNvPr id="26" name="TextBox 26"/>
          <p:cNvSpPr txBox="1"/>
          <p:nvPr/>
        </p:nvSpPr>
        <p:spPr>
          <a:xfrm>
            <a:off x="7121065" y="6535532"/>
            <a:ext cx="752846" cy="510359"/>
          </a:xfrm>
          <a:prstGeom prst="rect">
            <a:avLst/>
          </a:prstGeom>
        </p:spPr>
        <p:txBody>
          <a:bodyPr lIns="0" tIns="0" rIns="0" bIns="0" rtlCol="0" anchor="t">
            <a:spAutoFit/>
          </a:bodyPr>
          <a:lstStyle/>
          <a:p>
            <a:pPr algn="ctr">
              <a:lnSpc>
                <a:spcPts val="3600"/>
              </a:lnSpc>
            </a:pPr>
            <a:r>
              <a:rPr lang="en-US" sz="4235">
                <a:solidFill>
                  <a:srgbClr val="545454"/>
                </a:solidFill>
                <a:latin typeface="Bold Ink"/>
                <a:ea typeface="Bold Ink"/>
                <a:cs typeface="Bold Ink"/>
                <a:sym typeface="Bold Ink"/>
              </a:rPr>
              <a:t>3</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1091559" y="10289015"/>
            <a:ext cx="4019797" cy="2009899"/>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6199728" y="-1893291"/>
            <a:ext cx="8664509" cy="4332254"/>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6327816" y="-2285619"/>
            <a:ext cx="4282768" cy="214138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11" name="TextBox 11"/>
          <p:cNvSpPr txBox="1"/>
          <p:nvPr/>
        </p:nvSpPr>
        <p:spPr>
          <a:xfrm>
            <a:off x="3989314" y="2049968"/>
            <a:ext cx="10958649" cy="965201"/>
          </a:xfrm>
          <a:prstGeom prst="rect">
            <a:avLst/>
          </a:prstGeom>
        </p:spPr>
        <p:txBody>
          <a:bodyPr lIns="0" tIns="0" rIns="0" bIns="0" rtlCol="0" anchor="t">
            <a:spAutoFit/>
          </a:bodyPr>
          <a:lstStyle/>
          <a:p>
            <a:pPr algn="ctr">
              <a:lnSpc>
                <a:spcPts val="6800"/>
              </a:lnSpc>
            </a:pPr>
            <a:r>
              <a:rPr lang="en-US" sz="8000">
                <a:solidFill>
                  <a:srgbClr val="545454"/>
                </a:solidFill>
                <a:latin typeface="Bold Ink"/>
                <a:ea typeface="Bold Ink"/>
                <a:cs typeface="Bold Ink"/>
                <a:sym typeface="Bold Ink"/>
              </a:rPr>
              <a:t>PROBLEM STATEMENT</a:t>
            </a:r>
          </a:p>
        </p:txBody>
      </p:sp>
      <p:sp>
        <p:nvSpPr>
          <p:cNvPr id="12" name="TextBox 12"/>
          <p:cNvSpPr txBox="1"/>
          <p:nvPr/>
        </p:nvSpPr>
        <p:spPr>
          <a:xfrm>
            <a:off x="1508081" y="3659769"/>
            <a:ext cx="16339287" cy="3780956"/>
          </a:xfrm>
          <a:prstGeom prst="rect">
            <a:avLst/>
          </a:prstGeom>
        </p:spPr>
        <p:txBody>
          <a:bodyPr lIns="0" tIns="0" rIns="0" bIns="0" rtlCol="0" anchor="t">
            <a:spAutoFit/>
          </a:bodyPr>
          <a:lstStyle/>
          <a:p>
            <a:pPr algn="ctr">
              <a:lnSpc>
                <a:spcPts val="4225"/>
              </a:lnSpc>
              <a:spcBef>
                <a:spcPct val="0"/>
              </a:spcBef>
            </a:pPr>
            <a:r>
              <a:rPr lang="en-US" sz="3018">
                <a:solidFill>
                  <a:srgbClr val="61654D"/>
                </a:solidFill>
                <a:latin typeface="Times New Roman"/>
                <a:ea typeface="Times New Roman"/>
                <a:cs typeface="Times New Roman"/>
                <a:sym typeface="Times New Roman"/>
              </a:rPr>
              <a:t>For individuals with diseases like leukemia, aplastic anemia, and other blood-related ailments, bone marrow donation can save their lives. The effectiveness of the current system is hampered by a number of issues, despite its vital necessity. Finding appropriate donors and matching them with patients in need might be delayed due to a number of factors, including inadequate coordination and communication between hospitals, bone marrow banks, and anemia centers. Additionally, fragmented workflows caused by the lack of a single, integrated platform make it challenging for businesses to effectively collaborate and share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4416084" y="1715431"/>
            <a:ext cx="10540477" cy="965201"/>
          </a:xfrm>
          <a:prstGeom prst="rect">
            <a:avLst/>
          </a:prstGeom>
        </p:spPr>
        <p:txBody>
          <a:bodyPr lIns="0" tIns="0" rIns="0" bIns="0" rtlCol="0" anchor="t">
            <a:spAutoFit/>
          </a:bodyPr>
          <a:lstStyle/>
          <a:p>
            <a:pPr algn="ctr">
              <a:lnSpc>
                <a:spcPts val="6800"/>
              </a:lnSpc>
            </a:pPr>
            <a:r>
              <a:rPr lang="en-US" sz="8000">
                <a:solidFill>
                  <a:srgbClr val="545454"/>
                </a:solidFill>
                <a:latin typeface="Bold Ink"/>
                <a:ea typeface="Bold Ink"/>
                <a:cs typeface="Bold Ink"/>
                <a:sym typeface="Bold Ink"/>
              </a:rPr>
              <a:t>INTRODUCTION</a:t>
            </a:r>
          </a:p>
        </p:txBody>
      </p:sp>
      <p:sp>
        <p:nvSpPr>
          <p:cNvPr id="21" name="TextBox 21"/>
          <p:cNvSpPr txBox="1"/>
          <p:nvPr/>
        </p:nvSpPr>
        <p:spPr>
          <a:xfrm>
            <a:off x="3473325" y="3048348"/>
            <a:ext cx="12893648" cy="6448425"/>
          </a:xfrm>
          <a:prstGeom prst="rect">
            <a:avLst/>
          </a:prstGeom>
        </p:spPr>
        <p:txBody>
          <a:bodyPr lIns="0" tIns="0" rIns="0" bIns="0" rtlCol="0" anchor="t">
            <a:spAutoFit/>
          </a:bodyPr>
          <a:lstStyle/>
          <a:p>
            <a:pPr algn="ctr">
              <a:lnSpc>
                <a:spcPts val="4200"/>
              </a:lnSpc>
            </a:pPr>
            <a:r>
              <a:rPr lang="en-US" sz="3000">
                <a:solidFill>
                  <a:srgbClr val="61654D"/>
                </a:solidFill>
                <a:latin typeface="Times New Roman"/>
                <a:ea typeface="Times New Roman"/>
                <a:cs typeface="Times New Roman"/>
                <a:sym typeface="Times New Roman"/>
              </a:rPr>
              <a:t>Bone marrow donation is a life-saving process for patients battling conditions like aplastic anemia and leukemia, but the current system often struggles with inefficiencies and delays. Poor communication between hospitals, bone marrow banks, legal teams, and anemia centers can make it harder to find and match donors quickly, costing precious time.</a:t>
            </a:r>
          </a:p>
          <a:p>
            <a:pPr algn="ctr">
              <a:lnSpc>
                <a:spcPts val="4200"/>
              </a:lnSpc>
            </a:pPr>
            <a:r>
              <a:rPr lang="en-US" sz="3000">
                <a:solidFill>
                  <a:srgbClr val="61654D"/>
                </a:solidFill>
                <a:latin typeface="Times New Roman"/>
                <a:ea typeface="Times New Roman"/>
                <a:cs typeface="Times New Roman"/>
                <a:sym typeface="Times New Roman"/>
              </a:rPr>
              <a:t>Our project aims to change that. We're creating a centralized platform designed to bring all the key players together. By using AI to match donors and assess anemia cases, and by improving how information is shared, this platform will streamline the entire process. The goal is simple but powerful: to make bone marrow donation faster, easier, and more effective, so more lives can be saved and patients get the care they deserve.</a:t>
            </a:r>
          </a:p>
          <a:p>
            <a:pPr algn="ctr">
              <a:lnSpc>
                <a:spcPts val="4200"/>
              </a:lnSpc>
              <a:spcBef>
                <a:spcPct val="0"/>
              </a:spcBef>
            </a:pPr>
            <a:endParaRPr lang="en-US" sz="3000">
              <a:solidFill>
                <a:srgbClr val="61654D"/>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3101516" y="9777072"/>
            <a:ext cx="3710089" cy="1855044"/>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7" name="Group 17"/>
          <p:cNvGrpSpPr/>
          <p:nvPr/>
        </p:nvGrpSpPr>
        <p:grpSpPr>
          <a:xfrm rot="-2562626">
            <a:off x="1610027" y="-1189519"/>
            <a:ext cx="3726595" cy="1863298"/>
            <a:chOff x="0" y="0"/>
            <a:chExt cx="812800" cy="406400"/>
          </a:xfrm>
        </p:grpSpPr>
        <p:sp>
          <p:nvSpPr>
            <p:cNvPr id="18" name="Freeform 18"/>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9" name="TextBox 19"/>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20" name="TextBox 20"/>
          <p:cNvSpPr txBox="1"/>
          <p:nvPr/>
        </p:nvSpPr>
        <p:spPr>
          <a:xfrm>
            <a:off x="3873762" y="1276350"/>
            <a:ext cx="10540477" cy="965201"/>
          </a:xfrm>
          <a:prstGeom prst="rect">
            <a:avLst/>
          </a:prstGeom>
        </p:spPr>
        <p:txBody>
          <a:bodyPr lIns="0" tIns="0" rIns="0" bIns="0" rtlCol="0" anchor="t">
            <a:spAutoFit/>
          </a:bodyPr>
          <a:lstStyle/>
          <a:p>
            <a:pPr algn="ctr">
              <a:lnSpc>
                <a:spcPts val="6800"/>
              </a:lnSpc>
            </a:pPr>
            <a:r>
              <a:rPr lang="en-US" sz="8000">
                <a:solidFill>
                  <a:srgbClr val="545454"/>
                </a:solidFill>
                <a:latin typeface="Bold Ink"/>
                <a:ea typeface="Bold Ink"/>
                <a:cs typeface="Bold Ink"/>
                <a:sym typeface="Bold Ink"/>
              </a:rPr>
              <a:t>PROJECT OVERVIEW</a:t>
            </a:r>
          </a:p>
        </p:txBody>
      </p:sp>
      <p:sp>
        <p:nvSpPr>
          <p:cNvPr id="21" name="TextBox 21"/>
          <p:cNvSpPr txBox="1"/>
          <p:nvPr/>
        </p:nvSpPr>
        <p:spPr>
          <a:xfrm>
            <a:off x="3473325" y="3342918"/>
            <a:ext cx="5485392" cy="2222500"/>
          </a:xfrm>
          <a:prstGeom prst="rect">
            <a:avLst/>
          </a:prstGeom>
        </p:spPr>
        <p:txBody>
          <a:bodyPr lIns="0" tIns="0" rIns="0" bIns="0" rtlCol="0" anchor="t">
            <a:spAutoFit/>
          </a:bodyPr>
          <a:lstStyle/>
          <a:p>
            <a:pPr marL="539749" lvl="1" indent="-269875" algn="l">
              <a:lnSpc>
                <a:spcPts val="3499"/>
              </a:lnSpc>
              <a:buFont typeface="Arial"/>
              <a:buChar char="•"/>
            </a:pPr>
            <a:r>
              <a:rPr lang="en-US" sz="2499" b="1">
                <a:solidFill>
                  <a:srgbClr val="61654D"/>
                </a:solidFill>
                <a:latin typeface="Times New Roman Bold"/>
                <a:ea typeface="Times New Roman Bold"/>
                <a:cs typeface="Times New Roman Bold"/>
                <a:sym typeface="Times New Roman Bold"/>
              </a:rPr>
              <a:t>Centralized</a:t>
            </a:r>
            <a:r>
              <a:rPr lang="en-US" sz="2499">
                <a:solidFill>
                  <a:srgbClr val="61654D"/>
                </a:solidFill>
                <a:latin typeface="Times New Roman"/>
                <a:ea typeface="Times New Roman"/>
                <a:cs typeface="Times New Roman"/>
                <a:sym typeface="Times New Roman"/>
              </a:rPr>
              <a:t> </a:t>
            </a:r>
            <a:r>
              <a:rPr lang="en-US" sz="2499" b="1">
                <a:solidFill>
                  <a:srgbClr val="61654D"/>
                </a:solidFill>
                <a:latin typeface="Times New Roman Bold"/>
                <a:ea typeface="Times New Roman Bold"/>
                <a:cs typeface="Times New Roman Bold"/>
                <a:sym typeface="Times New Roman Bold"/>
              </a:rPr>
              <a:t>Platform</a:t>
            </a:r>
            <a:r>
              <a:rPr lang="en-US" sz="2499">
                <a:solidFill>
                  <a:srgbClr val="61654D"/>
                </a:solidFill>
                <a:latin typeface="Times New Roman"/>
                <a:ea typeface="Times New Roman"/>
                <a:cs typeface="Times New Roman"/>
                <a:sym typeface="Times New Roman"/>
              </a:rPr>
              <a:t>: Develops a unified system to streamline bone marrow donation workflows, addressing communication gaps among stakeholders.</a:t>
            </a:r>
          </a:p>
        </p:txBody>
      </p:sp>
      <p:sp>
        <p:nvSpPr>
          <p:cNvPr id="22" name="TextBox 22"/>
          <p:cNvSpPr txBox="1"/>
          <p:nvPr/>
        </p:nvSpPr>
        <p:spPr>
          <a:xfrm>
            <a:off x="9479938" y="3342918"/>
            <a:ext cx="5485392" cy="2222500"/>
          </a:xfrm>
          <a:prstGeom prst="rect">
            <a:avLst/>
          </a:prstGeom>
        </p:spPr>
        <p:txBody>
          <a:bodyPr lIns="0" tIns="0" rIns="0" bIns="0" rtlCol="0" anchor="t">
            <a:spAutoFit/>
          </a:bodyPr>
          <a:lstStyle/>
          <a:p>
            <a:pPr marL="539749" lvl="1" indent="-269875" algn="l">
              <a:lnSpc>
                <a:spcPts val="3499"/>
              </a:lnSpc>
              <a:buFont typeface="Arial"/>
              <a:buChar char="•"/>
            </a:pPr>
            <a:r>
              <a:rPr lang="en-US" sz="2499" b="1">
                <a:solidFill>
                  <a:srgbClr val="61654D"/>
                </a:solidFill>
                <a:latin typeface="Times New Roman Bold"/>
                <a:ea typeface="Times New Roman Bold"/>
                <a:cs typeface="Times New Roman Bold"/>
                <a:sym typeface="Times New Roman Bold"/>
              </a:rPr>
              <a:t>Role</a:t>
            </a:r>
            <a:r>
              <a:rPr lang="en-US" sz="2499">
                <a:solidFill>
                  <a:srgbClr val="61654D"/>
                </a:solidFill>
                <a:latin typeface="Times New Roman"/>
                <a:ea typeface="Times New Roman"/>
                <a:cs typeface="Times New Roman"/>
                <a:sym typeface="Times New Roman"/>
              </a:rPr>
              <a:t>-</a:t>
            </a:r>
            <a:r>
              <a:rPr lang="en-US" sz="2499" b="1">
                <a:solidFill>
                  <a:srgbClr val="61654D"/>
                </a:solidFill>
                <a:latin typeface="Times New Roman Bold"/>
                <a:ea typeface="Times New Roman Bold"/>
                <a:cs typeface="Times New Roman Bold"/>
                <a:sym typeface="Times New Roman Bold"/>
              </a:rPr>
              <a:t>Based</a:t>
            </a:r>
            <a:r>
              <a:rPr lang="en-US" sz="2499">
                <a:solidFill>
                  <a:srgbClr val="61654D"/>
                </a:solidFill>
                <a:latin typeface="Times New Roman"/>
                <a:ea typeface="Times New Roman"/>
                <a:cs typeface="Times New Roman"/>
                <a:sym typeface="Times New Roman"/>
              </a:rPr>
              <a:t> </a:t>
            </a:r>
            <a:r>
              <a:rPr lang="en-US" sz="2499" b="1">
                <a:solidFill>
                  <a:srgbClr val="61654D"/>
                </a:solidFill>
                <a:latin typeface="Times New Roman Bold"/>
                <a:ea typeface="Times New Roman Bold"/>
                <a:cs typeface="Times New Roman Bold"/>
                <a:sym typeface="Times New Roman Bold"/>
              </a:rPr>
              <a:t>Management</a:t>
            </a:r>
            <a:r>
              <a:rPr lang="en-US" sz="2499">
                <a:solidFill>
                  <a:srgbClr val="61654D"/>
                </a:solidFill>
                <a:latin typeface="Times New Roman"/>
                <a:ea typeface="Times New Roman"/>
                <a:cs typeface="Times New Roman"/>
                <a:sym typeface="Times New Roman"/>
              </a:rPr>
              <a:t>: Defines clear roles and responsibilities to ensure accountability across all tasks, from donor recruitment to legal compliance.</a:t>
            </a:r>
          </a:p>
        </p:txBody>
      </p:sp>
      <p:sp>
        <p:nvSpPr>
          <p:cNvPr id="23" name="TextBox 23"/>
          <p:cNvSpPr txBox="1"/>
          <p:nvPr/>
        </p:nvSpPr>
        <p:spPr>
          <a:xfrm>
            <a:off x="3322670" y="6232168"/>
            <a:ext cx="5485392" cy="2222500"/>
          </a:xfrm>
          <a:prstGeom prst="rect">
            <a:avLst/>
          </a:prstGeom>
        </p:spPr>
        <p:txBody>
          <a:bodyPr lIns="0" tIns="0" rIns="0" bIns="0" rtlCol="0" anchor="t">
            <a:spAutoFit/>
          </a:bodyPr>
          <a:lstStyle/>
          <a:p>
            <a:pPr marL="539749" lvl="1" indent="-269875" algn="l">
              <a:lnSpc>
                <a:spcPts val="3499"/>
              </a:lnSpc>
              <a:buFont typeface="Arial"/>
              <a:buChar char="•"/>
            </a:pPr>
            <a:r>
              <a:rPr lang="en-US" sz="2499" b="1">
                <a:solidFill>
                  <a:srgbClr val="61654D"/>
                </a:solidFill>
                <a:latin typeface="Times New Roman Bold"/>
                <a:ea typeface="Times New Roman Bold"/>
                <a:cs typeface="Times New Roman Bold"/>
                <a:sym typeface="Times New Roman Bold"/>
              </a:rPr>
              <a:t>Enhanced</a:t>
            </a:r>
            <a:r>
              <a:rPr lang="en-US" sz="2499">
                <a:solidFill>
                  <a:srgbClr val="61654D"/>
                </a:solidFill>
                <a:latin typeface="Times New Roman"/>
                <a:ea typeface="Times New Roman"/>
                <a:cs typeface="Times New Roman"/>
                <a:sym typeface="Times New Roman"/>
              </a:rPr>
              <a:t> </a:t>
            </a:r>
            <a:r>
              <a:rPr lang="en-US" sz="2499" b="1">
                <a:solidFill>
                  <a:srgbClr val="61654D"/>
                </a:solidFill>
                <a:latin typeface="Times New Roman Bold"/>
                <a:ea typeface="Times New Roman Bold"/>
                <a:cs typeface="Times New Roman Bold"/>
                <a:sym typeface="Times New Roman Bold"/>
              </a:rPr>
              <a:t>Collaboration</a:t>
            </a:r>
            <a:r>
              <a:rPr lang="en-US" sz="2499">
                <a:solidFill>
                  <a:srgbClr val="61654D"/>
                </a:solidFill>
                <a:latin typeface="Times New Roman"/>
                <a:ea typeface="Times New Roman"/>
                <a:cs typeface="Times New Roman"/>
                <a:sym typeface="Times New Roman"/>
              </a:rPr>
              <a:t>: Improves data sharing and coordination between hospitals, bone marrow banks, legal teams, and anemia centers.</a:t>
            </a:r>
          </a:p>
        </p:txBody>
      </p:sp>
      <p:sp>
        <p:nvSpPr>
          <p:cNvPr id="24" name="TextBox 24"/>
          <p:cNvSpPr txBox="1"/>
          <p:nvPr/>
        </p:nvSpPr>
        <p:spPr>
          <a:xfrm>
            <a:off x="9479938" y="6232168"/>
            <a:ext cx="5485392" cy="2660650"/>
          </a:xfrm>
          <a:prstGeom prst="rect">
            <a:avLst/>
          </a:prstGeom>
        </p:spPr>
        <p:txBody>
          <a:bodyPr lIns="0" tIns="0" rIns="0" bIns="0" rtlCol="0" anchor="t">
            <a:spAutoFit/>
          </a:bodyPr>
          <a:lstStyle/>
          <a:p>
            <a:pPr marL="539749" lvl="1" indent="-269875" algn="l">
              <a:lnSpc>
                <a:spcPts val="3499"/>
              </a:lnSpc>
              <a:buFont typeface="Arial"/>
              <a:buChar char="•"/>
            </a:pPr>
            <a:r>
              <a:rPr lang="en-US" sz="2499" b="1">
                <a:solidFill>
                  <a:srgbClr val="61654D"/>
                </a:solidFill>
                <a:latin typeface="Times New Roman Bold"/>
                <a:ea typeface="Times New Roman Bold"/>
                <a:cs typeface="Times New Roman Bold"/>
                <a:sym typeface="Times New Roman Bold"/>
              </a:rPr>
              <a:t>Life</a:t>
            </a:r>
            <a:r>
              <a:rPr lang="en-US" sz="2499">
                <a:solidFill>
                  <a:srgbClr val="61654D"/>
                </a:solidFill>
                <a:latin typeface="Times New Roman"/>
                <a:ea typeface="Times New Roman"/>
                <a:cs typeface="Times New Roman"/>
                <a:sym typeface="Times New Roman"/>
              </a:rPr>
              <a:t>-</a:t>
            </a:r>
            <a:r>
              <a:rPr lang="en-US" sz="2499" b="1">
                <a:solidFill>
                  <a:srgbClr val="61654D"/>
                </a:solidFill>
                <a:latin typeface="Times New Roman Bold"/>
                <a:ea typeface="Times New Roman Bold"/>
                <a:cs typeface="Times New Roman Bold"/>
                <a:sym typeface="Times New Roman Bold"/>
              </a:rPr>
              <a:t>Saving</a:t>
            </a:r>
            <a:r>
              <a:rPr lang="en-US" sz="2499">
                <a:solidFill>
                  <a:srgbClr val="61654D"/>
                </a:solidFill>
                <a:latin typeface="Times New Roman"/>
                <a:ea typeface="Times New Roman"/>
                <a:cs typeface="Times New Roman"/>
                <a:sym typeface="Times New Roman"/>
              </a:rPr>
              <a:t> </a:t>
            </a:r>
            <a:r>
              <a:rPr lang="en-US" sz="2499" b="1">
                <a:solidFill>
                  <a:srgbClr val="61654D"/>
                </a:solidFill>
                <a:latin typeface="Times New Roman Bold"/>
                <a:ea typeface="Times New Roman Bold"/>
                <a:cs typeface="Times New Roman Bold"/>
                <a:sym typeface="Times New Roman Bold"/>
              </a:rPr>
              <a:t>Impact</a:t>
            </a:r>
            <a:r>
              <a:rPr lang="en-US" sz="2499">
                <a:solidFill>
                  <a:srgbClr val="61654D"/>
                </a:solidFill>
                <a:latin typeface="Times New Roman"/>
                <a:ea typeface="Times New Roman"/>
                <a:cs typeface="Times New Roman"/>
                <a:sym typeface="Times New Roman"/>
              </a:rPr>
              <a:t>: Expands the donor pool and ensures timely, ethical management to improve outcomes for patients with conditions like aplastic anemia and leukemia.</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610027" y="-1189519"/>
            <a:ext cx="3726595" cy="1863298"/>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5474390" y="0"/>
            <a:ext cx="9573066" cy="10287000"/>
          </a:xfrm>
          <a:custGeom>
            <a:avLst/>
            <a:gdLst/>
            <a:ahLst/>
            <a:cxnLst/>
            <a:rect l="l" t="t" r="r" b="b"/>
            <a:pathLst>
              <a:path w="9573066" h="10287000">
                <a:moveTo>
                  <a:pt x="0" y="0"/>
                </a:moveTo>
                <a:lnTo>
                  <a:pt x="9573066" y="0"/>
                </a:lnTo>
                <a:lnTo>
                  <a:pt x="9573066" y="10287000"/>
                </a:lnTo>
                <a:lnTo>
                  <a:pt x="0" y="10287000"/>
                </a:lnTo>
                <a:lnTo>
                  <a:pt x="0" y="0"/>
                </a:lnTo>
                <a:close/>
              </a:path>
            </a:pathLst>
          </a:custGeom>
          <a:blipFill>
            <a:blip r:embed="rId2"/>
            <a:stretch>
              <a:fillRect t="-509" r="-817" b="-509"/>
            </a:stretch>
          </a:blipFill>
        </p:spPr>
      </p:sp>
      <p:sp>
        <p:nvSpPr>
          <p:cNvPr id="18" name="TextBox 18"/>
          <p:cNvSpPr txBox="1"/>
          <p:nvPr/>
        </p:nvSpPr>
        <p:spPr>
          <a:xfrm>
            <a:off x="-3345076" y="3833645"/>
            <a:ext cx="10540477" cy="482600"/>
          </a:xfrm>
          <a:prstGeom prst="rect">
            <a:avLst/>
          </a:prstGeom>
        </p:spPr>
        <p:txBody>
          <a:bodyPr lIns="0" tIns="0" rIns="0" bIns="0" rtlCol="0" anchor="t">
            <a:spAutoFit/>
          </a:bodyPr>
          <a:lstStyle/>
          <a:p>
            <a:pPr algn="ctr">
              <a:lnSpc>
                <a:spcPts val="3399"/>
              </a:lnSpc>
            </a:pPr>
            <a:r>
              <a:rPr lang="en-US" sz="3999">
                <a:solidFill>
                  <a:srgbClr val="545454"/>
                </a:solidFill>
                <a:latin typeface="Bold Ink"/>
                <a:ea typeface="Bold Ink"/>
                <a:cs typeface="Bold Ink"/>
                <a:sym typeface="Bold Ink"/>
              </a:rPr>
              <a:t>UML DIAGRAM</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4763849" y="7784323"/>
            <a:ext cx="8132490" cy="4066245"/>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091559" y="10289015"/>
            <a:ext cx="4019797" cy="2009899"/>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8" name="Group 8"/>
          <p:cNvGrpSpPr/>
          <p:nvPr/>
        </p:nvGrpSpPr>
        <p:grpSpPr>
          <a:xfrm rot="-2562626">
            <a:off x="15760647" y="-1537845"/>
            <a:ext cx="8664509" cy="4332254"/>
            <a:chOff x="0" y="0"/>
            <a:chExt cx="812800" cy="406400"/>
          </a:xfrm>
        </p:grpSpPr>
        <p:sp>
          <p:nvSpPr>
            <p:cNvPr id="9" name="Freeform 9"/>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545454"/>
            </a:solidFill>
          </p:spPr>
        </p:sp>
        <p:sp>
          <p:nvSpPr>
            <p:cNvPr id="10" name="TextBox 10"/>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1" name="Group 11"/>
          <p:cNvGrpSpPr/>
          <p:nvPr/>
        </p:nvGrpSpPr>
        <p:grpSpPr>
          <a:xfrm rot="-2562626">
            <a:off x="16327816" y="-2285619"/>
            <a:ext cx="4282768" cy="2141384"/>
            <a:chOff x="0" y="0"/>
            <a:chExt cx="812800" cy="406400"/>
          </a:xfrm>
        </p:grpSpPr>
        <p:sp>
          <p:nvSpPr>
            <p:cNvPr id="12" name="Freeform 12"/>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13" name="TextBox 13"/>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14" name="Group 14"/>
          <p:cNvGrpSpPr/>
          <p:nvPr/>
        </p:nvGrpSpPr>
        <p:grpSpPr>
          <a:xfrm rot="-2562626">
            <a:off x="1610027" y="-1189519"/>
            <a:ext cx="3726595" cy="1863298"/>
            <a:chOff x="0" y="0"/>
            <a:chExt cx="812800" cy="406400"/>
          </a:xfrm>
        </p:grpSpPr>
        <p:sp>
          <p:nvSpPr>
            <p:cNvPr id="15" name="Freeform 15"/>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16" name="TextBox 16"/>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17" name="Freeform 17"/>
          <p:cNvSpPr/>
          <p:nvPr/>
        </p:nvSpPr>
        <p:spPr>
          <a:xfrm>
            <a:off x="5286060" y="0"/>
            <a:ext cx="11072570" cy="10287000"/>
          </a:xfrm>
          <a:custGeom>
            <a:avLst/>
            <a:gdLst/>
            <a:ahLst/>
            <a:cxnLst/>
            <a:rect l="l" t="t" r="r" b="b"/>
            <a:pathLst>
              <a:path w="11072570" h="10287000">
                <a:moveTo>
                  <a:pt x="0" y="0"/>
                </a:moveTo>
                <a:lnTo>
                  <a:pt x="11072570" y="0"/>
                </a:lnTo>
                <a:lnTo>
                  <a:pt x="11072570" y="10287000"/>
                </a:lnTo>
                <a:lnTo>
                  <a:pt x="0" y="10287000"/>
                </a:lnTo>
                <a:lnTo>
                  <a:pt x="0" y="0"/>
                </a:lnTo>
                <a:close/>
              </a:path>
            </a:pathLst>
          </a:custGeom>
          <a:blipFill>
            <a:blip r:embed="rId2"/>
            <a:stretch>
              <a:fillRect t="-1082" r="-2335" b="-1082"/>
            </a:stretch>
          </a:blipFill>
        </p:spPr>
      </p:sp>
      <p:sp>
        <p:nvSpPr>
          <p:cNvPr id="18" name="TextBox 18"/>
          <p:cNvSpPr txBox="1"/>
          <p:nvPr/>
        </p:nvSpPr>
        <p:spPr>
          <a:xfrm>
            <a:off x="-3345076" y="3833645"/>
            <a:ext cx="10540477" cy="911225"/>
          </a:xfrm>
          <a:prstGeom prst="rect">
            <a:avLst/>
          </a:prstGeom>
        </p:spPr>
        <p:txBody>
          <a:bodyPr lIns="0" tIns="0" rIns="0" bIns="0" rtlCol="0" anchor="t">
            <a:spAutoFit/>
          </a:bodyPr>
          <a:lstStyle/>
          <a:p>
            <a:pPr algn="ctr">
              <a:lnSpc>
                <a:spcPts val="3399"/>
              </a:lnSpc>
            </a:pPr>
            <a:r>
              <a:rPr lang="en-US" sz="3999">
                <a:solidFill>
                  <a:srgbClr val="545454"/>
                </a:solidFill>
                <a:latin typeface="Bold Ink"/>
                <a:ea typeface="Bold Ink"/>
                <a:cs typeface="Bold Ink"/>
                <a:sym typeface="Bold Ink"/>
              </a:rPr>
              <a:t>COMPONENT</a:t>
            </a:r>
          </a:p>
          <a:p>
            <a:pPr algn="ctr">
              <a:lnSpc>
                <a:spcPts val="3399"/>
              </a:lnSpc>
            </a:pPr>
            <a:r>
              <a:rPr lang="en-US" sz="3999">
                <a:solidFill>
                  <a:srgbClr val="545454"/>
                </a:solidFill>
                <a:latin typeface="Bold Ink"/>
                <a:ea typeface="Bold Ink"/>
                <a:cs typeface="Bold Ink"/>
                <a:sym typeface="Bold Ink"/>
              </a:rPr>
              <a:t>DIAGRAM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16327816" y="-2285619"/>
            <a:ext cx="4282768" cy="2141384"/>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610027" y="-1189519"/>
            <a:ext cx="3726595" cy="1863298"/>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0" y="1690559"/>
            <a:ext cx="18288000" cy="8596441"/>
          </a:xfrm>
          <a:custGeom>
            <a:avLst/>
            <a:gdLst/>
            <a:ahLst/>
            <a:cxnLst/>
            <a:rect l="l" t="t" r="r" b="b"/>
            <a:pathLst>
              <a:path w="18288000" h="8596441">
                <a:moveTo>
                  <a:pt x="0" y="0"/>
                </a:moveTo>
                <a:lnTo>
                  <a:pt x="18288000" y="0"/>
                </a:lnTo>
                <a:lnTo>
                  <a:pt x="18288000" y="8596441"/>
                </a:lnTo>
                <a:lnTo>
                  <a:pt x="0" y="8596441"/>
                </a:lnTo>
                <a:lnTo>
                  <a:pt x="0" y="0"/>
                </a:lnTo>
                <a:close/>
              </a:path>
            </a:pathLst>
          </a:custGeom>
          <a:blipFill>
            <a:blip r:embed="rId2"/>
            <a:stretch>
              <a:fillRect t="-8998" b="-2689"/>
            </a:stretch>
          </a:blipFill>
        </p:spPr>
      </p:sp>
      <p:sp>
        <p:nvSpPr>
          <p:cNvPr id="9" name="TextBox 9"/>
          <p:cNvSpPr txBox="1"/>
          <p:nvPr/>
        </p:nvSpPr>
        <p:spPr>
          <a:xfrm>
            <a:off x="3873762" y="541695"/>
            <a:ext cx="10540477" cy="482600"/>
          </a:xfrm>
          <a:prstGeom prst="rect">
            <a:avLst/>
          </a:prstGeom>
        </p:spPr>
        <p:txBody>
          <a:bodyPr lIns="0" tIns="0" rIns="0" bIns="0" rtlCol="0" anchor="t">
            <a:spAutoFit/>
          </a:bodyPr>
          <a:lstStyle/>
          <a:p>
            <a:pPr algn="ctr">
              <a:lnSpc>
                <a:spcPts val="3399"/>
              </a:lnSpc>
            </a:pPr>
            <a:r>
              <a:rPr lang="en-US" sz="3999">
                <a:solidFill>
                  <a:srgbClr val="545454"/>
                </a:solidFill>
                <a:latin typeface="Bold Ink"/>
                <a:ea typeface="Bold Ink"/>
                <a:cs typeface="Bold Ink"/>
                <a:sym typeface="Bold Ink"/>
              </a:rPr>
              <a:t>LOGIN PAGE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EDEDE"/>
        </a:solidFill>
        <a:effectLst/>
      </p:bgPr>
    </p:bg>
    <p:spTree>
      <p:nvGrpSpPr>
        <p:cNvPr id="1" name=""/>
        <p:cNvGrpSpPr/>
        <p:nvPr/>
      </p:nvGrpSpPr>
      <p:grpSpPr>
        <a:xfrm>
          <a:off x="0" y="0"/>
          <a:ext cx="0" cy="0"/>
          <a:chOff x="0" y="0"/>
          <a:chExt cx="0" cy="0"/>
        </a:xfrm>
      </p:grpSpPr>
      <p:grpSp>
        <p:nvGrpSpPr>
          <p:cNvPr id="2" name="Group 2"/>
          <p:cNvGrpSpPr/>
          <p:nvPr/>
        </p:nvGrpSpPr>
        <p:grpSpPr>
          <a:xfrm rot="-2562626">
            <a:off x="16327816" y="-2285619"/>
            <a:ext cx="4282768" cy="2141384"/>
            <a:chOff x="0" y="0"/>
            <a:chExt cx="812800" cy="406400"/>
          </a:xfrm>
        </p:grpSpPr>
        <p:sp>
          <p:nvSpPr>
            <p:cNvPr id="3" name="Freeform 3"/>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737373"/>
            </a:solidFill>
          </p:spPr>
        </p:sp>
        <p:sp>
          <p:nvSpPr>
            <p:cNvPr id="4" name="TextBox 4"/>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rot="-2562626">
            <a:off x="1610027" y="-1189519"/>
            <a:ext cx="3726595" cy="1863298"/>
            <a:chOff x="0" y="0"/>
            <a:chExt cx="812800" cy="406400"/>
          </a:xfrm>
        </p:grpSpPr>
        <p:sp>
          <p:nvSpPr>
            <p:cNvPr id="6" name="Freeform 6"/>
            <p:cNvSpPr/>
            <p:nvPr/>
          </p:nvSpPr>
          <p:spPr>
            <a:xfrm>
              <a:off x="0" y="0"/>
              <a:ext cx="812800" cy="406400"/>
            </a:xfrm>
            <a:custGeom>
              <a:avLst/>
              <a:gdLst/>
              <a:ahLst/>
              <a:cxnLst/>
              <a:rect l="l" t="t" r="r" b="b"/>
              <a:pathLst>
                <a:path w="812800" h="406400">
                  <a:moveTo>
                    <a:pt x="609600" y="0"/>
                  </a:moveTo>
                  <a:cubicBezTo>
                    <a:pt x="721824" y="0"/>
                    <a:pt x="812800" y="90976"/>
                    <a:pt x="812800" y="203200"/>
                  </a:cubicBezTo>
                  <a:cubicBezTo>
                    <a:pt x="812800" y="315424"/>
                    <a:pt x="721824" y="406400"/>
                    <a:pt x="609600" y="406400"/>
                  </a:cubicBezTo>
                  <a:lnTo>
                    <a:pt x="203200" y="406400"/>
                  </a:lnTo>
                  <a:cubicBezTo>
                    <a:pt x="90976" y="406400"/>
                    <a:pt x="0" y="315424"/>
                    <a:pt x="0" y="203200"/>
                  </a:cubicBezTo>
                  <a:cubicBezTo>
                    <a:pt x="0" y="90976"/>
                    <a:pt x="90976" y="0"/>
                    <a:pt x="203200" y="0"/>
                  </a:cubicBezTo>
                  <a:close/>
                </a:path>
              </a:pathLst>
            </a:custGeom>
            <a:solidFill>
              <a:srgbClr val="000000">
                <a:alpha val="0"/>
              </a:srgbClr>
            </a:solidFill>
            <a:ln w="57150" cap="sq">
              <a:solidFill>
                <a:srgbClr val="545454"/>
              </a:solidFill>
              <a:prstDash val="solid"/>
              <a:miter/>
            </a:ln>
          </p:spPr>
        </p:sp>
        <p:sp>
          <p:nvSpPr>
            <p:cNvPr id="7" name="TextBox 7"/>
            <p:cNvSpPr txBox="1"/>
            <p:nvPr/>
          </p:nvSpPr>
          <p:spPr>
            <a:xfrm>
              <a:off x="0" y="-38100"/>
              <a:ext cx="812800" cy="444500"/>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0" y="1304152"/>
            <a:ext cx="18288000" cy="8901394"/>
          </a:xfrm>
          <a:custGeom>
            <a:avLst/>
            <a:gdLst/>
            <a:ahLst/>
            <a:cxnLst/>
            <a:rect l="l" t="t" r="r" b="b"/>
            <a:pathLst>
              <a:path w="18288000" h="8901394">
                <a:moveTo>
                  <a:pt x="0" y="0"/>
                </a:moveTo>
                <a:lnTo>
                  <a:pt x="18288000" y="0"/>
                </a:lnTo>
                <a:lnTo>
                  <a:pt x="18288000" y="8901394"/>
                </a:lnTo>
                <a:lnTo>
                  <a:pt x="0" y="8901394"/>
                </a:lnTo>
                <a:lnTo>
                  <a:pt x="0" y="0"/>
                </a:lnTo>
                <a:close/>
              </a:path>
            </a:pathLst>
          </a:custGeom>
          <a:blipFill>
            <a:blip r:embed="rId2"/>
            <a:stretch>
              <a:fillRect l="-490" r="-490" b="-8919"/>
            </a:stretch>
          </a:blipFill>
        </p:spPr>
      </p:sp>
      <p:sp>
        <p:nvSpPr>
          <p:cNvPr id="9" name="TextBox 9"/>
          <p:cNvSpPr txBox="1"/>
          <p:nvPr/>
        </p:nvSpPr>
        <p:spPr>
          <a:xfrm>
            <a:off x="3873762" y="541695"/>
            <a:ext cx="10540477" cy="482600"/>
          </a:xfrm>
          <a:prstGeom prst="rect">
            <a:avLst/>
          </a:prstGeom>
        </p:spPr>
        <p:txBody>
          <a:bodyPr lIns="0" tIns="0" rIns="0" bIns="0" rtlCol="0" anchor="t">
            <a:spAutoFit/>
          </a:bodyPr>
          <a:lstStyle/>
          <a:p>
            <a:pPr algn="ctr">
              <a:lnSpc>
                <a:spcPts val="3399"/>
              </a:lnSpc>
            </a:pPr>
            <a:r>
              <a:rPr lang="en-US" sz="3999">
                <a:solidFill>
                  <a:srgbClr val="545454"/>
                </a:solidFill>
                <a:latin typeface="Bold Ink"/>
                <a:ea typeface="Bold Ink"/>
                <a:cs typeface="Bold Ink"/>
                <a:sym typeface="Bold Ink"/>
              </a:rPr>
              <a:t>ADMINISTRATOR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TotalTime>
  <Words>565</Words>
  <Application>Microsoft Office PowerPoint</Application>
  <PresentationFormat>Custom</PresentationFormat>
  <Paragraphs>35</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Bold Ink</vt:lpstr>
      <vt:lpstr>Arial</vt:lpstr>
      <vt:lpstr>Calibri</vt:lpstr>
      <vt:lpstr>Akzidenz-Grotesk Bold</vt:lpstr>
      <vt:lpstr>Times New Roman</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Gray Simple Shapes Group Project Presentation</dc:title>
  <cp:lastModifiedBy>Ram Srikar Putcha</cp:lastModifiedBy>
  <cp:revision>2</cp:revision>
  <dcterms:created xsi:type="dcterms:W3CDTF">2006-08-16T00:00:00Z</dcterms:created>
  <dcterms:modified xsi:type="dcterms:W3CDTF">2024-12-09T04:28:07Z</dcterms:modified>
  <dc:identifier>DAGYvpw7WRU</dc:identifier>
</cp:coreProperties>
</file>