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6" r:id="rId4"/>
    <p:sldId id="258" r:id="rId5"/>
    <p:sldId id="276" r:id="rId6"/>
    <p:sldId id="259" r:id="rId7"/>
    <p:sldId id="277" r:id="rId8"/>
    <p:sldId id="278" r:id="rId9"/>
    <p:sldId id="279" r:id="rId10"/>
    <p:sldId id="265" r:id="rId11"/>
    <p:sldId id="280" r:id="rId12"/>
    <p:sldId id="275" r:id="rId13"/>
    <p:sldId id="28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/acs-5year.html" TargetMode="External"/><Relationship Id="rId2" Type="http://schemas.openxmlformats.org/officeDocument/2006/relationships/hyperlink" Target="https://developer.foursquare.com/" TargetMode="External"/><Relationship Id="rId1" Type="http://schemas.openxmlformats.org/officeDocument/2006/relationships/hyperlink" Target="https://obesity.procon.org/us-obesity-levels-by-state/" TargetMode="External"/><Relationship Id="rId4" Type="http://schemas.openxmlformats.org/officeDocument/2006/relationships/hyperlink" Target="https://github.com/OpenDataDE/State-zip-code-GeoJSON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/acs-5year.html" TargetMode="External"/><Relationship Id="rId2" Type="http://schemas.openxmlformats.org/officeDocument/2006/relationships/hyperlink" Target="https://developer.foursquare.com/" TargetMode="External"/><Relationship Id="rId1" Type="http://schemas.openxmlformats.org/officeDocument/2006/relationships/hyperlink" Target="https://obesity.procon.org/us-obesity-levels-by-state/" TargetMode="External"/><Relationship Id="rId4" Type="http://schemas.openxmlformats.org/officeDocument/2006/relationships/hyperlink" Target="https://github.com/OpenDataDE/State-zip-code-GeoJS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Data Collection</a:t>
          </a:r>
        </a:p>
      </dgm:t>
      <dgm:extLst>
        <a:ext uri="{E40237B7-FDA0-4F09-8148-C483321AD2D9}">
          <dgm14:cNvPr xmlns:dgm14="http://schemas.microsoft.com/office/drawing/2010/diagram" id="0" name="" title="Level 1 label and status"/>
        </a:ext>
      </dgm:extLs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Curve"/>
        </a:ext>
      </dgm:extLst>
    </dgm:pt>
    <dgm:pt modelId="{FCFBC764-D8CE-44F5-8F4E-BD7B9AE01BB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Feature Selection</a:t>
          </a:r>
        </a:p>
      </dgm:t>
      <dgm:extLst>
        <a:ext uri="{E40237B7-FDA0-4F09-8148-C483321AD2D9}">
          <dgm14:cNvPr xmlns:dgm14="http://schemas.microsoft.com/office/drawing/2010/diagram" id="0" name="" title="Level 2 label and status"/>
        </a:ext>
      </dgm:extLst>
    </dgm:pt>
    <dgm:pt modelId="{53E44837-C6E0-400B-9EF7-D8C370B3B03A}" type="par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9669B0-EE9E-45B8-85AC-B743C8A88238}" type="sib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9EC7B-38DB-48C6-B0F7-2516A839562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Preprocessing</a:t>
          </a:r>
        </a:p>
      </dgm:t>
      <dgm:extLst>
        <a:ext uri="{E40237B7-FDA0-4F09-8148-C483321AD2D9}">
          <dgm14:cNvPr xmlns:dgm14="http://schemas.microsoft.com/office/drawing/2010/diagram" id="0" name="" title="Level 3 label and status"/>
        </a:ext>
      </dgm:extLst>
    </dgm:pt>
    <dgm:pt modelId="{874D96F2-18BF-4C59-BBFE-0691D3BD6A93}" type="par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33F82-70E1-44CD-AD48-533C222CDAEB}" type="sib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137C2E-0F5F-45DF-8913-10FB5607A612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Model Fit</a:t>
          </a:r>
        </a:p>
      </dgm:t>
      <dgm:extLst>
        <a:ext uri="{E40237B7-FDA0-4F09-8148-C483321AD2D9}">
          <dgm14:cNvPr xmlns:dgm14="http://schemas.microsoft.com/office/drawing/2010/diagram" id="0" name="" title="Level 4 label and status"/>
        </a:ext>
      </dgm:extLst>
    </dgm:pt>
    <dgm:pt modelId="{F003C707-4205-4204-8997-6F4FDC45BE6A}" type="par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44F14F-8498-4933-9CFA-CD58734FDFD0}" type="sib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02745E-8C98-497E-BB6C-70FB14C3A79B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Clustering</a:t>
          </a:r>
        </a:p>
      </dgm:t>
      <dgm:extLst>
        <a:ext uri="{E40237B7-FDA0-4F09-8148-C483321AD2D9}">
          <dgm14:cNvPr xmlns:dgm14="http://schemas.microsoft.com/office/drawing/2010/diagram" id="0" name="" title="Level 5 label and status"/>
        </a:ext>
      </dgm:extLst>
    </dgm:pt>
    <dgm:pt modelId="{E3196EAE-51B3-4DAE-B88F-7D2BE2DA4E9F}" type="par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77F66F-98BB-4DC7-A327-B4A5AADDBC44}" type="sib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EF338-32DA-467C-9637-1E154DA359A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Inspection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73D4F724-962B-4AB8-BA92-9AA37E509086}" type="par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17551-1C51-4DCC-85CD-F1693C025D96}" type="sib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55DA06-EC77-4AF4-A396-3D94F924D29A}" type="pres">
      <dgm:prSet presAssocID="{6539D817-A9A6-49AC-91C3-9A9029A1C922}" presName="Name0" presStyleCnt="0">
        <dgm:presLayoutVars>
          <dgm:chMax val="7"/>
          <dgm:chPref val="7"/>
          <dgm:dir/>
        </dgm:presLayoutVars>
      </dgm:prSet>
      <dgm:spPr/>
    </dgm:pt>
    <dgm:pt modelId="{E71FBC44-5B84-4635-AB49-C5691CF606A6}" type="pres">
      <dgm:prSet presAssocID="{6539D817-A9A6-49AC-91C3-9A9029A1C922}" presName="Name1" presStyleCnt="0"/>
      <dgm:spPr/>
    </dgm:pt>
    <dgm:pt modelId="{EB59A96A-CE84-462F-9493-155F11881A62}" type="pres">
      <dgm:prSet presAssocID="{6539D817-A9A6-49AC-91C3-9A9029A1C922}" presName="cycle" presStyleCnt="0"/>
      <dgm:spPr/>
    </dgm:pt>
    <dgm:pt modelId="{054915B1-085A-4ADC-B653-10081DCD0EA9}" type="pres">
      <dgm:prSet presAssocID="{6539D817-A9A6-49AC-91C3-9A9029A1C922}" presName="srcNode" presStyleLbl="node1" presStyleIdx="0" presStyleCnt="6"/>
      <dgm:spPr/>
    </dgm:pt>
    <dgm:pt modelId="{A5CCEC8E-9174-4C7D-B544-BBD17FE54CB3}" type="pres">
      <dgm:prSet presAssocID="{6539D817-A9A6-49AC-91C3-9A9029A1C922}" presName="conn" presStyleLbl="parChTrans1D2" presStyleIdx="0" presStyleCnt="1"/>
      <dgm:spPr/>
    </dgm:pt>
    <dgm:pt modelId="{E0118591-8FE2-4AB8-B63F-2FA777571D0E}" type="pres">
      <dgm:prSet presAssocID="{6539D817-A9A6-49AC-91C3-9A9029A1C922}" presName="extraNode" presStyleLbl="node1" presStyleIdx="0" presStyleCnt="6"/>
      <dgm:spPr/>
    </dgm:pt>
    <dgm:pt modelId="{B54BF56E-FF7C-462B-BDEF-94A9ECD23A96}" type="pres">
      <dgm:prSet presAssocID="{6539D817-A9A6-49AC-91C3-9A9029A1C922}" presName="dstNode" presStyleLbl="node1" presStyleIdx="0" presStyleCnt="6"/>
      <dgm:spPr/>
    </dgm:pt>
    <dgm:pt modelId="{80334F07-121B-40EE-9400-5E253723EAD5}" type="pres">
      <dgm:prSet presAssocID="{785A8E3F-6673-43E5-BA9F-91131A0B389E}" presName="text_1" presStyleLbl="node1" presStyleIdx="0" presStyleCnt="6">
        <dgm:presLayoutVars>
          <dgm:bulletEnabled val="1"/>
        </dgm:presLayoutVars>
      </dgm:prSet>
      <dgm:spPr/>
    </dgm:pt>
    <dgm:pt modelId="{02E156C6-3C5B-4C75-AD35-1A7F7398D99E}" type="pres">
      <dgm:prSet presAssocID="{785A8E3F-6673-43E5-BA9F-91131A0B389E}" presName="accent_1" presStyleCnt="0"/>
      <dgm:spPr/>
    </dgm:pt>
    <dgm:pt modelId="{C69DE25E-0FEB-4762-8745-9E19317BA790}" type="pres">
      <dgm:prSet presAssocID="{785A8E3F-6673-43E5-BA9F-91131A0B389E}" presName="accentRepeatNode" presStyleLbl="solidFgAcc1" presStyleIdx="0" presStyleCnt="6"/>
      <dgm:spPr/>
      <dgm:extLst>
        <a:ext uri="{E40237B7-FDA0-4F09-8148-C483321AD2D9}">
          <dgm14:cNvPr xmlns:dgm14="http://schemas.microsoft.com/office/drawing/2010/diagram" id="0" name="" title="Circle for level 1"/>
        </a:ext>
      </dgm:extLst>
    </dgm:pt>
    <dgm:pt modelId="{6E9ACDEA-2479-43A3-BC50-5E8DC199105E}" type="pres">
      <dgm:prSet presAssocID="{FCFBC764-D8CE-44F5-8F4E-BD7B9AE01BBC}" presName="text_2" presStyleLbl="node1" presStyleIdx="1" presStyleCnt="6">
        <dgm:presLayoutVars>
          <dgm:bulletEnabled val="1"/>
        </dgm:presLayoutVars>
      </dgm:prSet>
      <dgm:spPr/>
    </dgm:pt>
    <dgm:pt modelId="{F77992BE-49C0-44EF-9EB0-F801267BCF54}" type="pres">
      <dgm:prSet presAssocID="{FCFBC764-D8CE-44F5-8F4E-BD7B9AE01BBC}" presName="accent_2" presStyleCnt="0"/>
      <dgm:spPr/>
    </dgm:pt>
    <dgm:pt modelId="{2735700C-DFC4-47C9-BFDA-A56DEE3AEDB8}" type="pres">
      <dgm:prSet presAssocID="{FCFBC764-D8CE-44F5-8F4E-BD7B9AE01BBC}" presName="accentRepeatNode" presStyleLbl="solidFgAcc1" presStyleIdx="1" presStyleCnt="6"/>
      <dgm:spPr/>
      <dgm:extLst>
        <a:ext uri="{E40237B7-FDA0-4F09-8148-C483321AD2D9}">
          <dgm14:cNvPr xmlns:dgm14="http://schemas.microsoft.com/office/drawing/2010/diagram" id="0" name="" title="Circle for level 2"/>
        </a:ext>
      </dgm:extLst>
    </dgm:pt>
    <dgm:pt modelId="{602E4294-5230-4DC9-A478-6B826AA3E572}" type="pres">
      <dgm:prSet presAssocID="{D959EC7B-38DB-48C6-B0F7-2516A839562C}" presName="text_3" presStyleLbl="node1" presStyleIdx="2" presStyleCnt="6">
        <dgm:presLayoutVars>
          <dgm:bulletEnabled val="1"/>
        </dgm:presLayoutVars>
      </dgm:prSet>
      <dgm:spPr/>
    </dgm:pt>
    <dgm:pt modelId="{05B2EA5A-0A0B-4C0F-A8E4-482B448C2C74}" type="pres">
      <dgm:prSet presAssocID="{D959EC7B-38DB-48C6-B0F7-2516A839562C}" presName="accent_3" presStyleCnt="0"/>
      <dgm:spPr/>
    </dgm:pt>
    <dgm:pt modelId="{E69F6C4C-B70F-43EC-997F-442A2DCD9652}" type="pres">
      <dgm:prSet presAssocID="{D959EC7B-38DB-48C6-B0F7-2516A839562C}" presName="accentRepeatNode" presStyleLbl="solidFgAcc1" presStyleIdx="2" presStyleCnt="6"/>
      <dgm:spPr/>
      <dgm:extLst>
        <a:ext uri="{E40237B7-FDA0-4F09-8148-C483321AD2D9}">
          <dgm14:cNvPr xmlns:dgm14="http://schemas.microsoft.com/office/drawing/2010/diagram" id="0" name="" title="Circle for level 3"/>
        </a:ext>
      </dgm:extLst>
    </dgm:pt>
    <dgm:pt modelId="{F1A77A98-C056-4C94-AAAA-085724BCCFA7}" type="pres">
      <dgm:prSet presAssocID="{48137C2E-0F5F-45DF-8913-10FB5607A612}" presName="text_4" presStyleLbl="node1" presStyleIdx="3" presStyleCnt="6">
        <dgm:presLayoutVars>
          <dgm:bulletEnabled val="1"/>
        </dgm:presLayoutVars>
      </dgm:prSet>
      <dgm:spPr/>
    </dgm:pt>
    <dgm:pt modelId="{8CA85A53-049C-4608-9E46-FC2BE1B1A451}" type="pres">
      <dgm:prSet presAssocID="{48137C2E-0F5F-45DF-8913-10FB5607A612}" presName="accent_4" presStyleCnt="0"/>
      <dgm:spPr/>
    </dgm:pt>
    <dgm:pt modelId="{2BC7BD0A-650B-42E8-899B-065889F4A25D}" type="pres">
      <dgm:prSet presAssocID="{48137C2E-0F5F-45DF-8913-10FB5607A612}" presName="accentRepeatNode" presStyleLbl="solidFgAcc1" presStyleIdx="3" presStyleCnt="6"/>
      <dgm:spPr/>
      <dgm:extLst>
        <a:ext uri="{E40237B7-FDA0-4F09-8148-C483321AD2D9}">
          <dgm14:cNvPr xmlns:dgm14="http://schemas.microsoft.com/office/drawing/2010/diagram" id="0" name="" title="Circle for level 4"/>
        </a:ext>
      </dgm:extLst>
    </dgm:pt>
    <dgm:pt modelId="{039B388F-C082-4B3D-BDF5-570C6874B03D}" type="pres">
      <dgm:prSet presAssocID="{C402745E-8C98-497E-BB6C-70FB14C3A79B}" presName="text_5" presStyleLbl="node1" presStyleIdx="4" presStyleCnt="6">
        <dgm:presLayoutVars>
          <dgm:bulletEnabled val="1"/>
        </dgm:presLayoutVars>
      </dgm:prSet>
      <dgm:spPr/>
    </dgm:pt>
    <dgm:pt modelId="{F87EB766-94BE-499C-BFB5-399A57B3BDEF}" type="pres">
      <dgm:prSet presAssocID="{C402745E-8C98-497E-BB6C-70FB14C3A79B}" presName="accent_5" presStyleCnt="0"/>
      <dgm:spPr/>
    </dgm:pt>
    <dgm:pt modelId="{BC59C54A-67F5-47AE-9AC0-3149B2F58E7B}" type="pres">
      <dgm:prSet presAssocID="{C402745E-8C98-497E-BB6C-70FB14C3A79B}" presName="accentRepeatNode" presStyleLbl="solidFgAcc1" presStyleIdx="4" presStyleCnt="6"/>
      <dgm:spPr/>
      <dgm:extLst>
        <a:ext uri="{E40237B7-FDA0-4F09-8148-C483321AD2D9}">
          <dgm14:cNvPr xmlns:dgm14="http://schemas.microsoft.com/office/drawing/2010/diagram" id="0" name="" title="Circle for level 5"/>
        </a:ext>
      </dgm:extLst>
    </dgm:pt>
    <dgm:pt modelId="{DB3EB870-71CF-44C1-9B59-2164413F01CA}" type="pres">
      <dgm:prSet presAssocID="{DCFEF338-32DA-467C-9637-1E154DA359AC}" presName="text_6" presStyleLbl="node1" presStyleIdx="5" presStyleCnt="6">
        <dgm:presLayoutVars>
          <dgm:bulletEnabled val="1"/>
        </dgm:presLayoutVars>
      </dgm:prSet>
      <dgm:spPr/>
    </dgm:pt>
    <dgm:pt modelId="{AC0E20B2-32B3-44B8-A19E-D3266C696234}" type="pres">
      <dgm:prSet presAssocID="{DCFEF338-32DA-467C-9637-1E154DA359AC}" presName="accent_6" presStyleCnt="0"/>
      <dgm:spPr/>
    </dgm:pt>
    <dgm:pt modelId="{18E36C54-3955-40DF-B5A1-8453BDB07FD6}" type="pres">
      <dgm:prSet presAssocID="{DCFEF338-32DA-467C-9637-1E154DA359AC}" presName="accentRepeatNode" presStyleLbl="solidFgAcc1" presStyleIdx="5" presStyleCnt="6"/>
      <dgm:spPr/>
      <dgm:extLst>
        <a:ext uri="{E40237B7-FDA0-4F09-8148-C483321AD2D9}">
          <dgm14:cNvPr xmlns:dgm14="http://schemas.microsoft.com/office/drawing/2010/diagram" id="0" name="" title="Circle for level 6"/>
        </a:ext>
      </dgm:extLst>
    </dgm:pt>
  </dgm:ptLst>
  <dgm:cxnLst>
    <dgm:cxn modelId="{B08C2500-9BED-49A5-88DA-E528ED9050DF}" type="presOf" srcId="{FCFBC764-D8CE-44F5-8F4E-BD7B9AE01BBC}" destId="{6E9ACDEA-2479-43A3-BC50-5E8DC199105E}" srcOrd="0" destOrd="0" presId="urn:microsoft.com/office/officeart/2008/layout/VerticalCurvedList"/>
    <dgm:cxn modelId="{6C686010-1663-4626-ACDB-5799FDAD8A70}" type="presOf" srcId="{C402745E-8C98-497E-BB6C-70FB14C3A79B}" destId="{039B388F-C082-4B3D-BDF5-570C6874B03D}" srcOrd="0" destOrd="0" presId="urn:microsoft.com/office/officeart/2008/layout/VerticalCurvedList"/>
    <dgm:cxn modelId="{AD018019-DE1F-403D-B011-0CFD48A73DE5}" type="presOf" srcId="{785A8E3F-6673-43E5-BA9F-91131A0B389E}" destId="{80334F07-121B-40EE-9400-5E253723EAD5}" srcOrd="0" destOrd="0" presId="urn:microsoft.com/office/officeart/2008/layout/VerticalCurvedList"/>
    <dgm:cxn modelId="{3BD3D71B-7A9D-4761-B3C6-00B57F3DB706}" srcId="{6539D817-A9A6-49AC-91C3-9A9029A1C922}" destId="{D959EC7B-38DB-48C6-B0F7-2516A839562C}" srcOrd="2" destOrd="0" parTransId="{874D96F2-18BF-4C59-BBFE-0691D3BD6A93}" sibTransId="{69A33F82-70E1-44CD-AD48-533C222CDAEB}"/>
    <dgm:cxn modelId="{EB388E2F-2DDD-4233-9E3F-F2A75D16890B}" srcId="{6539D817-A9A6-49AC-91C3-9A9029A1C922}" destId="{FCFBC764-D8CE-44F5-8F4E-BD7B9AE01BBC}" srcOrd="1" destOrd="0" parTransId="{53E44837-C6E0-400B-9EF7-D8C370B3B03A}" sibTransId="{6C9669B0-EE9E-45B8-85AC-B743C8A88238}"/>
    <dgm:cxn modelId="{F5855761-3E36-4889-A3EC-90ED0F5182CB}" type="presOf" srcId="{DCFEF338-32DA-467C-9637-1E154DA359AC}" destId="{DB3EB870-71CF-44C1-9B59-2164413F01CA}" srcOrd="0" destOrd="0" presId="urn:microsoft.com/office/officeart/2008/layout/VerticalCurved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B3D93087-6524-4C77-B2F9-91B2BB98F39C}" srcId="{6539D817-A9A6-49AC-91C3-9A9029A1C922}" destId="{C402745E-8C98-497E-BB6C-70FB14C3A79B}" srcOrd="4" destOrd="0" parTransId="{E3196EAE-51B3-4DAE-B88F-7D2BE2DA4E9F}" sibTransId="{EE77F66F-98BB-4DC7-A327-B4A5AADDBC44}"/>
    <dgm:cxn modelId="{B795AE91-2CA6-4F02-A62F-36E6020F2D85}" srcId="{6539D817-A9A6-49AC-91C3-9A9029A1C922}" destId="{48137C2E-0F5F-45DF-8913-10FB5607A612}" srcOrd="3" destOrd="0" parTransId="{F003C707-4205-4204-8997-6F4FDC45BE6A}" sibTransId="{6C44F14F-8498-4933-9CFA-CD58734FDFD0}"/>
    <dgm:cxn modelId="{0C902D97-3353-4A00-B3DC-46F65984FF1E}" type="presOf" srcId="{AAB13DBF-F1C2-4C94-AED4-855794292BE7}" destId="{A5CCEC8E-9174-4C7D-B544-BBD17FE54CB3}" srcOrd="0" destOrd="0" presId="urn:microsoft.com/office/officeart/2008/layout/VerticalCurvedList"/>
    <dgm:cxn modelId="{002A03A7-267F-4EC3-B9AE-B0EF54AB476D}" type="presOf" srcId="{D959EC7B-38DB-48C6-B0F7-2516A839562C}" destId="{602E4294-5230-4DC9-A478-6B826AA3E572}" srcOrd="0" destOrd="0" presId="urn:microsoft.com/office/officeart/2008/layout/VerticalCurvedList"/>
    <dgm:cxn modelId="{898B20C3-9DFC-4A85-BB95-140B37F8753B}" srcId="{6539D817-A9A6-49AC-91C3-9A9029A1C922}" destId="{DCFEF338-32DA-467C-9637-1E154DA359AC}" srcOrd="5" destOrd="0" parTransId="{73D4F724-962B-4AB8-BA92-9AA37E509086}" sibTransId="{21417551-1C51-4DCC-85CD-F1693C025D96}"/>
    <dgm:cxn modelId="{700AC3DB-CBAD-4869-88B3-8EB468F2894D}" type="presOf" srcId="{48137C2E-0F5F-45DF-8913-10FB5607A612}" destId="{F1A77A98-C056-4C94-AAAA-085724BCCFA7}" srcOrd="0" destOrd="0" presId="urn:microsoft.com/office/officeart/2008/layout/VerticalCurvedList"/>
    <dgm:cxn modelId="{28D22EFD-B6C9-4EA5-B206-0B3E871F9DB4}" type="presOf" srcId="{6539D817-A9A6-49AC-91C3-9A9029A1C922}" destId="{2C55DA06-EC77-4AF4-A396-3D94F924D29A}" srcOrd="0" destOrd="0" presId="urn:microsoft.com/office/officeart/2008/layout/VerticalCurvedList"/>
    <dgm:cxn modelId="{918E5510-356A-421E-A6B8-B9839467DAC0}" type="presParOf" srcId="{2C55DA06-EC77-4AF4-A396-3D94F924D29A}" destId="{E71FBC44-5B84-4635-AB49-C5691CF606A6}" srcOrd="0" destOrd="0" presId="urn:microsoft.com/office/officeart/2008/layout/VerticalCurvedList"/>
    <dgm:cxn modelId="{F74A38A3-CFA2-4ED4-8C9E-35C874780CB1}" type="presParOf" srcId="{E71FBC44-5B84-4635-AB49-C5691CF606A6}" destId="{EB59A96A-CE84-462F-9493-155F11881A62}" srcOrd="0" destOrd="0" presId="urn:microsoft.com/office/officeart/2008/layout/VerticalCurvedList"/>
    <dgm:cxn modelId="{A460BCD1-5AE2-4810-A9CF-9FC0C4EBD0EC}" type="presParOf" srcId="{EB59A96A-CE84-462F-9493-155F11881A62}" destId="{054915B1-085A-4ADC-B653-10081DCD0EA9}" srcOrd="0" destOrd="0" presId="urn:microsoft.com/office/officeart/2008/layout/VerticalCurvedList"/>
    <dgm:cxn modelId="{F35A38B8-8994-411F-9CA6-387E5EEE0F32}" type="presParOf" srcId="{EB59A96A-CE84-462F-9493-155F11881A62}" destId="{A5CCEC8E-9174-4C7D-B544-BBD17FE54CB3}" srcOrd="1" destOrd="0" presId="urn:microsoft.com/office/officeart/2008/layout/VerticalCurvedList"/>
    <dgm:cxn modelId="{B61BA2DE-4DB5-4B62-A187-005CE4FB745A}" type="presParOf" srcId="{EB59A96A-CE84-462F-9493-155F11881A62}" destId="{E0118591-8FE2-4AB8-B63F-2FA777571D0E}" srcOrd="2" destOrd="0" presId="urn:microsoft.com/office/officeart/2008/layout/VerticalCurvedList"/>
    <dgm:cxn modelId="{73B97898-8E25-469C-B330-1964F7A4C864}" type="presParOf" srcId="{EB59A96A-CE84-462F-9493-155F11881A62}" destId="{B54BF56E-FF7C-462B-BDEF-94A9ECD23A96}" srcOrd="3" destOrd="0" presId="urn:microsoft.com/office/officeart/2008/layout/VerticalCurvedList"/>
    <dgm:cxn modelId="{23B2151E-5D6D-41CF-8750-55271BA89C65}" type="presParOf" srcId="{E71FBC44-5B84-4635-AB49-C5691CF606A6}" destId="{80334F07-121B-40EE-9400-5E253723EAD5}" srcOrd="1" destOrd="0" presId="urn:microsoft.com/office/officeart/2008/layout/VerticalCurvedList"/>
    <dgm:cxn modelId="{65756408-B8FB-4994-AF85-BBCD33B13E72}" type="presParOf" srcId="{E71FBC44-5B84-4635-AB49-C5691CF606A6}" destId="{02E156C6-3C5B-4C75-AD35-1A7F7398D99E}" srcOrd="2" destOrd="0" presId="urn:microsoft.com/office/officeart/2008/layout/VerticalCurvedList"/>
    <dgm:cxn modelId="{1E107579-4C09-4B63-94C2-C08D2F6DD1B0}" type="presParOf" srcId="{02E156C6-3C5B-4C75-AD35-1A7F7398D99E}" destId="{C69DE25E-0FEB-4762-8745-9E19317BA790}" srcOrd="0" destOrd="0" presId="urn:microsoft.com/office/officeart/2008/layout/VerticalCurvedList"/>
    <dgm:cxn modelId="{F04AAA52-FDD1-42F2-9D2C-52ED3F5DBDE4}" type="presParOf" srcId="{E71FBC44-5B84-4635-AB49-C5691CF606A6}" destId="{6E9ACDEA-2479-43A3-BC50-5E8DC199105E}" srcOrd="3" destOrd="0" presId="urn:microsoft.com/office/officeart/2008/layout/VerticalCurvedList"/>
    <dgm:cxn modelId="{D4DFE2D9-AB41-4EF8-A849-168452A94BBC}" type="presParOf" srcId="{E71FBC44-5B84-4635-AB49-C5691CF606A6}" destId="{F77992BE-49C0-44EF-9EB0-F801267BCF54}" srcOrd="4" destOrd="0" presId="urn:microsoft.com/office/officeart/2008/layout/VerticalCurvedList"/>
    <dgm:cxn modelId="{5DD5DEF9-58C2-4AC2-9C73-C4F3134ED727}" type="presParOf" srcId="{F77992BE-49C0-44EF-9EB0-F801267BCF54}" destId="{2735700C-DFC4-47C9-BFDA-A56DEE3AEDB8}" srcOrd="0" destOrd="0" presId="urn:microsoft.com/office/officeart/2008/layout/VerticalCurvedList"/>
    <dgm:cxn modelId="{7D479D9C-191D-45EB-980B-BB6C3619470A}" type="presParOf" srcId="{E71FBC44-5B84-4635-AB49-C5691CF606A6}" destId="{602E4294-5230-4DC9-A478-6B826AA3E572}" srcOrd="5" destOrd="0" presId="urn:microsoft.com/office/officeart/2008/layout/VerticalCurvedList"/>
    <dgm:cxn modelId="{8C2005F4-F3A0-47ED-B6AC-A0986E94AEBC}" type="presParOf" srcId="{E71FBC44-5B84-4635-AB49-C5691CF606A6}" destId="{05B2EA5A-0A0B-4C0F-A8E4-482B448C2C74}" srcOrd="6" destOrd="0" presId="urn:microsoft.com/office/officeart/2008/layout/VerticalCurvedList"/>
    <dgm:cxn modelId="{A156549E-07CD-47EB-840F-2E5B2C70A915}" type="presParOf" srcId="{05B2EA5A-0A0B-4C0F-A8E4-482B448C2C74}" destId="{E69F6C4C-B70F-43EC-997F-442A2DCD9652}" srcOrd="0" destOrd="0" presId="urn:microsoft.com/office/officeart/2008/layout/VerticalCurvedList"/>
    <dgm:cxn modelId="{48FD987B-4AD2-472C-AC19-7BEED05D8BCB}" type="presParOf" srcId="{E71FBC44-5B84-4635-AB49-C5691CF606A6}" destId="{F1A77A98-C056-4C94-AAAA-085724BCCFA7}" srcOrd="7" destOrd="0" presId="urn:microsoft.com/office/officeart/2008/layout/VerticalCurvedList"/>
    <dgm:cxn modelId="{8BDD9E84-0E94-4BFF-A445-2BF21167D375}" type="presParOf" srcId="{E71FBC44-5B84-4635-AB49-C5691CF606A6}" destId="{8CA85A53-049C-4608-9E46-FC2BE1B1A451}" srcOrd="8" destOrd="0" presId="urn:microsoft.com/office/officeart/2008/layout/VerticalCurvedList"/>
    <dgm:cxn modelId="{54ECF87E-92A3-4CBF-BFC1-BC2F5A08241F}" type="presParOf" srcId="{8CA85A53-049C-4608-9E46-FC2BE1B1A451}" destId="{2BC7BD0A-650B-42E8-899B-065889F4A25D}" srcOrd="0" destOrd="0" presId="urn:microsoft.com/office/officeart/2008/layout/VerticalCurvedList"/>
    <dgm:cxn modelId="{09555F82-61BF-4AD1-B5EA-EB3802FD643A}" type="presParOf" srcId="{E71FBC44-5B84-4635-AB49-C5691CF606A6}" destId="{039B388F-C082-4B3D-BDF5-570C6874B03D}" srcOrd="9" destOrd="0" presId="urn:microsoft.com/office/officeart/2008/layout/VerticalCurvedList"/>
    <dgm:cxn modelId="{ACD02B46-A0CB-4B6C-9F8E-B4ADB41051D6}" type="presParOf" srcId="{E71FBC44-5B84-4635-AB49-C5691CF606A6}" destId="{F87EB766-94BE-499C-BFB5-399A57B3BDEF}" srcOrd="10" destOrd="0" presId="urn:microsoft.com/office/officeart/2008/layout/VerticalCurvedList"/>
    <dgm:cxn modelId="{B187333D-4637-4B12-982C-E3B0F41D3E9E}" type="presParOf" srcId="{F87EB766-94BE-499C-BFB5-399A57B3BDEF}" destId="{BC59C54A-67F5-47AE-9AC0-3149B2F58E7B}" srcOrd="0" destOrd="0" presId="urn:microsoft.com/office/officeart/2008/layout/VerticalCurvedList"/>
    <dgm:cxn modelId="{D3BF2668-7852-4E4C-B3C4-FA7BA248CBF4}" type="presParOf" srcId="{E71FBC44-5B84-4635-AB49-C5691CF606A6}" destId="{DB3EB870-71CF-44C1-9B59-2164413F01CA}" srcOrd="11" destOrd="0" presId="urn:microsoft.com/office/officeart/2008/layout/VerticalCurvedList"/>
    <dgm:cxn modelId="{AFCB9F78-AC39-49A0-93AB-AF484A972853}" type="presParOf" srcId="{E71FBC44-5B84-4635-AB49-C5691CF606A6}" destId="{AC0E20B2-32B3-44B8-A19E-D3266C696234}" srcOrd="12" destOrd="0" presId="urn:microsoft.com/office/officeart/2008/layout/VerticalCurvedList"/>
    <dgm:cxn modelId="{D67EDD80-C748-43A2-91B8-171BAF5DB8DD}" type="presParOf" srcId="{AC0E20B2-32B3-44B8-A19E-D3266C696234}" destId="{18E36C54-3955-40DF-B5A1-8453BDB07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AF300-AC06-4D3D-9CAE-E82981004209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A6842-FCB7-4C22-816A-C44203808334}">
      <dgm:prSet/>
      <dgm:spPr/>
      <dgm:t>
        <a:bodyPr/>
        <a:lstStyle/>
        <a:p>
          <a:pPr rtl="0"/>
          <a:r>
            <a:rPr lang="en-US" dirty="0"/>
            <a:t>Inconclusive results in showing correlation between socioeconomic clustering and top venue choice clustering</a:t>
          </a:r>
        </a:p>
      </dgm:t>
      <dgm:extLst>
        <a:ext uri="{E40237B7-FDA0-4F09-8148-C483321AD2D9}">
          <dgm14:cNvPr xmlns:dgm14="http://schemas.microsoft.com/office/drawing/2010/diagram" id="0" name="" title="Title with bulleted list underneath"/>
        </a:ext>
      </dgm:extLst>
    </dgm:pt>
    <dgm:pt modelId="{989F1D76-BAEE-4106-8AC9-66D0C43C99C6}" type="sibTrans" cxnId="{254B5805-2C24-456A-911C-9F330D69D2B0}">
      <dgm:prSet/>
      <dgm:spPr/>
      <dgm:t>
        <a:bodyPr/>
        <a:lstStyle/>
        <a:p>
          <a:endParaRPr lang="en-US"/>
        </a:p>
      </dgm:t>
    </dgm:pt>
    <dgm:pt modelId="{3DF4A463-D3C0-4EDF-8A6E-0AC3A8DD7E26}" type="parTrans" cxnId="{254B5805-2C24-456A-911C-9F330D69D2B0}">
      <dgm:prSet/>
      <dgm:spPr/>
      <dgm:t>
        <a:bodyPr/>
        <a:lstStyle/>
        <a:p>
          <a:endParaRPr lang="en-US"/>
        </a:p>
      </dgm:t>
    </dgm:pt>
    <dgm:pt modelId="{4A1B6171-C89A-4526-A547-0857691926A0}">
      <dgm:prSet/>
      <dgm:spPr/>
      <dgm:t>
        <a:bodyPr/>
        <a:lstStyle/>
        <a:p>
          <a:pPr rtl="0"/>
          <a:r>
            <a:rPr lang="en-US" dirty="0"/>
            <a:t>May be able to show better results by reducing the feature count on the venue clustering</a:t>
          </a:r>
        </a:p>
      </dgm:t>
    </dgm:pt>
    <dgm:pt modelId="{434075E5-8D6D-4207-9622-E49AF2475B71}" type="parTrans" cxnId="{B6A954DC-48FE-460D-B82B-9CD989A99BEF}">
      <dgm:prSet/>
      <dgm:spPr/>
      <dgm:t>
        <a:bodyPr/>
        <a:lstStyle/>
        <a:p>
          <a:endParaRPr lang="en-US"/>
        </a:p>
      </dgm:t>
    </dgm:pt>
    <dgm:pt modelId="{9966FAAB-DC69-42EE-BE71-FDCCAAA92197}" type="sibTrans" cxnId="{B6A954DC-48FE-460D-B82B-9CD989A99BEF}">
      <dgm:prSet/>
      <dgm:spPr/>
      <dgm:t>
        <a:bodyPr/>
        <a:lstStyle/>
        <a:p>
          <a:endParaRPr lang="en-US"/>
        </a:p>
      </dgm:t>
    </dgm:pt>
    <dgm:pt modelId="{D645A594-9FFA-4291-8A3B-D24C65A6342B}">
      <dgm:prSet/>
      <dgm:spPr/>
      <dgm:t>
        <a:bodyPr/>
        <a:lstStyle/>
        <a:p>
          <a:pPr rtl="0"/>
          <a:r>
            <a:rPr lang="en-US" dirty="0"/>
            <a:t>May also restrict the venues to food type only and look for type of food or number of food venues by zip</a:t>
          </a:r>
        </a:p>
      </dgm:t>
    </dgm:pt>
    <dgm:pt modelId="{6D08CA83-108E-42ED-B3AA-0749EC5E2FFB}" type="parTrans" cxnId="{3ECDEC36-E7EA-4ADA-8F7E-470B50C0AD11}">
      <dgm:prSet/>
      <dgm:spPr/>
      <dgm:t>
        <a:bodyPr/>
        <a:lstStyle/>
        <a:p>
          <a:endParaRPr lang="en-US"/>
        </a:p>
      </dgm:t>
    </dgm:pt>
    <dgm:pt modelId="{D0502371-6E16-4198-900E-E34B71B6127D}" type="sibTrans" cxnId="{3ECDEC36-E7EA-4ADA-8F7E-470B50C0AD11}">
      <dgm:prSet/>
      <dgm:spPr/>
      <dgm:t>
        <a:bodyPr/>
        <a:lstStyle/>
        <a:p>
          <a:endParaRPr lang="en-US"/>
        </a:p>
      </dgm:t>
    </dgm:pt>
    <dgm:pt modelId="{ADE64D28-6FD8-4B76-9D5D-0E0A615E00AB}">
      <dgm:prSet/>
      <dgm:spPr/>
      <dgm:t>
        <a:bodyPr/>
        <a:lstStyle/>
        <a:p>
          <a:pPr rtl="0"/>
          <a:r>
            <a:rPr lang="en-US" dirty="0"/>
            <a:t>This iterative process is the life of a data scientist, being able to think through and then utilize the tools necessary for the next iteration</a:t>
          </a:r>
        </a:p>
      </dgm:t>
    </dgm:pt>
    <dgm:pt modelId="{4D4883FA-7082-41D1-A4AB-B46097BB3B76}" type="parTrans" cxnId="{B9D6FB16-2B81-42AE-9BBF-279853A6F3E6}">
      <dgm:prSet/>
      <dgm:spPr/>
      <dgm:t>
        <a:bodyPr/>
        <a:lstStyle/>
        <a:p>
          <a:endParaRPr lang="en-US"/>
        </a:p>
      </dgm:t>
    </dgm:pt>
    <dgm:pt modelId="{8552BFAA-E4EE-4305-A5C2-AE1AF6527305}" type="sibTrans" cxnId="{B9D6FB16-2B81-42AE-9BBF-279853A6F3E6}">
      <dgm:prSet/>
      <dgm:spPr/>
      <dgm:t>
        <a:bodyPr/>
        <a:lstStyle/>
        <a:p>
          <a:endParaRPr lang="en-US"/>
        </a:p>
      </dgm:t>
    </dgm:pt>
    <dgm:pt modelId="{CC42C072-2961-4AAB-8E15-5F50422F349B}" type="pres">
      <dgm:prSet presAssocID="{C5BAF300-AC06-4D3D-9CAE-E82981004209}" presName="Name0" presStyleCnt="0">
        <dgm:presLayoutVars>
          <dgm:dir/>
          <dgm:resizeHandles val="exact"/>
        </dgm:presLayoutVars>
      </dgm:prSet>
      <dgm:spPr/>
    </dgm:pt>
    <dgm:pt modelId="{5D5176F3-D6ED-4144-97FE-FABA51C5AC3A}" type="pres">
      <dgm:prSet presAssocID="{0CDA6842-FCB7-4C22-816A-C44203808334}" presName="composite" presStyleCnt="0"/>
      <dgm:spPr/>
    </dgm:pt>
    <dgm:pt modelId="{EC1C71B2-7B22-4D13-8CBC-07C1829E458E}" type="pres">
      <dgm:prSet presAssocID="{0CDA6842-FCB7-4C22-816A-C44203808334}" presName="bgChev" presStyleLbl="node1" presStyleIdx="0" presStyleCnt="1"/>
      <dgm:spPr/>
      <dgm:extLst>
        <a:ext uri="{E40237B7-FDA0-4F09-8148-C483321AD2D9}">
          <dgm14:cNvPr xmlns:dgm14="http://schemas.microsoft.com/office/drawing/2010/diagram" id="0" name="" title="Chevron Accent Process arrow pointing right"/>
        </a:ext>
      </dgm:extLst>
    </dgm:pt>
    <dgm:pt modelId="{E2D70CFC-B49B-4F36-8F37-0E49D868A0B1}" type="pres">
      <dgm:prSet presAssocID="{0CDA6842-FCB7-4C22-816A-C44203808334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254B5805-2C24-456A-911C-9F330D69D2B0}" srcId="{C5BAF300-AC06-4D3D-9CAE-E82981004209}" destId="{0CDA6842-FCB7-4C22-816A-C44203808334}" srcOrd="0" destOrd="0" parTransId="{3DF4A463-D3C0-4EDF-8A6E-0AC3A8DD7E26}" sibTransId="{989F1D76-BAEE-4106-8AC9-66D0C43C99C6}"/>
    <dgm:cxn modelId="{B9D6FB16-2B81-42AE-9BBF-279853A6F3E6}" srcId="{0CDA6842-FCB7-4C22-816A-C44203808334}" destId="{ADE64D28-6FD8-4B76-9D5D-0E0A615E00AB}" srcOrd="2" destOrd="0" parTransId="{4D4883FA-7082-41D1-A4AB-B46097BB3B76}" sibTransId="{8552BFAA-E4EE-4305-A5C2-AE1AF6527305}"/>
    <dgm:cxn modelId="{3ECDEC36-E7EA-4ADA-8F7E-470B50C0AD11}" srcId="{0CDA6842-FCB7-4C22-816A-C44203808334}" destId="{D645A594-9FFA-4291-8A3B-D24C65A6342B}" srcOrd="1" destOrd="0" parTransId="{6D08CA83-108E-42ED-B3AA-0749EC5E2FFB}" sibTransId="{D0502371-6E16-4198-900E-E34B71B6127D}"/>
    <dgm:cxn modelId="{BBB55E5F-041B-4447-8970-88D1751828D0}" type="presOf" srcId="{ADE64D28-6FD8-4B76-9D5D-0E0A615E00AB}" destId="{E2D70CFC-B49B-4F36-8F37-0E49D868A0B1}" srcOrd="0" destOrd="3" presId="urn:microsoft.com/office/officeart/2005/8/layout/chevronAccent+Icon"/>
    <dgm:cxn modelId="{9FDD5265-6152-4367-B79E-F8B6EB0E26B9}" type="presOf" srcId="{D645A594-9FFA-4291-8A3B-D24C65A6342B}" destId="{E2D70CFC-B49B-4F36-8F37-0E49D868A0B1}" srcOrd="0" destOrd="2" presId="urn:microsoft.com/office/officeart/2005/8/layout/chevronAccent+Icon"/>
    <dgm:cxn modelId="{75EFB17A-5997-4E5A-8E57-D40E6D5F7987}" type="presOf" srcId="{C5BAF300-AC06-4D3D-9CAE-E82981004209}" destId="{CC42C072-2961-4AAB-8E15-5F50422F349B}" srcOrd="0" destOrd="0" presId="urn:microsoft.com/office/officeart/2005/8/layout/chevronAccent+Icon"/>
    <dgm:cxn modelId="{2B0C69B5-9C44-458A-AA1E-EB52FE31DEC2}" type="presOf" srcId="{0CDA6842-FCB7-4C22-816A-C44203808334}" destId="{E2D70CFC-B49B-4F36-8F37-0E49D868A0B1}" srcOrd="0" destOrd="0" presId="urn:microsoft.com/office/officeart/2005/8/layout/chevronAccent+Icon"/>
    <dgm:cxn modelId="{6F6380B9-0759-44B3-ABB3-575103865CEC}" type="presOf" srcId="{4A1B6171-C89A-4526-A547-0857691926A0}" destId="{E2D70CFC-B49B-4F36-8F37-0E49D868A0B1}" srcOrd="0" destOrd="1" presId="urn:microsoft.com/office/officeart/2005/8/layout/chevronAccent+Icon"/>
    <dgm:cxn modelId="{B6A954DC-48FE-460D-B82B-9CD989A99BEF}" srcId="{0CDA6842-FCB7-4C22-816A-C44203808334}" destId="{4A1B6171-C89A-4526-A547-0857691926A0}" srcOrd="0" destOrd="0" parTransId="{434075E5-8D6D-4207-9622-E49AF2475B71}" sibTransId="{9966FAAB-DC69-42EE-BE71-FDCCAAA92197}"/>
    <dgm:cxn modelId="{943A2032-B9F2-4B49-AFA1-BFDFCD0E320A}" type="presParOf" srcId="{CC42C072-2961-4AAB-8E15-5F50422F349B}" destId="{5D5176F3-D6ED-4144-97FE-FABA51C5AC3A}" srcOrd="0" destOrd="0" presId="urn:microsoft.com/office/officeart/2005/8/layout/chevronAccent+Icon"/>
    <dgm:cxn modelId="{2E2827D1-422E-466F-9328-D96D426B63BF}" type="presParOf" srcId="{5D5176F3-D6ED-4144-97FE-FABA51C5AC3A}" destId="{EC1C71B2-7B22-4D13-8CBC-07C1829E458E}" srcOrd="0" destOrd="0" presId="urn:microsoft.com/office/officeart/2005/8/layout/chevronAccent+Icon"/>
    <dgm:cxn modelId="{C4AB3A2B-001C-486E-9F9A-81A43E904072}" type="presParOf" srcId="{5D5176F3-D6ED-4144-97FE-FABA51C5AC3A}" destId="{E2D70CFC-B49B-4F36-8F37-0E49D868A0B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AF300-AC06-4D3D-9CAE-E82981004209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A6842-FCB7-4C22-816A-C44203808334}">
      <dgm:prSet/>
      <dgm:spPr/>
      <dgm:t>
        <a:bodyPr/>
        <a:lstStyle/>
        <a:p>
          <a:endParaRPr lang="en-US" b="1" dirty="0"/>
        </a:p>
        <a:p>
          <a:r>
            <a:rPr lang="en-US" dirty="0" err="1">
              <a:hlinkClick xmlns:r="http://schemas.openxmlformats.org/officeDocument/2006/relationships" r:id="rId1"/>
            </a:rPr>
            <a:t>ProCon</a:t>
          </a:r>
          <a:r>
            <a:rPr lang="en-US" dirty="0">
              <a:hlinkClick xmlns:r="http://schemas.openxmlformats.org/officeDocument/2006/relationships" r:id="rId1"/>
            </a:rPr>
            <a:t>: US Obesity Levels by State</a:t>
          </a:r>
          <a:endParaRPr lang="en-US" dirty="0"/>
        </a:p>
        <a:p>
          <a:r>
            <a:rPr lang="en-US" dirty="0" err="1">
              <a:hlinkClick xmlns:r="http://schemas.openxmlformats.org/officeDocument/2006/relationships" r:id="rId2"/>
            </a:rPr>
            <a:t>FourSquare</a:t>
          </a:r>
          <a:r>
            <a:rPr lang="en-US" dirty="0">
              <a:hlinkClick xmlns:r="http://schemas.openxmlformats.org/officeDocument/2006/relationships" r:id="rId2"/>
            </a:rPr>
            <a:t> API</a:t>
          </a:r>
          <a:endParaRPr lang="en-US" dirty="0"/>
        </a:p>
        <a:p>
          <a:r>
            <a:rPr lang="en-US" dirty="0">
              <a:hlinkClick xmlns:r="http://schemas.openxmlformats.org/officeDocument/2006/relationships" r:id="rId3"/>
            </a:rPr>
            <a:t>Census.gov API</a:t>
          </a:r>
          <a:endParaRPr lang="en-US" dirty="0"/>
        </a:p>
        <a:p>
          <a:r>
            <a:rPr lang="en-US" dirty="0" err="1">
              <a:hlinkClick xmlns:r="http://schemas.openxmlformats.org/officeDocument/2006/relationships" r:id="rId4"/>
            </a:rPr>
            <a:t>OpenDataDE</a:t>
          </a:r>
          <a:r>
            <a:rPr lang="en-US" dirty="0">
              <a:hlinkClick xmlns:r="http://schemas.openxmlformats.org/officeDocument/2006/relationships" r:id="rId4"/>
            </a:rPr>
            <a:t> Zip Code Level </a:t>
          </a:r>
          <a:r>
            <a:rPr lang="en-US" dirty="0" err="1">
              <a:hlinkClick xmlns:r="http://schemas.openxmlformats.org/officeDocument/2006/relationships" r:id="rId4"/>
            </a:rPr>
            <a:t>GeoJSON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itle with bulleted list underneath"/>
        </a:ext>
      </dgm:extLst>
    </dgm:pt>
    <dgm:pt modelId="{989F1D76-BAEE-4106-8AC9-66D0C43C99C6}" type="sibTrans" cxnId="{254B5805-2C24-456A-911C-9F330D69D2B0}">
      <dgm:prSet/>
      <dgm:spPr/>
      <dgm:t>
        <a:bodyPr/>
        <a:lstStyle/>
        <a:p>
          <a:endParaRPr lang="en-US"/>
        </a:p>
      </dgm:t>
    </dgm:pt>
    <dgm:pt modelId="{3DF4A463-D3C0-4EDF-8A6E-0AC3A8DD7E26}" type="parTrans" cxnId="{254B5805-2C24-456A-911C-9F330D69D2B0}">
      <dgm:prSet/>
      <dgm:spPr/>
      <dgm:t>
        <a:bodyPr/>
        <a:lstStyle/>
        <a:p>
          <a:endParaRPr lang="en-US"/>
        </a:p>
      </dgm:t>
    </dgm:pt>
    <dgm:pt modelId="{CC42C072-2961-4AAB-8E15-5F50422F349B}" type="pres">
      <dgm:prSet presAssocID="{C5BAF300-AC06-4D3D-9CAE-E82981004209}" presName="Name0" presStyleCnt="0">
        <dgm:presLayoutVars>
          <dgm:dir/>
          <dgm:resizeHandles val="exact"/>
        </dgm:presLayoutVars>
      </dgm:prSet>
      <dgm:spPr/>
    </dgm:pt>
    <dgm:pt modelId="{5D5176F3-D6ED-4144-97FE-FABA51C5AC3A}" type="pres">
      <dgm:prSet presAssocID="{0CDA6842-FCB7-4C22-816A-C44203808334}" presName="composite" presStyleCnt="0"/>
      <dgm:spPr/>
    </dgm:pt>
    <dgm:pt modelId="{EC1C71B2-7B22-4D13-8CBC-07C1829E458E}" type="pres">
      <dgm:prSet presAssocID="{0CDA6842-FCB7-4C22-816A-C44203808334}" presName="bgChev" presStyleLbl="node1" presStyleIdx="0" presStyleCnt="1"/>
      <dgm:spPr/>
      <dgm:extLst>
        <a:ext uri="{E40237B7-FDA0-4F09-8148-C483321AD2D9}">
          <dgm14:cNvPr xmlns:dgm14="http://schemas.microsoft.com/office/drawing/2010/diagram" id="0" name="" title="Chevron Accent Process arrow pointing right"/>
        </a:ext>
      </dgm:extLst>
    </dgm:pt>
    <dgm:pt modelId="{E2D70CFC-B49B-4F36-8F37-0E49D868A0B1}" type="pres">
      <dgm:prSet presAssocID="{0CDA6842-FCB7-4C22-816A-C44203808334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254B5805-2C24-456A-911C-9F330D69D2B0}" srcId="{C5BAF300-AC06-4D3D-9CAE-E82981004209}" destId="{0CDA6842-FCB7-4C22-816A-C44203808334}" srcOrd="0" destOrd="0" parTransId="{3DF4A463-D3C0-4EDF-8A6E-0AC3A8DD7E26}" sibTransId="{989F1D76-BAEE-4106-8AC9-66D0C43C99C6}"/>
    <dgm:cxn modelId="{75EFB17A-5997-4E5A-8E57-D40E6D5F7987}" type="presOf" srcId="{C5BAF300-AC06-4D3D-9CAE-E82981004209}" destId="{CC42C072-2961-4AAB-8E15-5F50422F349B}" srcOrd="0" destOrd="0" presId="urn:microsoft.com/office/officeart/2005/8/layout/chevronAccent+Icon"/>
    <dgm:cxn modelId="{2B0C69B5-9C44-458A-AA1E-EB52FE31DEC2}" type="presOf" srcId="{0CDA6842-FCB7-4C22-816A-C44203808334}" destId="{E2D70CFC-B49B-4F36-8F37-0E49D868A0B1}" srcOrd="0" destOrd="0" presId="urn:microsoft.com/office/officeart/2005/8/layout/chevronAccent+Icon"/>
    <dgm:cxn modelId="{943A2032-B9F2-4B49-AFA1-BFDFCD0E320A}" type="presParOf" srcId="{CC42C072-2961-4AAB-8E15-5F50422F349B}" destId="{5D5176F3-D6ED-4144-97FE-FABA51C5AC3A}" srcOrd="0" destOrd="0" presId="urn:microsoft.com/office/officeart/2005/8/layout/chevronAccent+Icon"/>
    <dgm:cxn modelId="{2E2827D1-422E-466F-9328-D96D426B63BF}" type="presParOf" srcId="{5D5176F3-D6ED-4144-97FE-FABA51C5AC3A}" destId="{EC1C71B2-7B22-4D13-8CBC-07C1829E458E}" srcOrd="0" destOrd="0" presId="urn:microsoft.com/office/officeart/2005/8/layout/chevronAccent+Icon"/>
    <dgm:cxn modelId="{C4AB3A2B-001C-486E-9F9A-81A43E904072}" type="presParOf" srcId="{5D5176F3-D6ED-4144-97FE-FABA51C5AC3A}" destId="{E2D70CFC-B49B-4F36-8F37-0E49D868A0B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EC8E-9174-4C7D-B544-BBD17FE54CB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4F07-121B-40EE-9400-5E253723EAD5}">
      <dsp:nvSpPr>
        <dsp:cNvPr id="0" name=""/>
        <dsp:cNvSpPr/>
      </dsp:nvSpPr>
      <dsp:spPr>
        <a:xfrm>
          <a:off x="439715" y="288913"/>
          <a:ext cx="5121432" cy="5776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Data Collection</a:t>
          </a:r>
        </a:p>
      </dsp:txBody>
      <dsp:txXfrm>
        <a:off x="439715" y="288913"/>
        <a:ext cx="5121432" cy="577608"/>
      </dsp:txXfrm>
    </dsp:sp>
    <dsp:sp modelId="{C69DE25E-0FEB-4762-8745-9E19317BA790}">
      <dsp:nvSpPr>
        <dsp:cNvPr id="0" name=""/>
        <dsp:cNvSpPr/>
      </dsp:nvSpPr>
      <dsp:spPr>
        <a:xfrm>
          <a:off x="78710" y="216712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CDEA-2479-43A3-BC50-5E8DC199105E}">
      <dsp:nvSpPr>
        <dsp:cNvPr id="0" name=""/>
        <dsp:cNvSpPr/>
      </dsp:nvSpPr>
      <dsp:spPr>
        <a:xfrm>
          <a:off x="914837" y="1155216"/>
          <a:ext cx="4646310" cy="57760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Feature Selection</a:t>
          </a:r>
        </a:p>
      </dsp:txBody>
      <dsp:txXfrm>
        <a:off x="914837" y="1155216"/>
        <a:ext cx="4646310" cy="577608"/>
      </dsp:txXfrm>
    </dsp:sp>
    <dsp:sp modelId="{2735700C-DFC4-47C9-BFDA-A56DEE3AEDB8}">
      <dsp:nvSpPr>
        <dsp:cNvPr id="0" name=""/>
        <dsp:cNvSpPr/>
      </dsp:nvSpPr>
      <dsp:spPr>
        <a:xfrm>
          <a:off x="553832" y="1083015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4294-5230-4DC9-A478-6B826AA3E572}">
      <dsp:nvSpPr>
        <dsp:cNvPr id="0" name=""/>
        <dsp:cNvSpPr/>
      </dsp:nvSpPr>
      <dsp:spPr>
        <a:xfrm>
          <a:off x="1132099" y="2021518"/>
          <a:ext cx="4429048" cy="57760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Preprocessing</a:t>
          </a:r>
        </a:p>
      </dsp:txBody>
      <dsp:txXfrm>
        <a:off x="1132099" y="2021518"/>
        <a:ext cx="4429048" cy="577608"/>
      </dsp:txXfrm>
    </dsp:sp>
    <dsp:sp modelId="{E69F6C4C-B70F-43EC-997F-442A2DCD9652}">
      <dsp:nvSpPr>
        <dsp:cNvPr id="0" name=""/>
        <dsp:cNvSpPr/>
      </dsp:nvSpPr>
      <dsp:spPr>
        <a:xfrm>
          <a:off x="771094" y="1949317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7A98-C056-4C94-AAAA-085724BCCFA7}">
      <dsp:nvSpPr>
        <dsp:cNvPr id="0" name=""/>
        <dsp:cNvSpPr/>
      </dsp:nvSpPr>
      <dsp:spPr>
        <a:xfrm>
          <a:off x="1132099" y="2887272"/>
          <a:ext cx="4429048" cy="57760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Model Fit</a:t>
          </a:r>
        </a:p>
      </dsp:txBody>
      <dsp:txXfrm>
        <a:off x="1132099" y="2887272"/>
        <a:ext cx="4429048" cy="577608"/>
      </dsp:txXfrm>
    </dsp:sp>
    <dsp:sp modelId="{2BC7BD0A-650B-42E8-899B-065889F4A25D}">
      <dsp:nvSpPr>
        <dsp:cNvPr id="0" name=""/>
        <dsp:cNvSpPr/>
      </dsp:nvSpPr>
      <dsp:spPr>
        <a:xfrm>
          <a:off x="771094" y="2815071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B388F-C082-4B3D-BDF5-570C6874B03D}">
      <dsp:nvSpPr>
        <dsp:cNvPr id="0" name=""/>
        <dsp:cNvSpPr/>
      </dsp:nvSpPr>
      <dsp:spPr>
        <a:xfrm>
          <a:off x="914837" y="3753575"/>
          <a:ext cx="4646310" cy="57760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Clustering</a:t>
          </a:r>
        </a:p>
      </dsp:txBody>
      <dsp:txXfrm>
        <a:off x="914837" y="3753575"/>
        <a:ext cx="4646310" cy="577608"/>
      </dsp:txXfrm>
    </dsp:sp>
    <dsp:sp modelId="{BC59C54A-67F5-47AE-9AC0-3149B2F58E7B}">
      <dsp:nvSpPr>
        <dsp:cNvPr id="0" name=""/>
        <dsp:cNvSpPr/>
      </dsp:nvSpPr>
      <dsp:spPr>
        <a:xfrm>
          <a:off x="553832" y="3681374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B870-71CF-44C1-9B59-2164413F01CA}">
      <dsp:nvSpPr>
        <dsp:cNvPr id="0" name=""/>
        <dsp:cNvSpPr/>
      </dsp:nvSpPr>
      <dsp:spPr>
        <a:xfrm>
          <a:off x="439715" y="4619877"/>
          <a:ext cx="5121432" cy="57760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6200" rIns="76200" bIns="762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Inspection</a:t>
          </a:r>
        </a:p>
      </dsp:txBody>
      <dsp:txXfrm>
        <a:off x="439715" y="4619877"/>
        <a:ext cx="5121432" cy="577608"/>
      </dsp:txXfrm>
    </dsp:sp>
    <dsp:sp modelId="{18E36C54-3955-40DF-B5A1-8453BDB07FD6}">
      <dsp:nvSpPr>
        <dsp:cNvPr id="0" name=""/>
        <dsp:cNvSpPr/>
      </dsp:nvSpPr>
      <dsp:spPr>
        <a:xfrm>
          <a:off x="78710" y="4547676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C71B2-7B22-4D13-8CBC-07C1829E458E}">
      <dsp:nvSpPr>
        <dsp:cNvPr id="0" name=""/>
        <dsp:cNvSpPr/>
      </dsp:nvSpPr>
      <dsp:spPr>
        <a:xfrm>
          <a:off x="0" y="53949"/>
          <a:ext cx="8778240" cy="338840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0CFC-B49B-4F36-8F37-0E49D868A0B1}">
      <dsp:nvSpPr>
        <dsp:cNvPr id="0" name=""/>
        <dsp:cNvSpPr/>
      </dsp:nvSpPr>
      <dsp:spPr>
        <a:xfrm>
          <a:off x="2340863" y="901049"/>
          <a:ext cx="7412736" cy="33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Inconclusive results in showing correlation between socioeconomic clustering and top venue choice clustering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May be able to show better results by reducing the feature count on the venue clustering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May also restrict the venues to food type only and look for type of food or number of food venues by zip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iterative process is the life of a data scientist, being able to think through and then utilize the tools necessary for the next iteration</a:t>
          </a:r>
        </a:p>
      </dsp:txBody>
      <dsp:txXfrm>
        <a:off x="2440106" y="1000292"/>
        <a:ext cx="7214250" cy="3189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C71B2-7B22-4D13-8CBC-07C1829E458E}">
      <dsp:nvSpPr>
        <dsp:cNvPr id="0" name=""/>
        <dsp:cNvSpPr/>
      </dsp:nvSpPr>
      <dsp:spPr>
        <a:xfrm>
          <a:off x="0" y="53949"/>
          <a:ext cx="8778240" cy="338840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0CFC-B49B-4F36-8F37-0E49D868A0B1}">
      <dsp:nvSpPr>
        <dsp:cNvPr id="0" name=""/>
        <dsp:cNvSpPr/>
      </dsp:nvSpPr>
      <dsp:spPr>
        <a:xfrm>
          <a:off x="2340863" y="901049"/>
          <a:ext cx="7412736" cy="33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hlinkClick xmlns:r="http://schemas.openxmlformats.org/officeDocument/2006/relationships" r:id="rId1"/>
            </a:rPr>
            <a:t>ProCon</a:t>
          </a:r>
          <a:r>
            <a:rPr lang="en-US" sz="3000" kern="1200" dirty="0">
              <a:hlinkClick xmlns:r="http://schemas.openxmlformats.org/officeDocument/2006/relationships" r:id="rId1"/>
            </a:rPr>
            <a:t>: US Obesity Levels by State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hlinkClick xmlns:r="http://schemas.openxmlformats.org/officeDocument/2006/relationships" r:id="rId2"/>
            </a:rPr>
            <a:t>FourSquare</a:t>
          </a:r>
          <a:r>
            <a:rPr lang="en-US" sz="3000" kern="1200" dirty="0">
              <a:hlinkClick xmlns:r="http://schemas.openxmlformats.org/officeDocument/2006/relationships" r:id="rId2"/>
            </a:rPr>
            <a:t> API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rId3"/>
            </a:rPr>
            <a:t>Census.gov API</a:t>
          </a:r>
          <a:endParaRPr lang="en-US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hlinkClick xmlns:r="http://schemas.openxmlformats.org/officeDocument/2006/relationships" r:id="rId4"/>
            </a:rPr>
            <a:t>OpenDataDE</a:t>
          </a:r>
          <a:r>
            <a:rPr lang="en-US" sz="3000" kern="1200" dirty="0">
              <a:hlinkClick xmlns:r="http://schemas.openxmlformats.org/officeDocument/2006/relationships" r:id="rId4"/>
            </a:rPr>
            <a:t> Zip Code Level </a:t>
          </a:r>
          <a:r>
            <a:rPr lang="en-US" sz="3000" kern="1200" dirty="0" err="1">
              <a:hlinkClick xmlns:r="http://schemas.openxmlformats.org/officeDocument/2006/relationships" r:id="rId4"/>
            </a:rPr>
            <a:t>GeoJSON</a:t>
          </a:r>
          <a:endParaRPr lang="en-US" sz="3000" kern="1200" dirty="0"/>
        </a:p>
      </dsp:txBody>
      <dsp:txXfrm>
        <a:off x="2440106" y="1000292"/>
        <a:ext cx="7214250" cy="318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65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12/21/2019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12/21/2019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12/21/2019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12/21/2019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12/21/2019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Comparing Community Demographics to Fast Food Appetites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Data Science Capstone Project</a:t>
            </a:r>
            <a:br>
              <a:rPr lang="en-US" dirty="0"/>
            </a:br>
            <a:r>
              <a:rPr lang="en-US" dirty="0"/>
              <a:t>Richard Queen</a:t>
            </a:r>
            <a:br>
              <a:rPr lang="en-US" dirty="0"/>
            </a:br>
            <a:r>
              <a:rPr lang="en-US" dirty="0"/>
              <a:t>December 21, 2019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192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4213" y="2209800"/>
            <a:ext cx="3505199" cy="1905000"/>
          </a:xfrm>
        </p:spPr>
        <p:txBody>
          <a:bodyPr>
            <a:normAutofit/>
          </a:bodyPr>
          <a:lstStyle/>
          <a:p>
            <a:r>
              <a:rPr lang="en-US" dirty="0"/>
              <a:t>Unfortunately, in this data pull from the Foursquare API, we do not see a high level of correlation between our demographic clustering and our top venue clustering.</a:t>
            </a:r>
          </a:p>
        </p:txBody>
      </p:sp>
      <p:pic>
        <p:nvPicPr>
          <p:cNvPr id="6" name="Picture Placeholder 5" descr="C:\Users\rsq2_\AppData\Local\Microsoft\Windows\INetCache\Content.MSO\675F2BA8.tmp">
            <a:extLst>
              <a:ext uri="{FF2B5EF4-FFF2-40B4-BE49-F238E27FC236}">
                <a16:creationId xmlns:a16="http://schemas.microsoft.com/office/drawing/2014/main" id="{C8226B0D-A26F-4D7B-BEF6-BC4F273D1B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1812" y="2667000"/>
            <a:ext cx="763720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1D78372-1317-484F-AF68-C06A43AE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7" y="304800"/>
            <a:ext cx="11807849" cy="6248400"/>
          </a:xfrm>
        </p:spPr>
      </p:pic>
    </p:spTree>
    <p:extLst>
      <p:ext uri="{BB962C8B-B14F-4D97-AF65-F5344CB8AC3E}">
        <p14:creationId xmlns:p14="http://schemas.microsoft.com/office/powerpoint/2010/main" val="42510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graphicFrame>
        <p:nvGraphicFramePr>
          <p:cNvPr id="4" name="Content Placeholder 3" descr="Chevron Access Process showing a title with bullet points underneath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6817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0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 descr="Chevron Access Process showing a title with bullet points underneath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397452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411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BMI has become a major health issue in the United States</a:t>
            </a:r>
          </a:p>
          <a:p>
            <a:pPr lvl="1"/>
            <a:r>
              <a:rPr lang="en-US" dirty="0"/>
              <a:t>Associated with exponentially higher mortality rates</a:t>
            </a:r>
          </a:p>
          <a:p>
            <a:pPr lvl="1"/>
            <a:r>
              <a:rPr lang="en-US" dirty="0"/>
              <a:t>Creates higher risk for multiple chronic disease conditions like heart failure and diabetes</a:t>
            </a:r>
          </a:p>
          <a:p>
            <a:r>
              <a:rPr lang="en-US" dirty="0"/>
              <a:t>From 1990 to 2017, BMI rose almost 176% in the US, with more than 30% of adults now being obese</a:t>
            </a:r>
          </a:p>
          <a:p>
            <a:r>
              <a:rPr lang="en-US" dirty="0"/>
              <a:t>Fast Food meal portions are 4 times larger than they were in 1950s</a:t>
            </a:r>
          </a:p>
          <a:p>
            <a:r>
              <a:rPr lang="en-US" dirty="0"/>
              <a:t>This study will look at correlation between Fast Food choices of a community and that community’s socioeconomic demographic</a:t>
            </a:r>
          </a:p>
        </p:txBody>
      </p:sp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method</a:t>
            </a:r>
          </a:p>
        </p:txBody>
      </p:sp>
      <p:graphicFrame>
        <p:nvGraphicFramePr>
          <p:cNvPr id="4" name="Content Placeholder 3" descr="Vertical curved list showing popula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61901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will be utilizing this data flow pipeline to pull in our data, understand it, preprocess and standardize it, cluster, and then analyze the results. I will explain each step of the process as we move through this pipeline with our data.</a:t>
            </a:r>
          </a:p>
        </p:txBody>
      </p:sp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 census demographics by zip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Foursquare </a:t>
            </a:r>
            <a:r>
              <a:rPr lang="en-US" dirty="0" err="1"/>
              <a:t>api</a:t>
            </a:r>
            <a:r>
              <a:rPr lang="en-US" dirty="0"/>
              <a:t> “top pick” venues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err="1"/>
              <a:t>Geojson</a:t>
            </a:r>
            <a:r>
              <a:rPr lang="en-US" dirty="0"/>
              <a:t> map layout files</a:t>
            </a:r>
          </a:p>
        </p:txBody>
      </p:sp>
      <p:pic>
        <p:nvPicPr>
          <p:cNvPr id="7" name="Picture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285821-CBEA-43CC-9AAB-1B5FF66DB39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r="15715"/>
          <a:stretch>
            <a:fillRect/>
          </a:stretch>
        </p:blipFill>
        <p:spPr>
          <a:xfrm>
            <a:off x="7862253" y="2750600"/>
            <a:ext cx="3108959" cy="3421599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8DE539-0B48-40DD-BC16-97CF4A04BC73}"/>
              </a:ext>
            </a:extLst>
          </p:cNvPr>
          <p:cNvPicPr>
            <a:picLocks noGrp="1"/>
          </p:cNvPicPr>
          <p:nvPr>
            <p:ph type="pic" sz="quarter" idx="19"/>
          </p:nvPr>
        </p:nvPicPr>
        <p:blipFill>
          <a:blip r:embed="rId4"/>
          <a:srcRect l="34738" r="34738"/>
          <a:stretch>
            <a:fillRect/>
          </a:stretch>
        </p:blipFill>
        <p:spPr>
          <a:xfrm>
            <a:off x="1217613" y="2751138"/>
            <a:ext cx="3017520" cy="342106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BEA8F80-71D2-4E57-89CC-43673DB0741D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>
          <a:blip r:embed="rId5"/>
          <a:srcRect l="29345" r="29345"/>
          <a:stretch>
            <a:fillRect/>
          </a:stretch>
        </p:blipFill>
        <p:spPr>
          <a:xfrm>
            <a:off x="4540250" y="2751138"/>
            <a:ext cx="3108325" cy="3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133600"/>
          </a:xfrm>
        </p:spPr>
        <p:txBody>
          <a:bodyPr/>
          <a:lstStyle/>
          <a:p>
            <a:pPr lvl="0"/>
            <a:r>
              <a:rPr lang="en-US" dirty="0"/>
              <a:t>We first select features to cluster zip code communities on socioeconomic status</a:t>
            </a:r>
          </a:p>
          <a:p>
            <a:pPr lvl="0"/>
            <a:r>
              <a:rPr lang="en-US" dirty="0"/>
              <a:t>We focus on key metrics of median household income, percentage in labor force, median age, and education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853B2-AC5E-44DF-965C-287DD255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962400"/>
            <a:ext cx="10972800" cy="22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EF1EF54-7E0B-47CC-8E8A-7F7D526A8B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408612" y="1119293"/>
            <a:ext cx="6548937" cy="41622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The elbow method measures the distortion score at various values of K in K Means clustering.  Our analysis tells us that 6 is the optimal level of K.  This means we will cluster our community zip codes into 6 distinct groups or clusters.</a:t>
            </a:r>
          </a:p>
        </p:txBody>
      </p:sp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133600"/>
          </a:xfrm>
        </p:spPr>
        <p:txBody>
          <a:bodyPr numCol="2">
            <a:normAutofit fontScale="70000" lnSpcReduction="20000"/>
          </a:bodyPr>
          <a:lstStyle/>
          <a:p>
            <a:pPr lvl="0"/>
            <a:r>
              <a:rPr lang="en-US" dirty="0"/>
              <a:t>Cluster 3: Older, Employed, Lower Educated, Middle Income</a:t>
            </a:r>
          </a:p>
          <a:p>
            <a:pPr lvl="0"/>
            <a:r>
              <a:rPr lang="en-US" dirty="0"/>
              <a:t>Cluster 0: Middle Aged, Unemployed, Uneducated, Low Income</a:t>
            </a:r>
          </a:p>
          <a:p>
            <a:pPr lvl="0"/>
            <a:r>
              <a:rPr lang="en-US" dirty="0"/>
              <a:t>Cluster 2: Middle Aged, Employed, Educated, Higher Income</a:t>
            </a:r>
          </a:p>
          <a:p>
            <a:pPr marL="45720" lvl="0" indent="0">
              <a:buNone/>
            </a:pPr>
            <a:endParaRPr lang="en-US" dirty="0"/>
          </a:p>
          <a:p>
            <a:pPr lvl="0"/>
            <a:r>
              <a:rPr lang="en-US" dirty="0"/>
              <a:t>Cluster 4: Younger, Employed, Lower Educated, Low Income</a:t>
            </a:r>
          </a:p>
          <a:p>
            <a:pPr lvl="0"/>
            <a:r>
              <a:rPr lang="en-US" dirty="0"/>
              <a:t>Cluster 1: Middle Aged, Highly Employed, Highly Educated, High Income</a:t>
            </a:r>
          </a:p>
          <a:p>
            <a:pPr lvl="0"/>
            <a:r>
              <a:rPr lang="en-US" dirty="0"/>
              <a:t>Cluster 5: Young, Employed, Lower Educated, Low Income</a:t>
            </a:r>
          </a:p>
          <a:p>
            <a:pPr lvl="0"/>
            <a:endParaRPr lang="en-US" dirty="0"/>
          </a:p>
        </p:txBody>
      </p:sp>
      <p:pic>
        <p:nvPicPr>
          <p:cNvPr id="5" name="Picture 4" descr="C:\Users\rsq2_\AppData\Local\Microsoft\Windows\INetCache\Content.MSO\991560C4.tmp">
            <a:extLst>
              <a:ext uri="{FF2B5EF4-FFF2-40B4-BE49-F238E27FC236}">
                <a16:creationId xmlns:a16="http://schemas.microsoft.com/office/drawing/2014/main" id="{D2DA0428-5ECF-41FF-B708-ADEF86342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19" y="3962400"/>
            <a:ext cx="10093185" cy="2242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C638C0C-A652-4929-8F6B-F244D505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5012"/>
            <a:ext cx="9448800" cy="6547976"/>
          </a:xfrm>
        </p:spPr>
      </p:pic>
    </p:spTree>
    <p:extLst>
      <p:ext uri="{BB962C8B-B14F-4D97-AF65-F5344CB8AC3E}">
        <p14:creationId xmlns:p14="http://schemas.microsoft.com/office/powerpoint/2010/main" val="40667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top venues per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133600"/>
          </a:xfrm>
        </p:spPr>
        <p:txBody>
          <a:bodyPr numCol="1">
            <a:normAutofit/>
          </a:bodyPr>
          <a:lstStyle/>
          <a:p>
            <a:pPr lvl="0"/>
            <a:r>
              <a:rPr lang="en-US" dirty="0"/>
              <a:t>We are able to pull top 10 venues per city in order to cluster our communities a second way and then look for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5B779-3AE2-43CB-AFBA-B6996474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2" y="2895600"/>
            <a:ext cx="8001000" cy="35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33</TotalTime>
  <Words>517</Words>
  <Application>Microsoft Office PowerPoint</Application>
  <PresentationFormat>Custom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State history report presentation</vt:lpstr>
      <vt:lpstr>Comparing Community Demographics to Fast Food Appetites</vt:lpstr>
      <vt:lpstr>Introduction</vt:lpstr>
      <vt:lpstr>Data method</vt:lpstr>
      <vt:lpstr>Data collection sources</vt:lpstr>
      <vt:lpstr>Feature selection</vt:lpstr>
      <vt:lpstr>Elbow method</vt:lpstr>
      <vt:lpstr>Cluster characteristics</vt:lpstr>
      <vt:lpstr>PowerPoint Presentation</vt:lpstr>
      <vt:lpstr>Foursquare top venues per city</vt:lpstr>
      <vt:lpstr>results</vt:lpstr>
      <vt:lpstr>PowerPoint Presentation</vt:lpstr>
      <vt:lpstr>Conclusion &amp; 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Community Demographics to Fast Food Appetites</dc:title>
  <dc:creator>Richard Queen</dc:creator>
  <cp:lastModifiedBy>Richard Queen</cp:lastModifiedBy>
  <cp:revision>12</cp:revision>
  <dcterms:created xsi:type="dcterms:W3CDTF">2019-12-21T21:58:31Z</dcterms:created>
  <dcterms:modified xsi:type="dcterms:W3CDTF">2019-12-22T03:39:51Z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