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f79aeccb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f79aeccb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f79aeccb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f79aeccb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f79aeccb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f79aeccb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f79aeccb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f79aeccb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f79aeccb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f79aecc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f79aeccb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f79aeccb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f79aeccb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f79aeccb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f79aeccb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f79aeccb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f79aeccb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f79aeccb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f79aeccb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f79aeccb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f79aeccb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f79aeccb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0"/>
            <a:ext cx="8972700" cy="106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b="1"/>
          </a:p>
        </p:txBody>
      </p:sp>
      <p:sp>
        <p:nvSpPr>
          <p:cNvPr id="55" name="Google Shape;55;p13"/>
          <p:cNvSpPr txBox="1"/>
          <p:nvPr/>
        </p:nvSpPr>
        <p:spPr>
          <a:xfrm>
            <a:off x="26350" y="52700"/>
            <a:ext cx="9144000" cy="50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</a:rPr>
              <a:t>Софийски Университет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</a:rPr>
              <a:t>”Св. Климент Охридски”</a:t>
            </a:r>
            <a:endParaRPr sz="2100">
              <a:solidFill>
                <a:schemeClr val="dk1"/>
              </a:solidFill>
            </a:endParaRPr>
          </a:p>
          <a:p>
            <a:pPr indent="457200" lvl="0" marL="2286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Извличане на информация</a:t>
            </a:r>
            <a:endParaRPr sz="2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16.12. 2024 г.</a:t>
            </a:r>
            <a:endParaRPr sz="2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Класификатор на фалшиви новини(чрез Spark)</a:t>
            </a:r>
            <a:endParaRPr sz="2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Ради Радев </a:t>
            </a:r>
            <a:endParaRPr sz="2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8MI3400507</a:t>
            </a:r>
            <a:endParaRPr sz="2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</a:rPr>
              <a:t>Разпределени Системи и Мобилни технологии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Заключение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Постигнато: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Изградена система за откриване на фалшиви новини.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Подобрени резултати чрез използване на Spark.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Бъдещи подобрения: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Въвеждане на реални времеви прогнози.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Използване на модели като BERT за по-точно разпознаване.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Технологии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Poetry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Pyspark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Docker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/>
        </p:nvSpPr>
        <p:spPr>
          <a:xfrm>
            <a:off x="99600" y="0"/>
            <a:ext cx="90444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Декалрация за плагиатство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1" name="Google Shape;121;p24"/>
          <p:cNvSpPr txBox="1"/>
          <p:nvPr/>
        </p:nvSpPr>
        <p:spPr>
          <a:xfrm>
            <a:off x="27150" y="679000"/>
            <a:ext cx="9144000" cy="4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</a:pPr>
            <a:r>
              <a:rPr lang="en-GB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Тази курсова работа е моя работа, като всички изречения, илюстрации и програми от други хора са изрично цитирани.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</a:pPr>
            <a:r>
              <a:rPr lang="en-GB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Тази курсова работа или нейна версия не са представени в друг университет или друга учебна институция.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</a:pPr>
            <a:r>
              <a:rPr lang="en-GB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Разбирам, че ако се установи плагиатство в работата ми ще получа оценка “Слаб”.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Ради Стефчев Радев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900"/>
              <a:t>Съдържание:</a:t>
            </a:r>
            <a:endParaRPr sz="34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dk1"/>
              </a:solidFill>
            </a:endParaRPr>
          </a:p>
          <a:p>
            <a:pPr indent="-30162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GB" sz="4600">
                <a:solidFill>
                  <a:schemeClr val="dk1"/>
                </a:solidFill>
              </a:rPr>
              <a:t>Мотивация</a:t>
            </a:r>
            <a:endParaRPr b="1" sz="4600">
              <a:solidFill>
                <a:schemeClr val="dk1"/>
              </a:solidFill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4600">
                <a:solidFill>
                  <a:schemeClr val="dk1"/>
                </a:solidFill>
              </a:rPr>
              <a:t>Проблемът с фалшивите новини</a:t>
            </a:r>
            <a:endParaRPr sz="4600">
              <a:solidFill>
                <a:schemeClr val="dk1"/>
              </a:solidFill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4600">
                <a:solidFill>
                  <a:schemeClr val="dk1"/>
                </a:solidFill>
              </a:rPr>
              <a:t>Значението на системите за откриване</a:t>
            </a:r>
            <a:endParaRPr sz="4600">
              <a:solidFill>
                <a:schemeClr val="dk1"/>
              </a:solidFill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GB" sz="4600">
                <a:solidFill>
                  <a:schemeClr val="dk1"/>
                </a:solidFill>
              </a:rPr>
              <a:t>Предложено решение</a:t>
            </a:r>
            <a:endParaRPr b="1" sz="4600">
              <a:solidFill>
                <a:schemeClr val="dk1"/>
              </a:solidFill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4600">
                <a:solidFill>
                  <a:schemeClr val="dk1"/>
                </a:solidFill>
              </a:rPr>
              <a:t>Обща информация за детектора за фалшиви новини със Spark</a:t>
            </a:r>
            <a:endParaRPr sz="4600">
              <a:solidFill>
                <a:schemeClr val="dk1"/>
              </a:solidFill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4600">
                <a:solidFill>
                  <a:schemeClr val="dk1"/>
                </a:solidFill>
              </a:rPr>
              <a:t>Основни характеристики</a:t>
            </a:r>
            <a:endParaRPr sz="4600">
              <a:solidFill>
                <a:schemeClr val="dk1"/>
              </a:solidFill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GB" sz="4600">
                <a:solidFill>
                  <a:schemeClr val="dk1"/>
                </a:solidFill>
              </a:rPr>
              <a:t>Преглед на набора от данни</a:t>
            </a:r>
            <a:endParaRPr b="1" sz="4600">
              <a:solidFill>
                <a:schemeClr val="dk1"/>
              </a:solidFill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4600">
                <a:solidFill>
                  <a:schemeClr val="dk1"/>
                </a:solidFill>
              </a:rPr>
              <a:t>Източник на данни и характеристики</a:t>
            </a:r>
            <a:endParaRPr sz="4600">
              <a:solidFill>
                <a:schemeClr val="dk1"/>
              </a:solidFill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GB" sz="4600">
                <a:solidFill>
                  <a:schemeClr val="dk1"/>
                </a:solidFill>
              </a:rPr>
              <a:t>Архитектура на системата</a:t>
            </a:r>
            <a:endParaRPr b="1" sz="4600">
              <a:solidFill>
                <a:schemeClr val="dk1"/>
              </a:solidFill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4600">
                <a:solidFill>
                  <a:schemeClr val="dk1"/>
                </a:solidFill>
              </a:rPr>
              <a:t>Основен работен процес</a:t>
            </a:r>
            <a:endParaRPr sz="4600">
              <a:solidFill>
                <a:schemeClr val="dk1"/>
              </a:solidFill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4600">
                <a:solidFill>
                  <a:schemeClr val="dk1"/>
                </a:solidFill>
              </a:rPr>
              <a:t>Ролята на Apache Spark</a:t>
            </a:r>
            <a:endParaRPr sz="4600">
              <a:solidFill>
                <a:schemeClr val="dk1"/>
              </a:solidFill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GB" sz="4600">
                <a:solidFill>
                  <a:schemeClr val="dk1"/>
                </a:solidFill>
              </a:rPr>
              <a:t>Основни моменти от реализацията</a:t>
            </a:r>
            <a:endParaRPr b="1" sz="4600">
              <a:solidFill>
                <a:schemeClr val="dk1"/>
              </a:solidFill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4600">
                <a:solidFill>
                  <a:schemeClr val="dk1"/>
                </a:solidFill>
              </a:rPr>
              <a:t>Предварителна обработка на данни</a:t>
            </a:r>
            <a:endParaRPr sz="4600">
              <a:solidFill>
                <a:schemeClr val="dk1"/>
              </a:solidFill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4600">
                <a:solidFill>
                  <a:schemeClr val="dk1"/>
                </a:solidFill>
              </a:rPr>
              <a:t>Извличане на характеристики</a:t>
            </a:r>
            <a:endParaRPr sz="4600">
              <a:solidFill>
                <a:schemeClr val="dk1"/>
              </a:solidFill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4600">
                <a:solidFill>
                  <a:schemeClr val="dk1"/>
                </a:solidFill>
              </a:rPr>
              <a:t>Обучение на модела</a:t>
            </a:r>
            <a:endParaRPr sz="4600">
              <a:solidFill>
                <a:schemeClr val="dk1"/>
              </a:solidFill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GB" sz="4600">
                <a:solidFill>
                  <a:schemeClr val="dk1"/>
                </a:solidFill>
              </a:rPr>
              <a:t>Резултати и предизвикателства</a:t>
            </a:r>
            <a:endParaRPr b="1" sz="4600">
              <a:solidFill>
                <a:schemeClr val="dk1"/>
              </a:solidFill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4600">
                <a:solidFill>
                  <a:schemeClr val="dk1"/>
                </a:solidFill>
              </a:rPr>
              <a:t>Основни постигнати показатели</a:t>
            </a:r>
            <a:endParaRPr sz="4600">
              <a:solidFill>
                <a:schemeClr val="dk1"/>
              </a:solidFill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4600">
                <a:solidFill>
                  <a:schemeClr val="dk1"/>
                </a:solidFill>
              </a:rPr>
              <a:t>Забележителни предизвикателства и решения</a:t>
            </a:r>
            <a:endParaRPr sz="4600">
              <a:solidFill>
                <a:schemeClr val="dk1"/>
              </a:solidFill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GB" sz="4600">
                <a:solidFill>
                  <a:schemeClr val="dk1"/>
                </a:solidFill>
              </a:rPr>
              <a:t>Заключение</a:t>
            </a:r>
            <a:endParaRPr b="1" sz="4600">
              <a:solidFill>
                <a:schemeClr val="dk1"/>
              </a:solidFill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4600">
                <a:solidFill>
                  <a:schemeClr val="dk1"/>
                </a:solidFill>
              </a:rPr>
              <a:t>Обобщение на решението</a:t>
            </a:r>
            <a:endParaRPr sz="4600">
              <a:solidFill>
                <a:schemeClr val="dk1"/>
              </a:solidFill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4600">
                <a:solidFill>
                  <a:schemeClr val="dk1"/>
                </a:solidFill>
              </a:rPr>
              <a:t>Насоки за бъдеща работа</a:t>
            </a:r>
            <a:endParaRPr sz="4600">
              <a:solidFill>
                <a:schemeClr val="dk1"/>
              </a:solidFill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Мотивация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48325" y="1125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Липса на критичност на читателите на новини(</a:t>
            </a:r>
            <a:r>
              <a:rPr lang="en-GB"/>
              <a:t>особено</a:t>
            </a:r>
            <a:r>
              <a:rPr lang="en-GB"/>
              <a:t> оналайн)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Фалшивите новини са нарастващ глобален проблем.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Влияят негативно на обществото, демокрацията и доверието.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Предложено решение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Използване на Apache Spark за обработка на големи набори от данни.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Основни характеристики: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Разпределена обработка на данни.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Толерантен към грешки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Лесно скалируем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Може да се използва и за: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Извличане на текстови характеристики чрез NLP.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Обучение и оценка на машинни модели.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Преглед на набора от данни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Примерни източници:</a:t>
            </a:r>
            <a:endParaRPr sz="14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i="1" lang="en-GB" sz="1500">
                <a:solidFill>
                  <a:schemeClr val="dk1"/>
                </a:solidFill>
              </a:rPr>
              <a:t>LIAR Dataset</a:t>
            </a:r>
            <a:r>
              <a:rPr lang="en-GB" sz="1500">
                <a:solidFill>
                  <a:schemeClr val="dk1"/>
                </a:solidFill>
              </a:rPr>
              <a:t>, Kaggle Fake News Dataset.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https://www.kaggle.com/datasets/emineyetm/fake-news-detection-datasets?resource=download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</a:rPr>
              <a:t>Основни атрибути: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Заглавие, съдържание, етикет (</a:t>
            </a:r>
            <a:r>
              <a:rPr i="1" lang="en-GB" sz="1500">
                <a:solidFill>
                  <a:schemeClr val="dk1"/>
                </a:solidFill>
              </a:rPr>
              <a:t>истински/фалшиви</a:t>
            </a:r>
            <a:r>
              <a:rPr lang="en-GB" sz="1500">
                <a:solidFill>
                  <a:schemeClr val="dk1"/>
                </a:solidFill>
              </a:rPr>
              <a:t>).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</a:rPr>
              <a:t>Обем: Над 80000 статии, с разнообразие от теми(около 8 ).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Архитектура на системата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Събиране на данни (CSV or Parquet).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Предварителна обработка (премахване на шум, токенизация).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Извличане на характеристики (TF-IDF, Word2Vec).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Обучение на модел (логистична регресия, random forest).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Оценка и прогноза.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Контейнеризация и преносимост на прокета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Основни моменти от реализацията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Предварителна обработка: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Премахване на стоп думи и пунктуация.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Токенизация и стеминг.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Характеристики: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TF-IDF (важност на думите).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N-грам модели и анализ на дължината на текста.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Основни моменти от реализацията 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2574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Spark MLlib: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Логистична регресия за класификация.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Random Forest за по-сложни модели.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Оценка: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Метрики: Точност, прецизност, F1-скор.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Резултати и предизвикателства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GB" sz="2300">
                <a:solidFill>
                  <a:schemeClr val="dk1"/>
                </a:solidFill>
              </a:rPr>
              <a:t>Резултати</a:t>
            </a:r>
            <a:r>
              <a:rPr lang="en-GB" sz="2300">
                <a:solidFill>
                  <a:schemeClr val="dk1"/>
                </a:solidFill>
              </a:rPr>
              <a:t>: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GB" sz="2300">
                <a:solidFill>
                  <a:schemeClr val="dk1"/>
                </a:solidFill>
              </a:rPr>
              <a:t>Постигната точност: 95+%.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GB" sz="2300">
                <a:solidFill>
                  <a:schemeClr val="dk1"/>
                </a:solidFill>
              </a:rPr>
              <a:t>Подобрение след оптимизация на данните.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GB" sz="2300">
                <a:solidFill>
                  <a:schemeClr val="dk1"/>
                </a:solidFill>
              </a:rPr>
              <a:t>Предизвикателства</a:t>
            </a:r>
            <a:r>
              <a:rPr lang="en-GB" sz="2300">
                <a:solidFill>
                  <a:schemeClr val="dk1"/>
                </a:solidFill>
              </a:rPr>
              <a:t>: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GB" sz="2300">
                <a:solidFill>
                  <a:schemeClr val="dk1"/>
                </a:solidFill>
              </a:rPr>
              <a:t>Балансиране на класовете.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GB" sz="2300">
                <a:solidFill>
                  <a:schemeClr val="dk1"/>
                </a:solidFill>
              </a:rPr>
              <a:t>Мащабируемост на обработката на данни.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