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80" r:id="rId5"/>
    <p:sldId id="281" r:id="rId6"/>
    <p:sldId id="283" r:id="rId7"/>
    <p:sldId id="282" r:id="rId8"/>
    <p:sldId id="277" r:id="rId9"/>
    <p:sldId id="279" r:id="rId10"/>
    <p:sldId id="274" r:id="rId11"/>
    <p:sldId id="284" r:id="rId12"/>
    <p:sldId id="285" r:id="rId13"/>
    <p:sldId id="275" r:id="rId14"/>
    <p:sldId id="289" r:id="rId15"/>
    <p:sldId id="287" r:id="rId16"/>
    <p:sldId id="288"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C203-0FCB-43F5-99C5-D61B41F52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261674-89F1-421F-BAD7-46B4047194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10506-7CEB-43BB-BB18-35636895F259}"/>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CB45B49F-D53F-4219-9BB2-2C12E023B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C62A5-6E2B-444F-9166-71D226D48742}"/>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99358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061B-78D4-42CF-994D-15BB65FFAB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840A5E-BD33-4C9B-8816-70EA1A525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004DC-26CF-40E5-9D7E-CC643DC201D3}"/>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339E25A8-3FBE-4FCF-8EC2-6C4474BCB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280F5-B84E-4108-96B8-313FE7A43CD0}"/>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50134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B5256-F94A-4E83-B862-DA655F935A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492359-6015-4A72-93F4-A40B68F43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08BAA-061F-4461-9C33-5CC4F5EF4953}"/>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FA84DD30-B31C-4B06-B659-376C440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62F92-5A86-459A-8437-930CCE72C4F4}"/>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10570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5D5C-E30C-4B04-89F9-908EA5401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38483-0496-4DCB-A252-48DF7726B9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29E75-E223-4AB9-87CB-0123A6AD824E}"/>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A5628361-44EB-44DB-9BD2-502E4D214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9D7AD-93D6-40CA-86D8-E8E9D0505696}"/>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61076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AF5C-4472-4E86-9D09-CB82C6516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1F59CD-D544-483A-9B30-88EE63112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0C473C-9BE8-4D5D-88DC-372FB93FE9E7}"/>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DB3EF6D6-D872-44E7-82A5-1C256E533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2B0C3-D6A0-4A74-9861-C623A7C8AD05}"/>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30453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F76F-9C0D-4AA6-96DE-19B139501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D0059-C60C-4725-A774-0A0014DAE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FC3D0-435A-447B-A6EC-4ECBB4CC9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A7F0A4-B975-471C-9B4B-21BFD5AD3D3A}"/>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6" name="Footer Placeholder 5">
            <a:extLst>
              <a:ext uri="{FF2B5EF4-FFF2-40B4-BE49-F238E27FC236}">
                <a16:creationId xmlns:a16="http://schemas.microsoft.com/office/drawing/2014/main" id="{85F253AD-5898-431D-B37C-BCE1FAD00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5AA46-9435-478B-B187-D93AD30D527B}"/>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61243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FA02-A849-4A5F-AE43-8167161E6F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F4B05-EC01-4F4D-9B7C-8D4A979D0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B9AF20-750B-4235-9953-C2E4AEAF79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729238-B400-4018-AEB8-D6D0F0DB2C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FE9858-FF31-42CF-9216-D78354C1E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2411D2-C017-4A18-9C6D-A377FF1BDF0A}"/>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8" name="Footer Placeholder 7">
            <a:extLst>
              <a:ext uri="{FF2B5EF4-FFF2-40B4-BE49-F238E27FC236}">
                <a16:creationId xmlns:a16="http://schemas.microsoft.com/office/drawing/2014/main" id="{47DBBFDF-ED1D-4CB4-A3B3-D2AE33EB05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E5AD67-C5BD-4B31-8CEA-B6E601E233D6}"/>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59667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E778-502F-4842-802A-0F420ECCD5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18388C-4BD3-42C0-B063-76605F27D462}"/>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4" name="Footer Placeholder 3">
            <a:extLst>
              <a:ext uri="{FF2B5EF4-FFF2-40B4-BE49-F238E27FC236}">
                <a16:creationId xmlns:a16="http://schemas.microsoft.com/office/drawing/2014/main" id="{C41F5738-4691-4E17-A88F-44E3C5D23F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1E7AF7-78E3-41C9-8252-8D6E3B418E0F}"/>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376689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C80F0-7D98-4707-9D19-A657E686375D}"/>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3" name="Footer Placeholder 2">
            <a:extLst>
              <a:ext uri="{FF2B5EF4-FFF2-40B4-BE49-F238E27FC236}">
                <a16:creationId xmlns:a16="http://schemas.microsoft.com/office/drawing/2014/main" id="{03FDBB4C-5A4A-4FB1-848C-3B8B82618E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4E7CE0-2E83-43C7-8E84-7221DE809995}"/>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144024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249B-D5C7-45CD-9C20-5B93D2292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22540-B6E8-47B7-B1E8-4F7D2242F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B468D-7540-4C7A-BC5B-C61874DDE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B27E5-6140-4D35-99E8-C7546975340E}"/>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6" name="Footer Placeholder 5">
            <a:extLst>
              <a:ext uri="{FF2B5EF4-FFF2-40B4-BE49-F238E27FC236}">
                <a16:creationId xmlns:a16="http://schemas.microsoft.com/office/drawing/2014/main" id="{F235B00D-04B0-4C81-84FB-250DCF0E1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4D9F-64E3-425E-9963-9CE31A81B56D}"/>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175512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E657-8A02-4EBE-9E42-E2DAC3299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7049EE-6CB8-422D-A2CE-8C650CBCE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A254C8-821D-4CD3-8F27-18224994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C8AF6-1D77-4F77-A1E0-DC8C39363423}"/>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6" name="Footer Placeholder 5">
            <a:extLst>
              <a:ext uri="{FF2B5EF4-FFF2-40B4-BE49-F238E27FC236}">
                <a16:creationId xmlns:a16="http://schemas.microsoft.com/office/drawing/2014/main" id="{6BAB59D1-D6EE-465B-9062-6CD634B31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8622F-4643-40E6-92A6-81EA478E8741}"/>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95061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AE7DD-6FC2-47AD-8427-A89F3AA9E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75693-ECE1-49A6-9D80-6523EB7E4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EA684-4954-4282-803C-34D14A3BE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76DD7070-8180-4194-9D14-1F9FDA272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1D097A-C9EF-4EFE-BF2A-476A9CEC3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A7437-CAB8-4423-8082-61CD12BDC571}" type="slidenum">
              <a:rPr lang="en-US" smtClean="0"/>
              <a:t>‹#›</a:t>
            </a:fld>
            <a:endParaRPr lang="en-US"/>
          </a:p>
        </p:txBody>
      </p:sp>
    </p:spTree>
    <p:extLst>
      <p:ext uri="{BB962C8B-B14F-4D97-AF65-F5344CB8AC3E}">
        <p14:creationId xmlns:p14="http://schemas.microsoft.com/office/powerpoint/2010/main" val="117093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Omitted-variable_bias" TargetMode="External"/><Relationship Id="rId3" Type="http://schemas.openxmlformats.org/officeDocument/2006/relationships/hyperlink" Target="https://en.wikipedia.org/wiki/Estimator" TargetMode="External"/><Relationship Id="rId7" Type="http://schemas.openxmlformats.org/officeDocument/2006/relationships/hyperlink" Target="https://en.wikipedia.org/wiki/Randomness"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6" Type="http://schemas.openxmlformats.org/officeDocument/2006/relationships/hyperlink" Target="https://en.wikipedia.org/wiki/Risk_function" TargetMode="External"/><Relationship Id="rId5" Type="http://schemas.openxmlformats.org/officeDocument/2006/relationships/hyperlink" Target="https://en.wikipedia.org/wiki/Error_(statistics)" TargetMode="External"/><Relationship Id="rId4" Type="http://schemas.openxmlformats.org/officeDocument/2006/relationships/hyperlink" Target="https://en.wikipedia.org/wiki/Expected_value" TargetMode="External"/><Relationship Id="rId9" Type="http://schemas.openxmlformats.org/officeDocument/2006/relationships/hyperlink" Target="https://en.wikipedia.org/wiki/Coefficient_of_determina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67B9-6780-4AAF-9EED-555B0B566FA5}"/>
              </a:ext>
            </a:extLst>
          </p:cNvPr>
          <p:cNvSpPr>
            <a:spLocks noGrp="1"/>
          </p:cNvSpPr>
          <p:nvPr>
            <p:ph type="ctrTitle"/>
          </p:nvPr>
        </p:nvSpPr>
        <p:spPr/>
        <p:txBody>
          <a:bodyPr>
            <a:normAutofit/>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Final Project – Predicting Stock Prices*</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Demystifying ML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B62704C4-204B-4880-8BAB-3BC3F7734E5B}"/>
              </a:ext>
            </a:extLst>
          </p:cNvPr>
          <p:cNvSpPr>
            <a:spLocks noGrp="1"/>
          </p:cNvSpPr>
          <p:nvPr>
            <p:ph type="subTitle" idx="1"/>
          </p:nvPr>
        </p:nvSpPr>
        <p:spPr>
          <a:xfrm>
            <a:off x="1463040" y="3509963"/>
            <a:ext cx="9144000" cy="1655762"/>
          </a:xfrm>
        </p:spPr>
        <p:txBody>
          <a:bodyPr/>
          <a:lstStyle/>
          <a:p>
            <a:r>
              <a:rPr lang="en-US" sz="3600" dirty="0"/>
              <a:t>Ken Ho &amp; Ronald Rivas</a:t>
            </a:r>
          </a:p>
          <a:p>
            <a:r>
              <a:rPr lang="en-US" sz="2000" dirty="0"/>
              <a:t>Dec 15, 2020</a:t>
            </a:r>
          </a:p>
        </p:txBody>
      </p:sp>
      <p:sp>
        <p:nvSpPr>
          <p:cNvPr id="5" name="TextBox 4">
            <a:extLst>
              <a:ext uri="{FF2B5EF4-FFF2-40B4-BE49-F238E27FC236}">
                <a16:creationId xmlns:a16="http://schemas.microsoft.com/office/drawing/2014/main" id="{F0AFF228-C825-4612-9DE3-6E6D2545A607}"/>
              </a:ext>
            </a:extLst>
          </p:cNvPr>
          <p:cNvSpPr txBox="1"/>
          <p:nvPr/>
        </p:nvSpPr>
        <p:spPr>
          <a:xfrm>
            <a:off x="939567" y="6199464"/>
            <a:ext cx="8581938" cy="276999"/>
          </a:xfrm>
          <a:prstGeom prst="rect">
            <a:avLst/>
          </a:prstGeom>
          <a:noFill/>
        </p:spPr>
        <p:txBody>
          <a:bodyPr wrap="square" rtlCol="0">
            <a:spAutoFit/>
          </a:bodyPr>
          <a:lstStyle/>
          <a:p>
            <a:r>
              <a:rPr lang="en-US" sz="1200" dirty="0"/>
              <a:t>* This exercise is solely for the purpose of fulfilling an academic assignment</a:t>
            </a:r>
          </a:p>
        </p:txBody>
      </p:sp>
      <p:pic>
        <p:nvPicPr>
          <p:cNvPr id="1026" name="Picture 2" descr="Share/Stock Prices - 20 Things You Don't Know (Probably)">
            <a:extLst>
              <a:ext uri="{FF2B5EF4-FFF2-40B4-BE49-F238E27FC236}">
                <a16:creationId xmlns:a16="http://schemas.microsoft.com/office/drawing/2014/main" id="{2E56D840-0849-4799-830B-D443673BE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833" y="4618314"/>
            <a:ext cx="289560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67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Stock Prediction Code example</a:t>
            </a:r>
          </a:p>
        </p:txBody>
      </p:sp>
      <p:pic>
        <p:nvPicPr>
          <p:cNvPr id="5" name="Picture 4">
            <a:extLst>
              <a:ext uri="{FF2B5EF4-FFF2-40B4-BE49-F238E27FC236}">
                <a16:creationId xmlns:a16="http://schemas.microsoft.com/office/drawing/2014/main" id="{B046DB08-AEF4-4110-9EA4-CD6903BF1477}"/>
              </a:ext>
            </a:extLst>
          </p:cNvPr>
          <p:cNvPicPr>
            <a:picLocks noChangeAspect="1"/>
          </p:cNvPicPr>
          <p:nvPr/>
        </p:nvPicPr>
        <p:blipFill>
          <a:blip r:embed="rId2"/>
          <a:stretch>
            <a:fillRect/>
          </a:stretch>
        </p:blipFill>
        <p:spPr>
          <a:xfrm>
            <a:off x="508000" y="830511"/>
            <a:ext cx="11176000" cy="5989255"/>
          </a:xfrm>
          <a:prstGeom prst="rect">
            <a:avLst/>
          </a:prstGeom>
        </p:spPr>
      </p:pic>
    </p:spTree>
    <p:extLst>
      <p:ext uri="{BB962C8B-B14F-4D97-AF65-F5344CB8AC3E}">
        <p14:creationId xmlns:p14="http://schemas.microsoft.com/office/powerpoint/2010/main" val="580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err="1">
                <a:latin typeface="+mn-lt"/>
              </a:rPr>
              <a:t>SqlLiteDB</a:t>
            </a:r>
            <a:endParaRPr lang="en-US" sz="2400" dirty="0">
              <a:latin typeface="+mn-lt"/>
            </a:endParaRPr>
          </a:p>
        </p:txBody>
      </p:sp>
      <p:pic>
        <p:nvPicPr>
          <p:cNvPr id="4" name="Picture 3">
            <a:extLst>
              <a:ext uri="{FF2B5EF4-FFF2-40B4-BE49-F238E27FC236}">
                <a16:creationId xmlns:a16="http://schemas.microsoft.com/office/drawing/2014/main" id="{730E1CD3-29F4-4D73-A162-8678CA78C241}"/>
              </a:ext>
            </a:extLst>
          </p:cNvPr>
          <p:cNvPicPr>
            <a:picLocks noChangeAspect="1"/>
          </p:cNvPicPr>
          <p:nvPr/>
        </p:nvPicPr>
        <p:blipFill>
          <a:blip r:embed="rId2"/>
          <a:stretch>
            <a:fillRect/>
          </a:stretch>
        </p:blipFill>
        <p:spPr>
          <a:xfrm>
            <a:off x="1071317" y="830511"/>
            <a:ext cx="9716856" cy="5830114"/>
          </a:xfrm>
          <a:prstGeom prst="rect">
            <a:avLst/>
          </a:prstGeom>
        </p:spPr>
      </p:pic>
    </p:spTree>
    <p:extLst>
      <p:ext uri="{BB962C8B-B14F-4D97-AF65-F5344CB8AC3E}">
        <p14:creationId xmlns:p14="http://schemas.microsoft.com/office/powerpoint/2010/main" val="106907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err="1">
                <a:latin typeface="+mn-lt"/>
              </a:rPr>
              <a:t>SqlLiteDB</a:t>
            </a:r>
            <a:r>
              <a:rPr lang="en-US" sz="2400" dirty="0">
                <a:latin typeface="+mn-lt"/>
              </a:rPr>
              <a:t> Output</a:t>
            </a:r>
          </a:p>
        </p:txBody>
      </p:sp>
      <p:pic>
        <p:nvPicPr>
          <p:cNvPr id="7" name="Picture 6">
            <a:extLst>
              <a:ext uri="{FF2B5EF4-FFF2-40B4-BE49-F238E27FC236}">
                <a16:creationId xmlns:a16="http://schemas.microsoft.com/office/drawing/2014/main" id="{1E43B90C-4D3A-4F19-B52D-DD097E96D4C2}"/>
              </a:ext>
            </a:extLst>
          </p:cNvPr>
          <p:cNvPicPr>
            <a:picLocks noChangeAspect="1"/>
          </p:cNvPicPr>
          <p:nvPr/>
        </p:nvPicPr>
        <p:blipFill>
          <a:blip r:embed="rId2"/>
          <a:stretch>
            <a:fillRect/>
          </a:stretch>
        </p:blipFill>
        <p:spPr>
          <a:xfrm>
            <a:off x="689317" y="1088849"/>
            <a:ext cx="7724254" cy="5320094"/>
          </a:xfrm>
          <a:prstGeom prst="rect">
            <a:avLst/>
          </a:prstGeom>
        </p:spPr>
      </p:pic>
    </p:spTree>
    <p:extLst>
      <p:ext uri="{BB962C8B-B14F-4D97-AF65-F5344CB8AC3E}">
        <p14:creationId xmlns:p14="http://schemas.microsoft.com/office/powerpoint/2010/main" val="319384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6A730D-3CAF-4D57-84DF-F8EDF474F538}"/>
              </a:ext>
            </a:extLst>
          </p:cNvPr>
          <p:cNvPicPr>
            <a:picLocks noChangeAspect="1"/>
          </p:cNvPicPr>
          <p:nvPr/>
        </p:nvPicPr>
        <p:blipFill>
          <a:blip r:embed="rId2"/>
          <a:stretch>
            <a:fillRect/>
          </a:stretch>
        </p:blipFill>
        <p:spPr>
          <a:xfrm>
            <a:off x="1465376" y="932873"/>
            <a:ext cx="8707065" cy="5596674"/>
          </a:xfrm>
          <a:prstGeom prst="rect">
            <a:avLst/>
          </a:prstGeom>
        </p:spPr>
      </p:pic>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GM Stock Price Page from Yahoo Finance</a:t>
            </a:r>
          </a:p>
        </p:txBody>
      </p:sp>
      <p:sp>
        <p:nvSpPr>
          <p:cNvPr id="8" name="Rectangle 7">
            <a:extLst>
              <a:ext uri="{FF2B5EF4-FFF2-40B4-BE49-F238E27FC236}">
                <a16:creationId xmlns:a16="http://schemas.microsoft.com/office/drawing/2014/main" id="{5769DDB3-A297-4D2E-AD54-357A79B89FA7}"/>
              </a:ext>
            </a:extLst>
          </p:cNvPr>
          <p:cNvSpPr/>
          <p:nvPr/>
        </p:nvSpPr>
        <p:spPr>
          <a:xfrm>
            <a:off x="5687735" y="5046021"/>
            <a:ext cx="5038889" cy="124572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33938C6-2BDF-49A7-954F-8FA15587774E}"/>
              </a:ext>
            </a:extLst>
          </p:cNvPr>
          <p:cNvPicPr>
            <a:picLocks noChangeAspect="1"/>
          </p:cNvPicPr>
          <p:nvPr/>
        </p:nvPicPr>
        <p:blipFill>
          <a:blip r:embed="rId3"/>
          <a:stretch>
            <a:fillRect/>
          </a:stretch>
        </p:blipFill>
        <p:spPr>
          <a:xfrm>
            <a:off x="5926515" y="5149530"/>
            <a:ext cx="4600575" cy="971550"/>
          </a:xfrm>
          <a:prstGeom prst="rect">
            <a:avLst/>
          </a:prstGeom>
        </p:spPr>
      </p:pic>
    </p:spTree>
    <p:extLst>
      <p:ext uri="{BB962C8B-B14F-4D97-AF65-F5344CB8AC3E}">
        <p14:creationId xmlns:p14="http://schemas.microsoft.com/office/powerpoint/2010/main" val="343300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50FA25-8735-4B50-884A-8A65E881B065}"/>
              </a:ext>
            </a:extLst>
          </p:cNvPr>
          <p:cNvPicPr>
            <a:picLocks noChangeAspect="1"/>
          </p:cNvPicPr>
          <p:nvPr/>
        </p:nvPicPr>
        <p:blipFill>
          <a:blip r:embed="rId2"/>
          <a:stretch>
            <a:fillRect/>
          </a:stretch>
        </p:blipFill>
        <p:spPr>
          <a:xfrm>
            <a:off x="418484" y="385616"/>
            <a:ext cx="4708604" cy="3277057"/>
          </a:xfrm>
          <a:prstGeom prst="rect">
            <a:avLst/>
          </a:prstGeom>
        </p:spPr>
      </p:pic>
      <p:sp>
        <p:nvSpPr>
          <p:cNvPr id="9" name="Content Placeholder 8">
            <a:extLst>
              <a:ext uri="{FF2B5EF4-FFF2-40B4-BE49-F238E27FC236}">
                <a16:creationId xmlns:a16="http://schemas.microsoft.com/office/drawing/2014/main" id="{F64B9B26-1096-4F9E-B80B-DC858DE35BDB}"/>
              </a:ext>
            </a:extLst>
          </p:cNvPr>
          <p:cNvSpPr>
            <a:spLocks noGrp="1"/>
          </p:cNvSpPr>
          <p:nvPr>
            <p:ph idx="1"/>
          </p:nvPr>
        </p:nvSpPr>
        <p:spPr>
          <a:xfrm>
            <a:off x="5541497" y="385616"/>
            <a:ext cx="6120619" cy="5794485"/>
          </a:xfrm>
        </p:spPr>
        <p:txBody>
          <a:bodyPr/>
          <a:lstStyle/>
          <a:p>
            <a:pPr algn="l">
              <a:buFont typeface="Arial" panose="020B0604020202020204" pitchFamily="34" charset="0"/>
              <a:buChar char="•"/>
            </a:pPr>
            <a:r>
              <a:rPr lang="en-US" sz="2400" b="0" i="0" dirty="0">
                <a:solidFill>
                  <a:srgbClr val="1D1C1D"/>
                </a:solidFill>
                <a:effectLst/>
              </a:rPr>
              <a:t>This API returns raw (as-traded) daily time series (date, daily open, daily high, daily low, daily close, daily volume) of the global equity specified, covering 20+ years of historical data.</a:t>
            </a:r>
          </a:p>
          <a:p>
            <a:pPr algn="l">
              <a:buFont typeface="Arial" panose="020B0604020202020204" pitchFamily="34" charset="0"/>
              <a:buChar char="•"/>
            </a:pPr>
            <a:r>
              <a:rPr lang="en-US" sz="2400" b="0" i="0" dirty="0">
                <a:solidFill>
                  <a:srgbClr val="1D1C1D"/>
                </a:solidFill>
                <a:effectLst/>
              </a:rPr>
              <a:t>By default, output size = compact. Strings compact and full are accepted with the following specifications: compact returns only the latest 100 data points; full returns the full-length time series of 20+ years of historical data. </a:t>
            </a:r>
          </a:p>
          <a:p>
            <a:pPr algn="l">
              <a:buFont typeface="Arial" panose="020B0604020202020204" pitchFamily="34" charset="0"/>
              <a:buChar char="•"/>
            </a:pPr>
            <a:r>
              <a:rPr lang="en-US" sz="2400" b="0" i="0" dirty="0">
                <a:solidFill>
                  <a:srgbClr val="1D1C1D"/>
                </a:solidFill>
                <a:effectLst/>
              </a:rPr>
              <a:t>Symbol is used as the name of the equity chosen. Example: symbol=TSLA</a:t>
            </a:r>
          </a:p>
          <a:p>
            <a:endParaRPr lang="en-US" dirty="0"/>
          </a:p>
        </p:txBody>
      </p:sp>
      <p:sp>
        <p:nvSpPr>
          <p:cNvPr id="10" name="TextBox 9">
            <a:extLst>
              <a:ext uri="{FF2B5EF4-FFF2-40B4-BE49-F238E27FC236}">
                <a16:creationId xmlns:a16="http://schemas.microsoft.com/office/drawing/2014/main" id="{CE5247F3-0457-47DB-905E-EDB922CFDB32}"/>
              </a:ext>
            </a:extLst>
          </p:cNvPr>
          <p:cNvSpPr txBox="1"/>
          <p:nvPr/>
        </p:nvSpPr>
        <p:spPr>
          <a:xfrm>
            <a:off x="8044071" y="5718436"/>
            <a:ext cx="1855304" cy="461665"/>
          </a:xfrm>
          <a:prstGeom prst="rect">
            <a:avLst/>
          </a:prstGeom>
          <a:noFill/>
        </p:spPr>
        <p:txBody>
          <a:bodyPr wrap="square" rtlCol="0">
            <a:spAutoFit/>
          </a:bodyPr>
          <a:lstStyle/>
          <a:p>
            <a:r>
              <a:rPr lang="en-US" sz="2400" dirty="0">
                <a:highlight>
                  <a:srgbClr val="FFFF00"/>
                </a:highlight>
              </a:rPr>
              <a:t>demo</a:t>
            </a:r>
          </a:p>
        </p:txBody>
      </p:sp>
    </p:spTree>
    <p:extLst>
      <p:ext uri="{BB962C8B-B14F-4D97-AF65-F5344CB8AC3E}">
        <p14:creationId xmlns:p14="http://schemas.microsoft.com/office/powerpoint/2010/main" val="408523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361A56-0D03-4D68-8EA0-7F94542089F2}"/>
              </a:ext>
            </a:extLst>
          </p:cNvPr>
          <p:cNvPicPr>
            <a:picLocks noChangeAspect="1"/>
          </p:cNvPicPr>
          <p:nvPr/>
        </p:nvPicPr>
        <p:blipFill>
          <a:blip r:embed="rId2"/>
          <a:stretch>
            <a:fillRect/>
          </a:stretch>
        </p:blipFill>
        <p:spPr>
          <a:xfrm>
            <a:off x="424068" y="810957"/>
            <a:ext cx="5221358" cy="5735617"/>
          </a:xfrm>
          <a:prstGeom prst="rect">
            <a:avLst/>
          </a:prstGeom>
        </p:spPr>
      </p:pic>
      <p:sp>
        <p:nvSpPr>
          <p:cNvPr id="9" name="Title 1">
            <a:extLst>
              <a:ext uri="{FF2B5EF4-FFF2-40B4-BE49-F238E27FC236}">
                <a16:creationId xmlns:a16="http://schemas.microsoft.com/office/drawing/2014/main" id="{0B442D84-7588-4CDE-958F-F010F3B6968B}"/>
              </a:ext>
            </a:extLst>
          </p:cNvPr>
          <p:cNvSpPr>
            <a:spLocks noGrp="1"/>
          </p:cNvSpPr>
          <p:nvPr>
            <p:ph type="title"/>
          </p:nvPr>
        </p:nvSpPr>
        <p:spPr>
          <a:xfrm>
            <a:off x="419450" y="188957"/>
            <a:ext cx="10515600" cy="641554"/>
          </a:xfrm>
        </p:spPr>
        <p:txBody>
          <a:bodyPr>
            <a:normAutofit/>
          </a:bodyPr>
          <a:lstStyle/>
          <a:p>
            <a:r>
              <a:rPr lang="en-US" sz="2400" dirty="0">
                <a:latin typeface="+mn-lt"/>
              </a:rPr>
              <a:t>API Code example</a:t>
            </a:r>
          </a:p>
        </p:txBody>
      </p:sp>
      <p:pic>
        <p:nvPicPr>
          <p:cNvPr id="11" name="Picture 10" descr="Text&#10;&#10;Description automatically generated">
            <a:extLst>
              <a:ext uri="{FF2B5EF4-FFF2-40B4-BE49-F238E27FC236}">
                <a16:creationId xmlns:a16="http://schemas.microsoft.com/office/drawing/2014/main" id="{C25303B4-9CD4-4BD6-B698-9AAC99AD5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97396"/>
            <a:ext cx="5671931" cy="6149178"/>
          </a:xfrm>
          <a:prstGeom prst="rect">
            <a:avLst/>
          </a:prstGeom>
        </p:spPr>
      </p:pic>
    </p:spTree>
    <p:extLst>
      <p:ext uri="{BB962C8B-B14F-4D97-AF65-F5344CB8AC3E}">
        <p14:creationId xmlns:p14="http://schemas.microsoft.com/office/powerpoint/2010/main" val="262618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B442D84-7588-4CDE-958F-F010F3B6968B}"/>
              </a:ext>
            </a:extLst>
          </p:cNvPr>
          <p:cNvSpPr>
            <a:spLocks noGrp="1"/>
          </p:cNvSpPr>
          <p:nvPr>
            <p:ph type="title"/>
          </p:nvPr>
        </p:nvSpPr>
        <p:spPr>
          <a:xfrm>
            <a:off x="419450" y="188957"/>
            <a:ext cx="10515600" cy="641554"/>
          </a:xfrm>
        </p:spPr>
        <p:txBody>
          <a:bodyPr>
            <a:normAutofit/>
          </a:bodyPr>
          <a:lstStyle/>
          <a:p>
            <a:r>
              <a:rPr lang="en-US" sz="2400" dirty="0">
                <a:latin typeface="+mn-lt"/>
              </a:rPr>
              <a:t>API Code example (cont’d.)</a:t>
            </a:r>
          </a:p>
        </p:txBody>
      </p:sp>
      <p:pic>
        <p:nvPicPr>
          <p:cNvPr id="3" name="Picture 2" descr="Text&#10;&#10;Description automatically generated">
            <a:extLst>
              <a:ext uri="{FF2B5EF4-FFF2-40B4-BE49-F238E27FC236}">
                <a16:creationId xmlns:a16="http://schemas.microsoft.com/office/drawing/2014/main" id="{8CDBEE27-7313-4387-873D-2BAEB09AA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73" y="830511"/>
            <a:ext cx="5561427" cy="5871130"/>
          </a:xfrm>
          <a:prstGeom prst="rect">
            <a:avLst/>
          </a:prstGeom>
        </p:spPr>
      </p:pic>
      <p:pic>
        <p:nvPicPr>
          <p:cNvPr id="5" name="Picture 4" descr="Text&#10;&#10;Description automatically generated">
            <a:extLst>
              <a:ext uri="{FF2B5EF4-FFF2-40B4-BE49-F238E27FC236}">
                <a16:creationId xmlns:a16="http://schemas.microsoft.com/office/drawing/2014/main" id="{ED2F31D9-A478-4F0B-9ABD-526CD273B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312" y="1587405"/>
            <a:ext cx="5274366" cy="4561604"/>
          </a:xfrm>
          <a:prstGeom prst="rect">
            <a:avLst/>
          </a:prstGeom>
        </p:spPr>
      </p:pic>
    </p:spTree>
    <p:extLst>
      <p:ext uri="{BB962C8B-B14F-4D97-AF65-F5344CB8AC3E}">
        <p14:creationId xmlns:p14="http://schemas.microsoft.com/office/powerpoint/2010/main" val="227741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Definitions</a:t>
            </a:r>
          </a:p>
        </p:txBody>
      </p:sp>
      <p:sp>
        <p:nvSpPr>
          <p:cNvPr id="3" name="Content Placeholder 2">
            <a:extLst>
              <a:ext uri="{FF2B5EF4-FFF2-40B4-BE49-F238E27FC236}">
                <a16:creationId xmlns:a16="http://schemas.microsoft.com/office/drawing/2014/main" id="{58F9B6CD-3713-4C8C-90BC-D4AEF71A13AB}"/>
              </a:ext>
            </a:extLst>
          </p:cNvPr>
          <p:cNvSpPr>
            <a:spLocks noGrp="1"/>
          </p:cNvSpPr>
          <p:nvPr>
            <p:ph idx="1"/>
          </p:nvPr>
        </p:nvSpPr>
        <p:spPr>
          <a:xfrm>
            <a:off x="419450" y="830511"/>
            <a:ext cx="11350304" cy="5838532"/>
          </a:xfrm>
        </p:spPr>
        <p:txBody>
          <a:bodyPr>
            <a:normAutofit fontScale="92500" lnSpcReduction="20000"/>
          </a:bodyPr>
          <a:lstStyle/>
          <a:p>
            <a:r>
              <a:rPr lang="en-US" sz="2200" b="0" i="0" dirty="0">
                <a:solidFill>
                  <a:srgbClr val="202124"/>
                </a:solidFill>
                <a:effectLst/>
              </a:rPr>
              <a:t>The </a:t>
            </a:r>
            <a:r>
              <a:rPr lang="en-US" sz="2200" b="1" i="0" dirty="0">
                <a:solidFill>
                  <a:srgbClr val="202124"/>
                </a:solidFill>
                <a:effectLst/>
              </a:rPr>
              <a:t>opening price</a:t>
            </a:r>
            <a:r>
              <a:rPr lang="en-US" sz="2200" b="0" i="0" dirty="0">
                <a:solidFill>
                  <a:srgbClr val="202124"/>
                </a:solidFill>
                <a:effectLst/>
              </a:rPr>
              <a:t> is the </a:t>
            </a:r>
            <a:r>
              <a:rPr lang="en-US" sz="2200" b="1" i="0" dirty="0">
                <a:solidFill>
                  <a:srgbClr val="202124"/>
                </a:solidFill>
                <a:effectLst/>
              </a:rPr>
              <a:t>price</a:t>
            </a:r>
            <a:r>
              <a:rPr lang="en-US" sz="2200" b="0" i="0" dirty="0">
                <a:solidFill>
                  <a:srgbClr val="202124"/>
                </a:solidFill>
                <a:effectLst/>
              </a:rPr>
              <a:t> at which a security first trades upon the </a:t>
            </a:r>
            <a:r>
              <a:rPr lang="en-US" sz="2200" b="1" i="0" dirty="0">
                <a:solidFill>
                  <a:srgbClr val="202124"/>
                </a:solidFill>
                <a:effectLst/>
              </a:rPr>
              <a:t>opening</a:t>
            </a:r>
            <a:r>
              <a:rPr lang="en-US" sz="2200" b="0" i="0" dirty="0">
                <a:solidFill>
                  <a:srgbClr val="202124"/>
                </a:solidFill>
                <a:effectLst/>
              </a:rPr>
              <a:t> of an exchange on a trading day</a:t>
            </a:r>
            <a:endParaRPr lang="en-US" sz="2200" b="1" i="0" dirty="0">
              <a:solidFill>
                <a:srgbClr val="202124"/>
              </a:solidFill>
              <a:effectLst/>
            </a:endParaRPr>
          </a:p>
          <a:p>
            <a:r>
              <a:rPr lang="en-US" sz="2200" b="0" i="0" dirty="0">
                <a:solidFill>
                  <a:srgbClr val="202124"/>
                </a:solidFill>
                <a:effectLst/>
              </a:rPr>
              <a:t>The </a:t>
            </a:r>
            <a:r>
              <a:rPr lang="en-US" sz="2200" b="1" i="0" dirty="0">
                <a:solidFill>
                  <a:srgbClr val="202124"/>
                </a:solidFill>
                <a:effectLst/>
              </a:rPr>
              <a:t>high</a:t>
            </a:r>
            <a:r>
              <a:rPr lang="en-US" sz="2200" b="0" i="0" dirty="0">
                <a:solidFill>
                  <a:srgbClr val="202124"/>
                </a:solidFill>
                <a:effectLst/>
              </a:rPr>
              <a:t> is the </a:t>
            </a:r>
            <a:r>
              <a:rPr lang="en-US" sz="2200" b="1" i="0" dirty="0">
                <a:solidFill>
                  <a:srgbClr val="202124"/>
                </a:solidFill>
                <a:effectLst/>
              </a:rPr>
              <a:t>highest price</a:t>
            </a:r>
            <a:r>
              <a:rPr lang="en-US" sz="2200" b="0" i="0" dirty="0">
                <a:solidFill>
                  <a:srgbClr val="202124"/>
                </a:solidFill>
                <a:effectLst/>
              </a:rPr>
              <a:t> at which a </a:t>
            </a:r>
            <a:r>
              <a:rPr lang="en-US" sz="2200" b="1" i="0" dirty="0">
                <a:solidFill>
                  <a:srgbClr val="202124"/>
                </a:solidFill>
                <a:effectLst/>
              </a:rPr>
              <a:t>stock</a:t>
            </a:r>
            <a:r>
              <a:rPr lang="en-US" sz="2200" b="0" i="0" dirty="0">
                <a:solidFill>
                  <a:srgbClr val="202124"/>
                </a:solidFill>
                <a:effectLst/>
              </a:rPr>
              <a:t> traded during a period. The </a:t>
            </a:r>
            <a:r>
              <a:rPr lang="en-US" sz="2200" b="1" i="0" dirty="0">
                <a:solidFill>
                  <a:srgbClr val="202124"/>
                </a:solidFill>
                <a:effectLst/>
              </a:rPr>
              <a:t>low</a:t>
            </a:r>
            <a:r>
              <a:rPr lang="en-US" sz="2200" b="0" i="0" dirty="0">
                <a:solidFill>
                  <a:srgbClr val="202124"/>
                </a:solidFill>
                <a:effectLst/>
              </a:rPr>
              <a:t> is the </a:t>
            </a:r>
            <a:r>
              <a:rPr lang="en-US" sz="2200" b="1" i="0" dirty="0">
                <a:solidFill>
                  <a:srgbClr val="202124"/>
                </a:solidFill>
                <a:effectLst/>
              </a:rPr>
              <a:t>lowest price</a:t>
            </a:r>
            <a:r>
              <a:rPr lang="en-US" sz="2200" b="0" i="0" dirty="0">
                <a:solidFill>
                  <a:srgbClr val="202124"/>
                </a:solidFill>
                <a:effectLst/>
              </a:rPr>
              <a:t> of the period. A </a:t>
            </a:r>
            <a:r>
              <a:rPr lang="en-US" sz="2200" b="1" i="0" dirty="0">
                <a:solidFill>
                  <a:srgbClr val="202124"/>
                </a:solidFill>
                <a:effectLst/>
              </a:rPr>
              <a:t>stock's high</a:t>
            </a:r>
            <a:r>
              <a:rPr lang="en-US" sz="2200" b="0" i="0" dirty="0">
                <a:solidFill>
                  <a:srgbClr val="202124"/>
                </a:solidFill>
                <a:effectLst/>
              </a:rPr>
              <a:t> and </a:t>
            </a:r>
            <a:r>
              <a:rPr lang="en-US" sz="2200" b="1" i="0" dirty="0">
                <a:solidFill>
                  <a:srgbClr val="202124"/>
                </a:solidFill>
                <a:effectLst/>
              </a:rPr>
              <a:t>low</a:t>
            </a:r>
            <a:r>
              <a:rPr lang="en-US" sz="2200" b="0" i="0" dirty="0">
                <a:solidFill>
                  <a:srgbClr val="202124"/>
                </a:solidFill>
                <a:effectLst/>
              </a:rPr>
              <a:t> points for the day are often called it's intraday </a:t>
            </a:r>
            <a:r>
              <a:rPr lang="en-US" sz="2200" b="1" i="0" dirty="0">
                <a:solidFill>
                  <a:srgbClr val="202124"/>
                </a:solidFill>
                <a:effectLst/>
              </a:rPr>
              <a:t>high</a:t>
            </a:r>
            <a:r>
              <a:rPr lang="en-US" sz="2200" b="0" i="0" dirty="0">
                <a:solidFill>
                  <a:srgbClr val="202124"/>
                </a:solidFill>
                <a:effectLst/>
              </a:rPr>
              <a:t> and </a:t>
            </a:r>
            <a:r>
              <a:rPr lang="en-US" sz="2200" b="1" i="0" dirty="0">
                <a:solidFill>
                  <a:srgbClr val="202124"/>
                </a:solidFill>
                <a:effectLst/>
              </a:rPr>
              <a:t>low</a:t>
            </a:r>
            <a:r>
              <a:rPr lang="en-US" sz="2200" b="0" i="0" dirty="0">
                <a:solidFill>
                  <a:srgbClr val="202124"/>
                </a:solidFill>
                <a:effectLst/>
              </a:rPr>
              <a:t>. It is also common to see a </a:t>
            </a:r>
            <a:r>
              <a:rPr lang="en-US" sz="2200" b="1" i="0" dirty="0">
                <a:solidFill>
                  <a:srgbClr val="202124"/>
                </a:solidFill>
                <a:effectLst/>
              </a:rPr>
              <a:t>stock's</a:t>
            </a:r>
            <a:r>
              <a:rPr lang="en-US" sz="2200" b="0" i="0" dirty="0">
                <a:solidFill>
                  <a:srgbClr val="202124"/>
                </a:solidFill>
                <a:effectLst/>
              </a:rPr>
              <a:t> 52-week </a:t>
            </a:r>
            <a:r>
              <a:rPr lang="en-US" sz="2200" b="1" i="0" dirty="0">
                <a:solidFill>
                  <a:srgbClr val="202124"/>
                </a:solidFill>
                <a:effectLst/>
              </a:rPr>
              <a:t>high</a:t>
            </a:r>
            <a:r>
              <a:rPr lang="en-US" sz="2200" b="0" i="0" dirty="0">
                <a:solidFill>
                  <a:srgbClr val="202124"/>
                </a:solidFill>
                <a:effectLst/>
              </a:rPr>
              <a:t> and 52-week </a:t>
            </a:r>
            <a:r>
              <a:rPr lang="en-US" sz="2200" b="1" i="0" dirty="0">
                <a:solidFill>
                  <a:srgbClr val="202124"/>
                </a:solidFill>
                <a:effectLst/>
              </a:rPr>
              <a:t>low</a:t>
            </a:r>
            <a:r>
              <a:rPr lang="en-US" sz="2200" b="0" i="0" dirty="0">
                <a:solidFill>
                  <a:srgbClr val="202124"/>
                </a:solidFill>
                <a:effectLst/>
              </a:rPr>
              <a:t> listed.</a:t>
            </a:r>
            <a:endParaRPr lang="en-US" sz="2200" b="1" i="0" dirty="0">
              <a:solidFill>
                <a:srgbClr val="202124"/>
              </a:solidFill>
              <a:effectLst/>
            </a:endParaRPr>
          </a:p>
          <a:p>
            <a:r>
              <a:rPr lang="en-US" sz="2200" b="1" i="0" dirty="0">
                <a:solidFill>
                  <a:srgbClr val="202124"/>
                </a:solidFill>
                <a:effectLst/>
              </a:rPr>
              <a:t>Closing price</a:t>
            </a:r>
            <a:r>
              <a:rPr lang="en-US" sz="2200" b="0" i="0" dirty="0">
                <a:solidFill>
                  <a:srgbClr val="202124"/>
                </a:solidFill>
                <a:effectLst/>
              </a:rPr>
              <a:t> of a stock is the </a:t>
            </a:r>
            <a:r>
              <a:rPr lang="en-US" sz="2200" b="1" i="0" dirty="0">
                <a:solidFill>
                  <a:srgbClr val="202124"/>
                </a:solidFill>
                <a:effectLst/>
              </a:rPr>
              <a:t>price</a:t>
            </a:r>
            <a:r>
              <a:rPr lang="en-US" sz="2200" b="0" i="0" dirty="0">
                <a:solidFill>
                  <a:srgbClr val="202124"/>
                </a:solidFill>
                <a:effectLst/>
              </a:rPr>
              <a:t> of that stock at the </a:t>
            </a:r>
            <a:r>
              <a:rPr lang="en-US" sz="2200" b="1" i="0" dirty="0">
                <a:solidFill>
                  <a:srgbClr val="202124"/>
                </a:solidFill>
                <a:effectLst/>
              </a:rPr>
              <a:t>close</a:t>
            </a:r>
            <a:r>
              <a:rPr lang="en-US" sz="2200" b="0" i="0" dirty="0">
                <a:solidFill>
                  <a:srgbClr val="202124"/>
                </a:solidFill>
                <a:effectLst/>
              </a:rPr>
              <a:t> of the trading day. </a:t>
            </a:r>
          </a:p>
          <a:p>
            <a:r>
              <a:rPr lang="en-US" sz="2200" b="1" i="0" dirty="0">
                <a:solidFill>
                  <a:srgbClr val="202124"/>
                </a:solidFill>
                <a:effectLst/>
              </a:rPr>
              <a:t>Adjusted closing price</a:t>
            </a:r>
            <a:r>
              <a:rPr lang="en-US" sz="2200" b="0" i="0" dirty="0">
                <a:solidFill>
                  <a:srgbClr val="202124"/>
                </a:solidFill>
                <a:effectLst/>
              </a:rPr>
              <a:t> is a more complex analysis that uses the </a:t>
            </a:r>
            <a:r>
              <a:rPr lang="en-US" sz="2200" b="1" i="0" dirty="0">
                <a:solidFill>
                  <a:srgbClr val="202124"/>
                </a:solidFill>
                <a:effectLst/>
              </a:rPr>
              <a:t>closing price</a:t>
            </a:r>
            <a:r>
              <a:rPr lang="en-US" sz="2200" b="0" i="0" dirty="0">
                <a:solidFill>
                  <a:srgbClr val="202124"/>
                </a:solidFill>
                <a:effectLst/>
              </a:rPr>
              <a:t> as a starting point, but it takes into account factors such as dividends, stock splits and new stock offerings to determine a </a:t>
            </a:r>
            <a:r>
              <a:rPr lang="en-US" sz="2200" b="1" i="0" dirty="0">
                <a:solidFill>
                  <a:srgbClr val="202124"/>
                </a:solidFill>
                <a:effectLst/>
              </a:rPr>
              <a:t>value</a:t>
            </a:r>
            <a:endParaRPr lang="en-US" sz="2200" dirty="0">
              <a:solidFill>
                <a:srgbClr val="202124"/>
              </a:solidFill>
            </a:endParaRPr>
          </a:p>
          <a:p>
            <a:pPr algn="l"/>
            <a:r>
              <a:rPr lang="en-US" sz="2200" b="0" i="0" dirty="0">
                <a:effectLst/>
              </a:rPr>
              <a:t>In </a:t>
            </a:r>
            <a:r>
              <a:rPr lang="en-US" sz="2200" b="0" i="0" strike="noStrike" dirty="0">
                <a:effectLst/>
                <a:hlinkClick r:id="rId2">
                  <a:extLst>
                    <a:ext uri="{A12FA001-AC4F-418D-AE19-62706E023703}">
                      <ahyp:hlinkClr xmlns:ahyp="http://schemas.microsoft.com/office/drawing/2018/hyperlinkcolor" val="tx"/>
                    </a:ext>
                  </a:extLst>
                </a:hlinkClick>
              </a:rPr>
              <a:t>statistics</a:t>
            </a:r>
            <a:r>
              <a:rPr lang="en-US" sz="2200" b="0" i="0" dirty="0">
                <a:effectLst/>
              </a:rPr>
              <a:t>, the </a:t>
            </a:r>
            <a:r>
              <a:rPr lang="en-US" sz="2200" b="1" i="0" dirty="0">
                <a:effectLst/>
              </a:rPr>
              <a:t>mean squared error</a:t>
            </a:r>
            <a:r>
              <a:rPr lang="en-US" sz="2200" b="0" i="0" dirty="0">
                <a:effectLst/>
              </a:rPr>
              <a:t> (</a:t>
            </a:r>
            <a:r>
              <a:rPr lang="en-US" sz="2200" b="1" i="0" dirty="0">
                <a:effectLst/>
              </a:rPr>
              <a:t>MSE</a:t>
            </a:r>
            <a:r>
              <a:rPr lang="en-US" sz="2200" b="0" i="0" dirty="0">
                <a:effectLst/>
              </a:rPr>
              <a:t>) or </a:t>
            </a:r>
            <a:r>
              <a:rPr lang="en-US" sz="2200" b="1" i="0" dirty="0">
                <a:effectLst/>
              </a:rPr>
              <a:t>mean squared deviation</a:t>
            </a:r>
            <a:r>
              <a:rPr lang="en-US" sz="2200" b="0" i="0" dirty="0">
                <a:effectLst/>
              </a:rPr>
              <a:t> (</a:t>
            </a:r>
            <a:r>
              <a:rPr lang="en-US" sz="2200" b="1" i="0" dirty="0">
                <a:effectLst/>
              </a:rPr>
              <a:t>MSD</a:t>
            </a:r>
            <a:r>
              <a:rPr lang="en-US" sz="2200" b="0" i="0" dirty="0">
                <a:effectLst/>
              </a:rPr>
              <a:t>) of an </a:t>
            </a:r>
            <a:r>
              <a:rPr lang="en-US" sz="2200" b="0" i="0" strike="noStrike" dirty="0">
                <a:effectLst/>
                <a:hlinkClick r:id="rId3">
                  <a:extLst>
                    <a:ext uri="{A12FA001-AC4F-418D-AE19-62706E023703}">
                      <ahyp:hlinkClr xmlns:ahyp="http://schemas.microsoft.com/office/drawing/2018/hyperlinkcolor" val="tx"/>
                    </a:ext>
                  </a:extLst>
                </a:hlinkClick>
              </a:rPr>
              <a:t>estimator</a:t>
            </a:r>
            <a:r>
              <a:rPr lang="en-US" sz="2200" b="0" i="0" dirty="0">
                <a:effectLst/>
              </a:rPr>
              <a:t> (of a procedure for estimating an unobserved quantity) measures the </a:t>
            </a:r>
            <a:r>
              <a:rPr lang="en-US" sz="2200" b="0" i="0" strike="noStrike" dirty="0">
                <a:effectLst/>
                <a:hlinkClick r:id="rId4">
                  <a:extLst>
                    <a:ext uri="{A12FA001-AC4F-418D-AE19-62706E023703}">
                      <ahyp:hlinkClr xmlns:ahyp="http://schemas.microsoft.com/office/drawing/2018/hyperlinkcolor" val="tx"/>
                    </a:ext>
                  </a:extLst>
                </a:hlinkClick>
              </a:rPr>
              <a:t>average</a:t>
            </a:r>
            <a:r>
              <a:rPr lang="en-US" sz="2200" b="0" i="0" dirty="0">
                <a:effectLst/>
              </a:rPr>
              <a:t> of the squares of the </a:t>
            </a:r>
            <a:r>
              <a:rPr lang="en-US" sz="2200" b="0" i="0" strike="noStrike" dirty="0">
                <a:effectLst/>
                <a:hlinkClick r:id="rId5">
                  <a:extLst>
                    <a:ext uri="{A12FA001-AC4F-418D-AE19-62706E023703}">
                      <ahyp:hlinkClr xmlns:ahyp="http://schemas.microsoft.com/office/drawing/2018/hyperlinkcolor" val="tx"/>
                    </a:ext>
                  </a:extLst>
                </a:hlinkClick>
              </a:rPr>
              <a:t>errors</a:t>
            </a:r>
            <a:r>
              <a:rPr lang="en-US" sz="2200" b="0" i="0" dirty="0">
                <a:effectLst/>
              </a:rPr>
              <a:t>—that is, the average squared difference between the estimated values and the actual value. MSE is a </a:t>
            </a:r>
            <a:r>
              <a:rPr lang="en-US" sz="2200" b="0" i="0" strike="noStrike" dirty="0">
                <a:effectLst/>
                <a:hlinkClick r:id="rId6">
                  <a:extLst>
                    <a:ext uri="{A12FA001-AC4F-418D-AE19-62706E023703}">
                      <ahyp:hlinkClr xmlns:ahyp="http://schemas.microsoft.com/office/drawing/2018/hyperlinkcolor" val="tx"/>
                    </a:ext>
                  </a:extLst>
                </a:hlinkClick>
              </a:rPr>
              <a:t>risk function</a:t>
            </a:r>
            <a:r>
              <a:rPr lang="en-US" sz="2200" b="0" i="0" dirty="0">
                <a:effectLst/>
              </a:rPr>
              <a:t>, corresponding to the </a:t>
            </a:r>
            <a:r>
              <a:rPr lang="en-US" sz="2200" b="0" i="0" strike="noStrike" dirty="0">
                <a:effectLst/>
                <a:hlinkClick r:id="rId4">
                  <a:extLst>
                    <a:ext uri="{A12FA001-AC4F-418D-AE19-62706E023703}">
                      <ahyp:hlinkClr xmlns:ahyp="http://schemas.microsoft.com/office/drawing/2018/hyperlinkcolor" val="tx"/>
                    </a:ext>
                  </a:extLst>
                </a:hlinkClick>
              </a:rPr>
              <a:t>expected value</a:t>
            </a:r>
            <a:r>
              <a:rPr lang="en-US" sz="2200" b="0" i="0" dirty="0">
                <a:effectLst/>
              </a:rPr>
              <a:t> of the squared error loss. The fact that MSE is almost always strictly positive (and not zero) is because of </a:t>
            </a:r>
            <a:r>
              <a:rPr lang="en-US" sz="2200" b="0" i="0" strike="noStrike" dirty="0">
                <a:effectLst/>
                <a:hlinkClick r:id="rId7">
                  <a:extLst>
                    <a:ext uri="{A12FA001-AC4F-418D-AE19-62706E023703}">
                      <ahyp:hlinkClr xmlns:ahyp="http://schemas.microsoft.com/office/drawing/2018/hyperlinkcolor" val="tx"/>
                    </a:ext>
                  </a:extLst>
                </a:hlinkClick>
              </a:rPr>
              <a:t>randomness</a:t>
            </a:r>
            <a:r>
              <a:rPr lang="en-US" sz="2200" b="0" i="0" dirty="0">
                <a:effectLst/>
              </a:rPr>
              <a:t> or because the estimator </a:t>
            </a:r>
            <a:r>
              <a:rPr lang="en-US" sz="2200" b="0" i="0" strike="noStrike" dirty="0">
                <a:effectLst/>
                <a:hlinkClick r:id="rId8">
                  <a:extLst>
                    <a:ext uri="{A12FA001-AC4F-418D-AE19-62706E023703}">
                      <ahyp:hlinkClr xmlns:ahyp="http://schemas.microsoft.com/office/drawing/2018/hyperlinkcolor" val="tx"/>
                    </a:ext>
                  </a:extLst>
                </a:hlinkClick>
              </a:rPr>
              <a:t>does not account for information</a:t>
            </a:r>
            <a:r>
              <a:rPr lang="en-US" sz="2200" b="0" i="0" dirty="0">
                <a:effectLst/>
              </a:rPr>
              <a:t> that could produce a more accurate estimate.</a:t>
            </a:r>
            <a:r>
              <a:rPr lang="en-US" sz="2200" dirty="0"/>
              <a:t>  </a:t>
            </a:r>
            <a:r>
              <a:rPr lang="en-US" sz="2200" b="0" i="0" dirty="0">
                <a:effectLst/>
              </a:rPr>
              <a:t>The MSE is a measure of the quality of an estimator—it is always non-negative, and values closer to zero are better.</a:t>
            </a:r>
          </a:p>
          <a:p>
            <a:pPr algn="l" fontAlgn="base"/>
            <a:r>
              <a:rPr lang="en-US" sz="2200" b="0" i="0" dirty="0">
                <a:solidFill>
                  <a:srgbClr val="1D1D1D"/>
                </a:solidFill>
                <a:effectLst/>
                <a:cs typeface="Calibri" panose="020F0502020204030204" pitchFamily="34" charset="0"/>
              </a:rPr>
              <a:t>The </a:t>
            </a:r>
            <a:r>
              <a:rPr lang="en-US" sz="2200" b="1" i="0" dirty="0">
                <a:solidFill>
                  <a:srgbClr val="1D1D1D"/>
                </a:solidFill>
                <a:effectLst/>
                <a:cs typeface="Calibri" panose="020F0502020204030204" pitchFamily="34" charset="0"/>
              </a:rPr>
              <a:t>r2 score </a:t>
            </a:r>
            <a:r>
              <a:rPr lang="en-US" sz="2200" b="0" i="0" dirty="0">
                <a:solidFill>
                  <a:srgbClr val="1D1D1D"/>
                </a:solidFill>
                <a:effectLst/>
                <a:cs typeface="Calibri" panose="020F0502020204030204" pitchFamily="34" charset="0"/>
              </a:rPr>
              <a:t>varies between 0 and 100%. It is closely related to the </a:t>
            </a:r>
            <a:r>
              <a:rPr lang="en-US" sz="2200" b="1" i="0" dirty="0">
                <a:solidFill>
                  <a:srgbClr val="1D1D1D"/>
                </a:solidFill>
                <a:effectLst/>
                <a:cs typeface="Calibri" panose="020F0502020204030204" pitchFamily="34" charset="0"/>
              </a:rPr>
              <a:t>MSE</a:t>
            </a:r>
            <a:r>
              <a:rPr lang="en-US" sz="2200" b="0" i="0" dirty="0">
                <a:solidFill>
                  <a:srgbClr val="1D1D1D"/>
                </a:solidFill>
                <a:effectLst/>
                <a:cs typeface="Calibri" panose="020F0502020204030204" pitchFamily="34" charset="0"/>
              </a:rPr>
              <a:t> (see below), but not the same. </a:t>
            </a:r>
            <a:r>
              <a:rPr lang="en-US" sz="2200" b="0" i="0" u="none" strike="noStrike" dirty="0">
                <a:solidFill>
                  <a:srgbClr val="29A5D6"/>
                </a:solidFill>
                <a:effectLst/>
                <a:cs typeface="Calibri" panose="020F0502020204030204" pitchFamily="34" charset="0"/>
                <a:hlinkClick r:id="rId9"/>
              </a:rPr>
              <a:t>Wikipedia</a:t>
            </a:r>
            <a:r>
              <a:rPr lang="en-US" sz="2200" b="0" i="0" dirty="0">
                <a:solidFill>
                  <a:srgbClr val="1D1D1D"/>
                </a:solidFill>
                <a:effectLst/>
                <a:cs typeface="Calibri" panose="020F0502020204030204" pitchFamily="34" charset="0"/>
              </a:rPr>
              <a:t> defines </a:t>
            </a:r>
            <a:r>
              <a:rPr lang="en-US" sz="2200" b="1" i="0" dirty="0">
                <a:solidFill>
                  <a:srgbClr val="1D1D1D"/>
                </a:solidFill>
                <a:effectLst/>
                <a:cs typeface="Calibri" panose="020F0502020204030204" pitchFamily="34" charset="0"/>
              </a:rPr>
              <a:t>r2</a:t>
            </a:r>
            <a:r>
              <a:rPr lang="en-US" sz="2200" b="0" i="0" dirty="0">
                <a:solidFill>
                  <a:srgbClr val="1D1D1D"/>
                </a:solidFill>
                <a:effectLst/>
                <a:cs typeface="Calibri" panose="020F0502020204030204" pitchFamily="34" charset="0"/>
              </a:rPr>
              <a:t> as</a:t>
            </a:r>
          </a:p>
          <a:p>
            <a:pPr algn="ctr" fontAlgn="base"/>
            <a:r>
              <a:rPr lang="en-US" sz="2200" b="0" i="1" dirty="0">
                <a:solidFill>
                  <a:srgbClr val="1D1D1D"/>
                </a:solidFill>
                <a:effectLst/>
                <a:cs typeface="Calibri" panose="020F0502020204030204" pitchFamily="34" charset="0"/>
              </a:rPr>
              <a:t>” …the proportion of the variance in the dependent variable that is predictable from the independent variable(s).”</a:t>
            </a:r>
            <a:endParaRPr lang="en-US" sz="2200" b="0" i="0" dirty="0">
              <a:solidFill>
                <a:srgbClr val="1D1D1D"/>
              </a:solidFill>
              <a:effectLst/>
              <a:cs typeface="Calibri" panose="020F0502020204030204" pitchFamily="34" charset="0"/>
            </a:endParaRPr>
          </a:p>
          <a:p>
            <a:pPr algn="l" fontAlgn="base"/>
            <a:r>
              <a:rPr lang="en-US" sz="2200" b="0" i="0" dirty="0">
                <a:solidFill>
                  <a:srgbClr val="1D1D1D"/>
                </a:solidFill>
                <a:effectLst/>
                <a:cs typeface="Calibri" panose="020F0502020204030204" pitchFamily="34" charset="0"/>
              </a:rPr>
              <a:t>Another definition is “(total variance explained by model) / total variance.” So if it is 100%, the two variables are perfectly correlated, i.e., with no variance at all. A low value would show a low level of correlation, meaning a regression model that is not valid, but not in all cases.</a:t>
            </a:r>
          </a:p>
          <a:p>
            <a:endParaRPr lang="en-US" sz="2200" dirty="0">
              <a:solidFill>
                <a:srgbClr val="202124"/>
              </a:solidFill>
              <a:highlight>
                <a:srgbClr val="FFFF00"/>
              </a:highlight>
            </a:endParaRPr>
          </a:p>
          <a:p>
            <a:pPr marL="0" indent="0">
              <a:buNone/>
            </a:pPr>
            <a:endParaRPr lang="en-US" sz="2000" dirty="0">
              <a:highlight>
                <a:srgbClr val="FFFF00"/>
              </a:highlight>
            </a:endParaRPr>
          </a:p>
        </p:txBody>
      </p:sp>
    </p:spTree>
    <p:extLst>
      <p:ext uri="{BB962C8B-B14F-4D97-AF65-F5344CB8AC3E}">
        <p14:creationId xmlns:p14="http://schemas.microsoft.com/office/powerpoint/2010/main" val="281758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Background &amp; Approach</a:t>
            </a:r>
          </a:p>
        </p:txBody>
      </p:sp>
      <p:sp>
        <p:nvSpPr>
          <p:cNvPr id="3" name="Content Placeholder 2">
            <a:extLst>
              <a:ext uri="{FF2B5EF4-FFF2-40B4-BE49-F238E27FC236}">
                <a16:creationId xmlns:a16="http://schemas.microsoft.com/office/drawing/2014/main" id="{F89875C2-F34B-4EF4-800D-2D9FE6C688A0}"/>
              </a:ext>
            </a:extLst>
          </p:cNvPr>
          <p:cNvSpPr>
            <a:spLocks noGrp="1"/>
          </p:cNvSpPr>
          <p:nvPr>
            <p:ph idx="1"/>
          </p:nvPr>
        </p:nvSpPr>
        <p:spPr>
          <a:xfrm>
            <a:off x="419450" y="830511"/>
            <a:ext cx="11350304" cy="5346452"/>
          </a:xfrm>
        </p:spPr>
        <p:txBody>
          <a:bodyPr>
            <a:noAutofit/>
          </a:bodyPr>
          <a:lstStyle/>
          <a:p>
            <a:r>
              <a:rPr lang="en-US" sz="1600" dirty="0"/>
              <a:t>Using Yahoo Finance historical data, we will predict the stock price of several auto companies by creating several different models using </a:t>
            </a:r>
            <a:r>
              <a:rPr lang="en-US" sz="1600" dirty="0" err="1"/>
              <a:t>SciKit</a:t>
            </a:r>
            <a:r>
              <a:rPr lang="en-US" sz="1600" b="0" i="0" dirty="0">
                <a:effectLst/>
              </a:rPr>
              <a:t>-learn </a:t>
            </a:r>
            <a:r>
              <a:rPr lang="en-US" sz="1600" b="0" i="1" dirty="0">
                <a:effectLst/>
              </a:rPr>
              <a:t>Machine Learning in Python</a:t>
            </a:r>
          </a:p>
          <a:p>
            <a:r>
              <a:rPr lang="en-US" sz="1600" dirty="0"/>
              <a:t>Python modules were used for the overall project.  Pandas were used here to process the </a:t>
            </a:r>
            <a:r>
              <a:rPr lang="en-US" sz="1600" dirty="0" err="1"/>
              <a:t>api</a:t>
            </a:r>
            <a:r>
              <a:rPr lang="en-US" sz="1600" dirty="0"/>
              <a:t> data and output data were store in </a:t>
            </a:r>
            <a:r>
              <a:rPr lang="en-US" sz="1600" dirty="0" err="1"/>
              <a:t>SqlLiteDB</a:t>
            </a:r>
            <a:endParaRPr lang="en-US" sz="1600" dirty="0"/>
          </a:p>
          <a:p>
            <a:r>
              <a:rPr lang="en-US" sz="1600" b="0" i="0" dirty="0">
                <a:effectLst/>
              </a:rPr>
              <a:t>Pandas _</a:t>
            </a:r>
            <a:r>
              <a:rPr lang="en-US" sz="1600" b="0" i="0" dirty="0" err="1">
                <a:effectLst/>
              </a:rPr>
              <a:t>datareader</a:t>
            </a:r>
            <a:r>
              <a:rPr lang="en-US" sz="1600" b="0" i="0" dirty="0">
                <a:effectLst/>
              </a:rPr>
              <a:t> module was used to fetch the stock data from Yahoo Finance API.  Yahoo Finance is free to use (no API key required)</a:t>
            </a:r>
            <a:endParaRPr lang="en-US" sz="1600" dirty="0"/>
          </a:p>
          <a:p>
            <a:r>
              <a:rPr lang="en-US" sz="1600" dirty="0"/>
              <a:t>General Motors Company (GM) was used to build the three (3) different predictive models as follows:</a:t>
            </a:r>
          </a:p>
          <a:p>
            <a:pPr lvl="1">
              <a:buFont typeface="Courier New" panose="02070309020205020404" pitchFamily="49" charset="0"/>
              <a:buChar char="o"/>
            </a:pPr>
            <a:r>
              <a:rPr lang="en-US" sz="1600" dirty="0"/>
              <a:t>Linear Regression</a:t>
            </a:r>
          </a:p>
          <a:p>
            <a:pPr lvl="1">
              <a:buFont typeface="Courier New" panose="02070309020205020404" pitchFamily="49" charset="0"/>
              <a:buChar char="o"/>
            </a:pPr>
            <a:r>
              <a:rPr lang="en-US" sz="1600" dirty="0"/>
              <a:t>Polynomial Degree 2 with Ridge Regression</a:t>
            </a:r>
          </a:p>
          <a:p>
            <a:pPr lvl="1">
              <a:buFont typeface="Courier New" panose="02070309020205020404" pitchFamily="49" charset="0"/>
              <a:buChar char="o"/>
            </a:pPr>
            <a:r>
              <a:rPr lang="en-US" sz="1600" dirty="0"/>
              <a:t>Polynomial Degree 2 with Linear Regression</a:t>
            </a:r>
          </a:p>
          <a:p>
            <a:endParaRPr lang="en-US" sz="1600" dirty="0"/>
          </a:p>
          <a:p>
            <a:r>
              <a:rPr lang="en-US" sz="1600" dirty="0"/>
              <a:t>Data set (CSV) used was 2017 to 2020 daily GM stock price data and cleaned with Python Pandas.  Used 2010 to 2020 data to create the model but the results were not very predictive due the varying economic conditions over that long period</a:t>
            </a:r>
          </a:p>
          <a:p>
            <a:r>
              <a:rPr lang="en-US" sz="1600" dirty="0"/>
              <a:t>The Adjusted Closing Price is the dependent (predicted) variable while the independent variables are price data related to Open, Close</a:t>
            </a:r>
            <a:r>
              <a:rPr lang="en-US" sz="1600"/>
              <a:t>,  High, Low</a:t>
            </a:r>
            <a:endParaRPr lang="en-US" sz="1600" dirty="0"/>
          </a:p>
          <a:p>
            <a:r>
              <a:rPr lang="en-US" sz="1600" b="0" i="0" dirty="0">
                <a:effectLst/>
              </a:rPr>
              <a:t>Used Scikit Learn Module - </a:t>
            </a:r>
            <a:r>
              <a:rPr lang="en-US" sz="1600" b="0" i="0" dirty="0" err="1">
                <a:effectLst/>
              </a:rPr>
              <a:t>train_test_split</a:t>
            </a:r>
            <a:r>
              <a:rPr lang="en-US" sz="1600" b="0" i="0" dirty="0">
                <a:effectLst/>
              </a:rPr>
              <a:t> to split data into training data for training the model and test data to check the accuracy of the model.  Test data set is 30% of overall dataset.</a:t>
            </a:r>
            <a:endParaRPr lang="en-US" sz="1600" dirty="0"/>
          </a:p>
          <a:p>
            <a:r>
              <a:rPr lang="en-US" sz="1600" dirty="0">
                <a:effectLst/>
                <a:ea typeface="Calibri" panose="020F0502020204030204" pitchFamily="34" charset="0"/>
                <a:cs typeface="Times New Roman" panose="02020603050405020304" pitchFamily="18" charset="0"/>
              </a:rPr>
              <a:t>Autoco</a:t>
            </a:r>
            <a:r>
              <a:rPr lang="en-US" sz="1600" dirty="0">
                <a:ea typeface="Calibri" panose="020F0502020204030204" pitchFamily="34" charset="0"/>
                <a:cs typeface="Times New Roman" panose="02020603050405020304" pitchFamily="18" charset="0"/>
              </a:rPr>
              <a:t>rrelation analysis and plot were performed comparing General Motors to other auto companies.  Plotted with Seaborn</a:t>
            </a:r>
          </a:p>
          <a:p>
            <a:r>
              <a:rPr lang="en-US" sz="1600" dirty="0">
                <a:effectLst/>
                <a:ea typeface="Calibri" panose="020F0502020204030204" pitchFamily="34" charset="0"/>
                <a:cs typeface="Times New Roman" panose="02020603050405020304" pitchFamily="18" charset="0"/>
              </a:rPr>
              <a:t>Visualizations of the model results used </a:t>
            </a:r>
            <a:r>
              <a:rPr lang="en-US" sz="1600" dirty="0" err="1">
                <a:ea typeface="Calibri" panose="020F0502020204030204" pitchFamily="34" charset="0"/>
                <a:cs typeface="Times New Roman" panose="02020603050405020304" pitchFamily="18" charset="0"/>
              </a:rPr>
              <a:t>P</a:t>
            </a:r>
            <a:r>
              <a:rPr lang="en-US" sz="1600" dirty="0" err="1">
                <a:effectLst/>
                <a:ea typeface="Calibri" panose="020F0502020204030204" pitchFamily="34" charset="0"/>
                <a:cs typeface="Times New Roman" panose="02020603050405020304" pitchFamily="18" charset="0"/>
              </a:rPr>
              <a:t>lotly</a:t>
            </a:r>
            <a:endParaRPr lang="en-US" sz="1600" dirty="0"/>
          </a:p>
        </p:txBody>
      </p:sp>
      <p:pic>
        <p:nvPicPr>
          <p:cNvPr id="5" name="Picture 4">
            <a:extLst>
              <a:ext uri="{FF2B5EF4-FFF2-40B4-BE49-F238E27FC236}">
                <a16:creationId xmlns:a16="http://schemas.microsoft.com/office/drawing/2014/main" id="{58F24EED-871D-47F2-A0C3-1A9F0D572CFE}"/>
              </a:ext>
            </a:extLst>
          </p:cNvPr>
          <p:cNvPicPr>
            <a:picLocks noChangeAspect="1"/>
          </p:cNvPicPr>
          <p:nvPr/>
        </p:nvPicPr>
        <p:blipFill>
          <a:blip r:embed="rId2"/>
          <a:stretch>
            <a:fillRect/>
          </a:stretch>
        </p:blipFill>
        <p:spPr>
          <a:xfrm>
            <a:off x="6863173" y="2943225"/>
            <a:ext cx="4600575" cy="971550"/>
          </a:xfrm>
          <a:prstGeom prst="rect">
            <a:avLst/>
          </a:prstGeom>
        </p:spPr>
      </p:pic>
    </p:spTree>
    <p:extLst>
      <p:ext uri="{BB962C8B-B14F-4D97-AF65-F5344CB8AC3E}">
        <p14:creationId xmlns:p14="http://schemas.microsoft.com/office/powerpoint/2010/main" val="34358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GM linear regression</a:t>
            </a:r>
          </a:p>
        </p:txBody>
      </p:sp>
      <p:pic>
        <p:nvPicPr>
          <p:cNvPr id="5" name="Picture 4">
            <a:extLst>
              <a:ext uri="{FF2B5EF4-FFF2-40B4-BE49-F238E27FC236}">
                <a16:creationId xmlns:a16="http://schemas.microsoft.com/office/drawing/2014/main" id="{CB4E5546-E253-441F-9409-561912C596C9}"/>
              </a:ext>
            </a:extLst>
          </p:cNvPr>
          <p:cNvPicPr>
            <a:picLocks noChangeAspect="1"/>
          </p:cNvPicPr>
          <p:nvPr/>
        </p:nvPicPr>
        <p:blipFill>
          <a:blip r:embed="rId2"/>
          <a:stretch>
            <a:fillRect/>
          </a:stretch>
        </p:blipFill>
        <p:spPr>
          <a:xfrm>
            <a:off x="175491" y="830511"/>
            <a:ext cx="11767128" cy="5697802"/>
          </a:xfrm>
          <a:prstGeom prst="rect">
            <a:avLst/>
          </a:prstGeom>
        </p:spPr>
      </p:pic>
      <p:sp>
        <p:nvSpPr>
          <p:cNvPr id="6" name="TextBox 5">
            <a:extLst>
              <a:ext uri="{FF2B5EF4-FFF2-40B4-BE49-F238E27FC236}">
                <a16:creationId xmlns:a16="http://schemas.microsoft.com/office/drawing/2014/main" id="{7F84AF4C-5152-4D9F-9317-DEA0A8404679}"/>
              </a:ext>
            </a:extLst>
          </p:cNvPr>
          <p:cNvSpPr txBox="1"/>
          <p:nvPr/>
        </p:nvSpPr>
        <p:spPr>
          <a:xfrm>
            <a:off x="530087" y="1775791"/>
            <a:ext cx="1736035" cy="923330"/>
          </a:xfrm>
          <a:prstGeom prst="rect">
            <a:avLst/>
          </a:prstGeom>
          <a:noFill/>
        </p:spPr>
        <p:txBody>
          <a:bodyPr wrap="square" rtlCol="0">
            <a:spAutoFit/>
          </a:bodyPr>
          <a:lstStyle/>
          <a:p>
            <a:r>
              <a:rPr lang="en-US" dirty="0">
                <a:highlight>
                  <a:srgbClr val="00FF00"/>
                </a:highlight>
              </a:rPr>
              <a:t>2017 data due to its age is less predictable</a:t>
            </a:r>
          </a:p>
        </p:txBody>
      </p:sp>
      <p:sp>
        <p:nvSpPr>
          <p:cNvPr id="9" name="Arrow: Down 8">
            <a:extLst>
              <a:ext uri="{FF2B5EF4-FFF2-40B4-BE49-F238E27FC236}">
                <a16:creationId xmlns:a16="http://schemas.microsoft.com/office/drawing/2014/main" id="{FF0AFEB4-ACBC-4209-9E0C-34C64D91635D}"/>
              </a:ext>
            </a:extLst>
          </p:cNvPr>
          <p:cNvSpPr/>
          <p:nvPr/>
        </p:nvSpPr>
        <p:spPr>
          <a:xfrm>
            <a:off x="1398104" y="2769981"/>
            <a:ext cx="371061" cy="606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88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GM degree 2 polynomial ridge regression</a:t>
            </a:r>
          </a:p>
        </p:txBody>
      </p:sp>
      <p:pic>
        <p:nvPicPr>
          <p:cNvPr id="4" name="Picture 3">
            <a:extLst>
              <a:ext uri="{FF2B5EF4-FFF2-40B4-BE49-F238E27FC236}">
                <a16:creationId xmlns:a16="http://schemas.microsoft.com/office/drawing/2014/main" id="{5DDDDF3B-D8F0-4AD3-8213-0B6F319F6A18}"/>
              </a:ext>
            </a:extLst>
          </p:cNvPr>
          <p:cNvPicPr>
            <a:picLocks noChangeAspect="1"/>
          </p:cNvPicPr>
          <p:nvPr/>
        </p:nvPicPr>
        <p:blipFill>
          <a:blip r:embed="rId2"/>
          <a:stretch>
            <a:fillRect/>
          </a:stretch>
        </p:blipFill>
        <p:spPr>
          <a:xfrm>
            <a:off x="212436" y="748145"/>
            <a:ext cx="11767128" cy="5920898"/>
          </a:xfrm>
          <a:prstGeom prst="rect">
            <a:avLst/>
          </a:prstGeom>
        </p:spPr>
      </p:pic>
    </p:spTree>
    <p:extLst>
      <p:ext uri="{BB962C8B-B14F-4D97-AF65-F5344CB8AC3E}">
        <p14:creationId xmlns:p14="http://schemas.microsoft.com/office/powerpoint/2010/main" val="59314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GM degree 2 polynomial linear regression </a:t>
            </a:r>
          </a:p>
        </p:txBody>
      </p:sp>
      <p:pic>
        <p:nvPicPr>
          <p:cNvPr id="5" name="Picture 4">
            <a:extLst>
              <a:ext uri="{FF2B5EF4-FFF2-40B4-BE49-F238E27FC236}">
                <a16:creationId xmlns:a16="http://schemas.microsoft.com/office/drawing/2014/main" id="{700A4DD7-B574-43EC-ABA9-357DA1267CAE}"/>
              </a:ext>
            </a:extLst>
          </p:cNvPr>
          <p:cNvPicPr>
            <a:picLocks noChangeAspect="1"/>
          </p:cNvPicPr>
          <p:nvPr/>
        </p:nvPicPr>
        <p:blipFill>
          <a:blip r:embed="rId2"/>
          <a:stretch>
            <a:fillRect/>
          </a:stretch>
        </p:blipFill>
        <p:spPr>
          <a:xfrm>
            <a:off x="304800" y="830511"/>
            <a:ext cx="11467750" cy="5678377"/>
          </a:xfrm>
          <a:prstGeom prst="rect">
            <a:avLst/>
          </a:prstGeom>
        </p:spPr>
      </p:pic>
    </p:spTree>
    <p:extLst>
      <p:ext uri="{BB962C8B-B14F-4D97-AF65-F5344CB8AC3E}">
        <p14:creationId xmlns:p14="http://schemas.microsoft.com/office/powerpoint/2010/main" val="393832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Interactive: auto companies stock price comparison</a:t>
            </a:r>
          </a:p>
        </p:txBody>
      </p:sp>
      <p:pic>
        <p:nvPicPr>
          <p:cNvPr id="4" name="Picture 3">
            <a:extLst>
              <a:ext uri="{FF2B5EF4-FFF2-40B4-BE49-F238E27FC236}">
                <a16:creationId xmlns:a16="http://schemas.microsoft.com/office/drawing/2014/main" id="{6601F814-3E3B-4171-BE53-637D651BD1EC}"/>
              </a:ext>
            </a:extLst>
          </p:cNvPr>
          <p:cNvPicPr>
            <a:picLocks noChangeAspect="1"/>
          </p:cNvPicPr>
          <p:nvPr/>
        </p:nvPicPr>
        <p:blipFill>
          <a:blip r:embed="rId2"/>
          <a:stretch>
            <a:fillRect/>
          </a:stretch>
        </p:blipFill>
        <p:spPr>
          <a:xfrm>
            <a:off x="251670" y="929345"/>
            <a:ext cx="11627141" cy="5739698"/>
          </a:xfrm>
          <a:prstGeom prst="rect">
            <a:avLst/>
          </a:prstGeom>
        </p:spPr>
      </p:pic>
    </p:spTree>
    <p:extLst>
      <p:ext uri="{BB962C8B-B14F-4D97-AF65-F5344CB8AC3E}">
        <p14:creationId xmlns:p14="http://schemas.microsoft.com/office/powerpoint/2010/main" val="344489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fontScale="90000"/>
          </a:bodyPr>
          <a:lstStyle/>
          <a:p>
            <a:r>
              <a:rPr lang="en-US" sz="2400" dirty="0">
                <a:latin typeface="+mn-lt"/>
              </a:rPr>
              <a:t>Interactive: GM to show the Adjusted Close and Moving Average (50 day) Adjusted Close</a:t>
            </a:r>
          </a:p>
        </p:txBody>
      </p:sp>
      <p:pic>
        <p:nvPicPr>
          <p:cNvPr id="4" name="Picture 3">
            <a:extLst>
              <a:ext uri="{FF2B5EF4-FFF2-40B4-BE49-F238E27FC236}">
                <a16:creationId xmlns:a16="http://schemas.microsoft.com/office/drawing/2014/main" id="{42FD11C0-817E-4FAD-8665-6CA123499DC7}"/>
              </a:ext>
            </a:extLst>
          </p:cNvPr>
          <p:cNvPicPr>
            <a:picLocks noChangeAspect="1"/>
          </p:cNvPicPr>
          <p:nvPr/>
        </p:nvPicPr>
        <p:blipFill>
          <a:blip r:embed="rId2"/>
          <a:stretch>
            <a:fillRect/>
          </a:stretch>
        </p:blipFill>
        <p:spPr>
          <a:xfrm>
            <a:off x="413856" y="1000283"/>
            <a:ext cx="11358694" cy="5545331"/>
          </a:xfrm>
          <a:prstGeom prst="rect">
            <a:avLst/>
          </a:prstGeom>
        </p:spPr>
      </p:pic>
      <p:pic>
        <p:nvPicPr>
          <p:cNvPr id="7" name="Picture 6">
            <a:extLst>
              <a:ext uri="{FF2B5EF4-FFF2-40B4-BE49-F238E27FC236}">
                <a16:creationId xmlns:a16="http://schemas.microsoft.com/office/drawing/2014/main" id="{01B1520C-3A1E-4D9C-B70F-C0A1BDF72A50}"/>
              </a:ext>
            </a:extLst>
          </p:cNvPr>
          <p:cNvPicPr>
            <a:picLocks noChangeAspect="1"/>
          </p:cNvPicPr>
          <p:nvPr/>
        </p:nvPicPr>
        <p:blipFill>
          <a:blip r:embed="rId3"/>
          <a:stretch>
            <a:fillRect/>
          </a:stretch>
        </p:blipFill>
        <p:spPr>
          <a:xfrm>
            <a:off x="6275452" y="1785972"/>
            <a:ext cx="1771897" cy="752580"/>
          </a:xfrm>
          <a:prstGeom prst="rect">
            <a:avLst/>
          </a:prstGeom>
        </p:spPr>
      </p:pic>
      <p:cxnSp>
        <p:nvCxnSpPr>
          <p:cNvPr id="10" name="Straight Arrow Connector 9">
            <a:extLst>
              <a:ext uri="{FF2B5EF4-FFF2-40B4-BE49-F238E27FC236}">
                <a16:creationId xmlns:a16="http://schemas.microsoft.com/office/drawing/2014/main" id="{10675777-E1B2-4272-95D5-077917D46A51}"/>
              </a:ext>
            </a:extLst>
          </p:cNvPr>
          <p:cNvCxnSpPr/>
          <p:nvPr/>
        </p:nvCxnSpPr>
        <p:spPr>
          <a:xfrm flipH="1">
            <a:off x="2841071" y="1632175"/>
            <a:ext cx="503583" cy="530087"/>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54F5F8E-D8E5-4A88-89CF-DB613E1EAD24}"/>
              </a:ext>
            </a:extLst>
          </p:cNvPr>
          <p:cNvCxnSpPr>
            <a:cxnSpLocks/>
          </p:cNvCxnSpPr>
          <p:nvPr/>
        </p:nvCxnSpPr>
        <p:spPr>
          <a:xfrm flipH="1">
            <a:off x="4485375" y="1785972"/>
            <a:ext cx="324678" cy="518992"/>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4E7F90-0FD2-4DBE-B6B6-24E0320DE68A}"/>
              </a:ext>
            </a:extLst>
          </p:cNvPr>
          <p:cNvCxnSpPr>
            <a:cxnSpLocks/>
          </p:cNvCxnSpPr>
          <p:nvPr/>
        </p:nvCxnSpPr>
        <p:spPr>
          <a:xfrm flipV="1">
            <a:off x="8256104" y="4498937"/>
            <a:ext cx="357809" cy="603149"/>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24A06B8-93FF-45B5-AD1B-43703DDB26EB}"/>
              </a:ext>
            </a:extLst>
          </p:cNvPr>
          <p:cNvSpPr/>
          <p:nvPr/>
        </p:nvSpPr>
        <p:spPr>
          <a:xfrm>
            <a:off x="6526936" y="5287522"/>
            <a:ext cx="3040825" cy="603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Volatility due to COVID-19</a:t>
            </a:r>
          </a:p>
        </p:txBody>
      </p:sp>
      <p:sp>
        <p:nvSpPr>
          <p:cNvPr id="18" name="Rectangle 17">
            <a:extLst>
              <a:ext uri="{FF2B5EF4-FFF2-40B4-BE49-F238E27FC236}">
                <a16:creationId xmlns:a16="http://schemas.microsoft.com/office/drawing/2014/main" id="{1A0FB3A8-61F3-4352-8572-B93E4C21EB45}"/>
              </a:ext>
            </a:extLst>
          </p:cNvPr>
          <p:cNvSpPr/>
          <p:nvPr/>
        </p:nvSpPr>
        <p:spPr>
          <a:xfrm>
            <a:off x="3482993" y="1182823"/>
            <a:ext cx="1188720" cy="603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Volatility</a:t>
            </a:r>
          </a:p>
        </p:txBody>
      </p:sp>
    </p:spTree>
    <p:extLst>
      <p:ext uri="{BB962C8B-B14F-4D97-AF65-F5344CB8AC3E}">
        <p14:creationId xmlns:p14="http://schemas.microsoft.com/office/powerpoint/2010/main" val="315464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3F6C656-71B0-456C-A105-2C409A5F3AC2}"/>
              </a:ext>
            </a:extLst>
          </p:cNvPr>
          <p:cNvSpPr>
            <a:spLocks noGrp="1"/>
          </p:cNvSpPr>
          <p:nvPr>
            <p:ph idx="1"/>
          </p:nvPr>
        </p:nvSpPr>
        <p:spPr>
          <a:xfrm>
            <a:off x="419450" y="830511"/>
            <a:ext cx="11350304" cy="5346452"/>
          </a:xfrm>
        </p:spPr>
        <p:txBody>
          <a:bodyPr>
            <a:normAutofit/>
          </a:bodyPr>
          <a:lstStyle/>
          <a:p>
            <a:endParaRPr lang="en-US" sz="1400" dirty="0"/>
          </a:p>
          <a:p>
            <a:endParaRPr lang="en-US" sz="1400" dirty="0"/>
          </a:p>
          <a:p>
            <a:endParaRPr lang="en-US" sz="1400" dirty="0"/>
          </a:p>
          <a:p>
            <a:endParaRPr lang="en-US" sz="1400" dirty="0"/>
          </a:p>
          <a:p>
            <a:endParaRPr lang="en-US" sz="1400" dirty="0"/>
          </a:p>
          <a:p>
            <a:endParaRPr lang="en-US" sz="2400" dirty="0"/>
          </a:p>
          <a:p>
            <a:endParaRPr lang="en-US" sz="2400" dirty="0"/>
          </a:p>
          <a:p>
            <a:endParaRPr lang="en-US" sz="2400" dirty="0"/>
          </a:p>
          <a:p>
            <a:r>
              <a:rPr lang="en-US" sz="2400" dirty="0"/>
              <a:t>All three (3) predictive models’ results are reliable as the Accuracy Scores are 0.91+ and the Mean Squared Error are less than 2.00 (</a:t>
            </a:r>
            <a:r>
              <a:rPr lang="en-US" sz="2400" b="0" i="0" dirty="0">
                <a:solidFill>
                  <a:srgbClr val="202122"/>
                </a:solidFill>
                <a:effectLst/>
              </a:rPr>
              <a:t>values closer to zero are better)</a:t>
            </a:r>
            <a:r>
              <a:rPr lang="en-US" sz="2400" dirty="0"/>
              <a:t>  </a:t>
            </a:r>
          </a:p>
          <a:p>
            <a:endParaRPr lang="en-US" sz="2400" dirty="0"/>
          </a:p>
          <a:p>
            <a:r>
              <a:rPr lang="en-US" sz="2400" dirty="0"/>
              <a:t>The Polynomial Degree 2 with Linear Regression model is the best among the three (3)</a:t>
            </a:r>
          </a:p>
          <a:p>
            <a:pPr marL="0" indent="0">
              <a:buNone/>
            </a:pPr>
            <a:endParaRPr lang="en-US" sz="1400" dirty="0"/>
          </a:p>
        </p:txBody>
      </p:sp>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Predictive Model Results</a:t>
            </a:r>
          </a:p>
        </p:txBody>
      </p:sp>
      <p:pic>
        <p:nvPicPr>
          <p:cNvPr id="3" name="Picture 2">
            <a:extLst>
              <a:ext uri="{FF2B5EF4-FFF2-40B4-BE49-F238E27FC236}">
                <a16:creationId xmlns:a16="http://schemas.microsoft.com/office/drawing/2014/main" id="{F55B7F33-CEE7-40B1-AAE4-37655B79A750}"/>
              </a:ext>
            </a:extLst>
          </p:cNvPr>
          <p:cNvPicPr>
            <a:picLocks noChangeAspect="1"/>
          </p:cNvPicPr>
          <p:nvPr/>
        </p:nvPicPr>
        <p:blipFill>
          <a:blip r:embed="rId2"/>
          <a:stretch>
            <a:fillRect/>
          </a:stretch>
        </p:blipFill>
        <p:spPr>
          <a:xfrm>
            <a:off x="1157314" y="1081540"/>
            <a:ext cx="9461217" cy="1847190"/>
          </a:xfrm>
          <a:prstGeom prst="rect">
            <a:avLst/>
          </a:prstGeom>
        </p:spPr>
      </p:pic>
      <p:sp>
        <p:nvSpPr>
          <p:cNvPr id="6" name="Arrow: Right 5">
            <a:extLst>
              <a:ext uri="{FF2B5EF4-FFF2-40B4-BE49-F238E27FC236}">
                <a16:creationId xmlns:a16="http://schemas.microsoft.com/office/drawing/2014/main" id="{1966EE08-DDCB-4524-A469-9F171C267ED6}"/>
              </a:ext>
            </a:extLst>
          </p:cNvPr>
          <p:cNvSpPr/>
          <p:nvPr/>
        </p:nvSpPr>
        <p:spPr>
          <a:xfrm>
            <a:off x="291547" y="2504660"/>
            <a:ext cx="728869" cy="424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87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3F6C656-71B0-456C-A105-2C409A5F3AC2}"/>
              </a:ext>
            </a:extLst>
          </p:cNvPr>
          <p:cNvSpPr>
            <a:spLocks noGrp="1"/>
          </p:cNvSpPr>
          <p:nvPr>
            <p:ph idx="1"/>
          </p:nvPr>
        </p:nvSpPr>
        <p:spPr>
          <a:xfrm>
            <a:off x="419450" y="830511"/>
            <a:ext cx="11350304" cy="5346452"/>
          </a:xfrm>
        </p:spPr>
        <p:txBody>
          <a:bodyPr>
            <a:normAutofit/>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2000" dirty="0"/>
          </a:p>
          <a:p>
            <a:endParaRPr lang="en-US" sz="2000" dirty="0"/>
          </a:p>
          <a:p>
            <a:endParaRPr lang="en-US" sz="2000" dirty="0"/>
          </a:p>
          <a:p>
            <a:endParaRPr lang="en-US" sz="2000" dirty="0"/>
          </a:p>
          <a:p>
            <a:r>
              <a:rPr lang="en-US" sz="2000" dirty="0"/>
              <a:t>Ford Motor Company’s stock price is most correlated with General Motors</a:t>
            </a:r>
          </a:p>
          <a:p>
            <a:pPr marL="0" indent="0">
              <a:buNone/>
            </a:pPr>
            <a:endParaRPr lang="en-US" sz="1400" dirty="0"/>
          </a:p>
        </p:txBody>
      </p:sp>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Autocorrelation Results</a:t>
            </a:r>
          </a:p>
        </p:txBody>
      </p:sp>
      <p:pic>
        <p:nvPicPr>
          <p:cNvPr id="4" name="Picture 3">
            <a:extLst>
              <a:ext uri="{FF2B5EF4-FFF2-40B4-BE49-F238E27FC236}">
                <a16:creationId xmlns:a16="http://schemas.microsoft.com/office/drawing/2014/main" id="{1D94D3B6-5A64-4757-88D6-23D2F399F2D5}"/>
              </a:ext>
            </a:extLst>
          </p:cNvPr>
          <p:cNvPicPr>
            <a:picLocks noChangeAspect="1"/>
          </p:cNvPicPr>
          <p:nvPr/>
        </p:nvPicPr>
        <p:blipFill>
          <a:blip r:embed="rId2"/>
          <a:stretch>
            <a:fillRect/>
          </a:stretch>
        </p:blipFill>
        <p:spPr>
          <a:xfrm>
            <a:off x="590982" y="933449"/>
            <a:ext cx="6029170" cy="3952755"/>
          </a:xfrm>
          <a:prstGeom prst="rect">
            <a:avLst/>
          </a:prstGeom>
        </p:spPr>
      </p:pic>
      <p:pic>
        <p:nvPicPr>
          <p:cNvPr id="7" name="Picture 6">
            <a:extLst>
              <a:ext uri="{FF2B5EF4-FFF2-40B4-BE49-F238E27FC236}">
                <a16:creationId xmlns:a16="http://schemas.microsoft.com/office/drawing/2014/main" id="{FB0B53F0-7976-40E8-829F-82BE0F03594E}"/>
              </a:ext>
            </a:extLst>
          </p:cNvPr>
          <p:cNvPicPr>
            <a:picLocks noChangeAspect="1"/>
          </p:cNvPicPr>
          <p:nvPr/>
        </p:nvPicPr>
        <p:blipFill>
          <a:blip r:embed="rId3"/>
          <a:stretch>
            <a:fillRect/>
          </a:stretch>
        </p:blipFill>
        <p:spPr>
          <a:xfrm>
            <a:off x="6620152" y="830511"/>
            <a:ext cx="4872481" cy="4105564"/>
          </a:xfrm>
          <a:prstGeom prst="rect">
            <a:avLst/>
          </a:prstGeom>
        </p:spPr>
      </p:pic>
      <p:sp>
        <p:nvSpPr>
          <p:cNvPr id="8" name="TextBox 7">
            <a:extLst>
              <a:ext uri="{FF2B5EF4-FFF2-40B4-BE49-F238E27FC236}">
                <a16:creationId xmlns:a16="http://schemas.microsoft.com/office/drawing/2014/main" id="{AE3B9416-DB6F-44E6-8EA2-B1D527B593CC}"/>
              </a:ext>
            </a:extLst>
          </p:cNvPr>
          <p:cNvSpPr txBox="1"/>
          <p:nvPr/>
        </p:nvSpPr>
        <p:spPr>
          <a:xfrm>
            <a:off x="7241309" y="1921164"/>
            <a:ext cx="711454" cy="246221"/>
          </a:xfrm>
          <a:prstGeom prst="rect">
            <a:avLst/>
          </a:prstGeom>
          <a:noFill/>
        </p:spPr>
        <p:txBody>
          <a:bodyPr wrap="square" rtlCol="0">
            <a:spAutoFit/>
          </a:bodyPr>
          <a:lstStyle/>
          <a:p>
            <a:r>
              <a:rPr lang="en-US" sz="1000" dirty="0">
                <a:highlight>
                  <a:srgbClr val="FFFF00"/>
                </a:highlight>
              </a:rPr>
              <a:t>0.74</a:t>
            </a:r>
          </a:p>
        </p:txBody>
      </p:sp>
      <p:sp>
        <p:nvSpPr>
          <p:cNvPr id="9" name="TextBox 8">
            <a:extLst>
              <a:ext uri="{FF2B5EF4-FFF2-40B4-BE49-F238E27FC236}">
                <a16:creationId xmlns:a16="http://schemas.microsoft.com/office/drawing/2014/main" id="{BDE37A33-FD96-49D3-B796-4B07C9000BBB}"/>
              </a:ext>
            </a:extLst>
          </p:cNvPr>
          <p:cNvSpPr txBox="1"/>
          <p:nvPr/>
        </p:nvSpPr>
        <p:spPr>
          <a:xfrm>
            <a:off x="9037984" y="4936075"/>
            <a:ext cx="2320954" cy="338554"/>
          </a:xfrm>
          <a:prstGeom prst="rect">
            <a:avLst/>
          </a:prstGeom>
          <a:noFill/>
        </p:spPr>
        <p:txBody>
          <a:bodyPr wrap="square" rtlCol="0">
            <a:spAutoFit/>
          </a:bodyPr>
          <a:lstStyle/>
          <a:p>
            <a:r>
              <a:rPr lang="en-US" sz="1600" dirty="0"/>
              <a:t>Plotted with Seaborn</a:t>
            </a:r>
          </a:p>
        </p:txBody>
      </p:sp>
    </p:spTree>
    <p:extLst>
      <p:ext uri="{BB962C8B-B14F-4D97-AF65-F5344CB8AC3E}">
        <p14:creationId xmlns:p14="http://schemas.microsoft.com/office/powerpoint/2010/main" val="4255356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3673</TotalTime>
  <Words>924</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Final Project – Predicting Stock Prices*   Demystifying ML </vt:lpstr>
      <vt:lpstr>Background &amp; Approach</vt:lpstr>
      <vt:lpstr>GM linear regression</vt:lpstr>
      <vt:lpstr>GM degree 2 polynomial ridge regression</vt:lpstr>
      <vt:lpstr>GM degree 2 polynomial linear regression </vt:lpstr>
      <vt:lpstr>Interactive: auto companies stock price comparison</vt:lpstr>
      <vt:lpstr>Interactive: GM to show the Adjusted Close and Moving Average (50 day) Adjusted Close</vt:lpstr>
      <vt:lpstr>Predictive Model Results</vt:lpstr>
      <vt:lpstr>Autocorrelation Results</vt:lpstr>
      <vt:lpstr>Stock Prediction Code example</vt:lpstr>
      <vt:lpstr>SqlLiteDB</vt:lpstr>
      <vt:lpstr>SqlLiteDB Output</vt:lpstr>
      <vt:lpstr>GM Stock Price Page from Yahoo Finance</vt:lpstr>
      <vt:lpstr>PowerPoint Presentation</vt:lpstr>
      <vt:lpstr>API Code example</vt:lpstr>
      <vt:lpstr>API Code example (cont’d.)</vt:lpstr>
      <vt:lpstr>Definitions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Ho</dc:creator>
  <cp:lastModifiedBy>Ken Ho</cp:lastModifiedBy>
  <cp:revision>137</cp:revision>
  <dcterms:created xsi:type="dcterms:W3CDTF">2020-11-24T02:02:26Z</dcterms:created>
  <dcterms:modified xsi:type="dcterms:W3CDTF">2020-12-16T02:11:09Z</dcterms:modified>
</cp:coreProperties>
</file>