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24"/>
  </p:notesMasterIdLst>
  <p:sldIdLst>
    <p:sldId id="258" r:id="rId3"/>
    <p:sldId id="283" r:id="rId4"/>
    <p:sldId id="299" r:id="rId5"/>
    <p:sldId id="311" r:id="rId6"/>
    <p:sldId id="282" r:id="rId7"/>
    <p:sldId id="285" r:id="rId8"/>
    <p:sldId id="286" r:id="rId9"/>
    <p:sldId id="300" r:id="rId10"/>
    <p:sldId id="301" r:id="rId11"/>
    <p:sldId id="302" r:id="rId12"/>
    <p:sldId id="314" r:id="rId13"/>
    <p:sldId id="312" r:id="rId14"/>
    <p:sldId id="303" r:id="rId15"/>
    <p:sldId id="305" r:id="rId16"/>
    <p:sldId id="306" r:id="rId17"/>
    <p:sldId id="307" r:id="rId18"/>
    <p:sldId id="308" r:id="rId19"/>
    <p:sldId id="309" r:id="rId20"/>
    <p:sldId id="310" r:id="rId21"/>
    <p:sldId id="313" r:id="rId22"/>
    <p:sldId id="29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31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052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89956" autoAdjust="0"/>
  </p:normalViewPr>
  <p:slideViewPr>
    <p:cSldViewPr snapToGrid="0" snapToObjects="1">
      <p:cViewPr varScale="1">
        <p:scale>
          <a:sx n="143" d="100"/>
          <a:sy n="143" d="100"/>
        </p:scale>
        <p:origin x="1304" y="200"/>
      </p:cViewPr>
      <p:guideLst>
        <p:guide orient="horz" pos="2478"/>
        <p:guide pos="3144"/>
      </p:guideLst>
    </p:cSldViewPr>
  </p:slideViewPr>
  <p:outlineViewPr>
    <p:cViewPr>
      <p:scale>
        <a:sx n="33" d="100"/>
        <a:sy n="33" d="100"/>
      </p:scale>
      <p:origin x="0" y="-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2B5F3-CA21-B746-93BD-89BD39E53309}" type="datetimeFigureOut">
              <a:rPr lang="en-US" smtClean="0"/>
              <a:t>1/3/21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7D147-E104-D44D-A191-1057172D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429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02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20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39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17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98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7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62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82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24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e5af7fc7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e5af7fc7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0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93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18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69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75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0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7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34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00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4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6A5008C-C18C-CF49-B719-814D28DFB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173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Jan 04,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6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04,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</p:spTree>
    <p:extLst>
      <p:ext uri="{BB962C8B-B14F-4D97-AF65-F5344CB8AC3E}">
        <p14:creationId xmlns:p14="http://schemas.microsoft.com/office/powerpoint/2010/main" val="156310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04,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</p:spTree>
    <p:extLst>
      <p:ext uri="{BB962C8B-B14F-4D97-AF65-F5344CB8AC3E}">
        <p14:creationId xmlns:p14="http://schemas.microsoft.com/office/powerpoint/2010/main" val="977643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Jan 04,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CS60010 / Deep Learning | Introduction (c) Abir Das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981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Jan 04,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CS60010 / Deep Learning | Introduction (c) Abir Das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524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Jan 04,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CS60010 / Deep Learning | Introduction (c) Abir Das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526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Jan 04,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CS60010 / Deep Learning | Introduction (c) Abir Das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292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Jan 04, 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CS60010 / Deep Learning | Introduction (c) Abir Das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050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Jan 04, 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CS60010 / Deep Learning | Introduction (c) Abir Das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299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Jan 04, 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CS60010 / Deep Learning | Introduction (c) Abir 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922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Jan 04,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CS60010 / Deep Learning | Introduction (c) Abir Das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52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72BE35F-32F8-EF4B-BC4B-7E5EC806D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173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Jan 04,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878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Jan 04,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CS60010 / Deep Learning | Introduction (c) Abir Das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3675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Jan 04,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CS60010 / Deep Learning | Introduction (c) Abir Das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699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Jan 04,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CS60010 / Deep Learning | Introduction (c) Abir Das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2946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22760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207009"/>
            <a:ext cx="11360800" cy="553541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 b="1" cap="sm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2CB1A7C-221D-B945-8D8A-8E561D2D9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173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Jan 04,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84863"/>
            <a:ext cx="5181600" cy="3992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84863"/>
            <a:ext cx="5181600" cy="3992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6DC95EF-3978-E044-8602-2C5B2A265B3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1173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Jan 04,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13060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954517"/>
            <a:ext cx="5157787" cy="3235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13060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54517"/>
            <a:ext cx="5183188" cy="3235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04,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974360"/>
            <a:ext cx="10515600" cy="10311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</p:spTree>
    <p:extLst>
      <p:ext uri="{BB962C8B-B14F-4D97-AF65-F5344CB8AC3E}">
        <p14:creationId xmlns:p14="http://schemas.microsoft.com/office/powerpoint/2010/main" val="54626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492277"/>
            <a:ext cx="1173997" cy="365125"/>
          </a:xfrm>
        </p:spPr>
        <p:txBody>
          <a:bodyPr/>
          <a:lstStyle/>
          <a:p>
            <a:r>
              <a:rPr lang="en-US"/>
              <a:t>Jan 04,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69844" y="6492277"/>
            <a:ext cx="783956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</p:spTree>
    <p:extLst>
      <p:ext uri="{BB962C8B-B14F-4D97-AF65-F5344CB8AC3E}">
        <p14:creationId xmlns:p14="http://schemas.microsoft.com/office/powerpoint/2010/main" val="59366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04,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</p:spTree>
    <p:extLst>
      <p:ext uri="{BB962C8B-B14F-4D97-AF65-F5344CB8AC3E}">
        <p14:creationId xmlns:p14="http://schemas.microsoft.com/office/powerpoint/2010/main" val="56246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04,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</p:spTree>
    <p:extLst>
      <p:ext uri="{BB962C8B-B14F-4D97-AF65-F5344CB8AC3E}">
        <p14:creationId xmlns:p14="http://schemas.microsoft.com/office/powerpoint/2010/main" val="10429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04,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</p:spTree>
    <p:extLst>
      <p:ext uri="{BB962C8B-B14F-4D97-AF65-F5344CB8AC3E}">
        <p14:creationId xmlns:p14="http://schemas.microsoft.com/office/powerpoint/2010/main" val="47157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74360"/>
            <a:ext cx="10515600" cy="1031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8623"/>
            <a:ext cx="10515600" cy="4078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173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Jan 04,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2197" y="6356350"/>
            <a:ext cx="81676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844" y="6356350"/>
            <a:ext cx="7839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683B8651-0143-4140-839E-3D3629208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4435479" y="272251"/>
            <a:ext cx="7428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rPr>
              <a:t>Computer Science and Engineering</a:t>
            </a:r>
            <a:r>
              <a:rPr lang="en-US" b="1" dirty="0">
                <a:latin typeface="Segoe UI" charset="0"/>
                <a:ea typeface="Segoe UI" charset="0"/>
                <a:cs typeface="Segoe UI" charset="0"/>
              </a:rPr>
              <a:t>| Indian Institute of Technology Kharagpur</a:t>
            </a:r>
          </a:p>
          <a:p>
            <a:pPr algn="r"/>
            <a:r>
              <a:rPr lang="en-US" b="0" i="1" dirty="0" err="1">
                <a:latin typeface="Segoe UI" charset="0"/>
                <a:ea typeface="Segoe UI" charset="0"/>
                <a:cs typeface="Segoe UI" charset="0"/>
              </a:rPr>
              <a:t>cse.iitkgp.ac.in</a:t>
            </a:r>
            <a:endParaRPr lang="en-US" b="0" i="1" dirty="0">
              <a:latin typeface="Segoe UI" charset="0"/>
              <a:ea typeface="Segoe UI" charset="0"/>
              <a:cs typeface="Segoe UI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914398"/>
            <a:ext cx="12192000" cy="10758"/>
          </a:xfrm>
          <a:prstGeom prst="line">
            <a:avLst/>
          </a:prstGeom>
          <a:ln w="2222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8" y="15871"/>
            <a:ext cx="781048" cy="87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prstClr val="black">
                    <a:tint val="75000"/>
                  </a:prstClr>
                </a:solidFill>
                <a:latin typeface="Arial"/>
                <a:ea typeface="Arial"/>
                <a:cs typeface="Arial"/>
                <a:sym typeface="Arial"/>
              </a:rPr>
              <a:t>Jan 04,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prstClr val="black">
                    <a:tint val="75000"/>
                  </a:prstClr>
                </a:solidFill>
                <a:latin typeface="Arial"/>
                <a:ea typeface="Arial"/>
                <a:cs typeface="Arial"/>
                <a:sym typeface="Arial"/>
              </a:rPr>
              <a:t>CS60010 / Deep Learning | Introduction (c) Abir Das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 smtClean="0">
                <a:solidFill>
                  <a:prstClr val="black">
                    <a:tint val="75000"/>
                  </a:prstClr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lang="en" kern="0">
              <a:solidFill>
                <a:prstClr val="black">
                  <a:tint val="75000"/>
                </a:prst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099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33m6qBH-j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se.iitkgp.ac.in/~adas/courses/dl_spr2021/syllabu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cvf.com/?page_id=10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se.iitkgp.ac.in/~adas/courses/dl_spr2021/dl_spr2021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youtube.com/watch?v=imEtTnQKt4M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gpmoodle.iitkgp.ac.in/moodle/course/view.php?id=188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iazza.com/iitkgp.ac.in/spring2021/cs60010/hom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cs231n.github.io/python-numpy-tutorial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eplearningbook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stanford.edu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swayam.gov.in/nd1_noc19_cs54/preview" TargetMode="External"/><Relationship Id="rId4" Type="http://schemas.openxmlformats.org/officeDocument/2006/relationships/hyperlink" Target="https://uvadlc.github.io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ctrTitle"/>
          </p:nvPr>
        </p:nvSpPr>
        <p:spPr>
          <a:xfrm>
            <a:off x="1127448" y="1814964"/>
            <a:ext cx="9937104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 sz="3600" dirty="0"/>
              <a:t>Deep Learning</a:t>
            </a:r>
            <a:br>
              <a:rPr lang="en-US" sz="3600" dirty="0"/>
            </a:br>
            <a:r>
              <a:rPr lang="en-US" sz="3600" dirty="0"/>
              <a:t>CS60010</a:t>
            </a:r>
            <a:endParaRPr sz="3600" i="1" dirty="0"/>
          </a:p>
        </p:txBody>
      </p:sp>
      <p:sp>
        <p:nvSpPr>
          <p:cNvPr id="79" name="Google Shape;79;p11"/>
          <p:cNvSpPr txBox="1">
            <a:spLocks noGrp="1"/>
          </p:cNvSpPr>
          <p:nvPr>
            <p:ph type="subTitle" idx="1"/>
          </p:nvPr>
        </p:nvSpPr>
        <p:spPr>
          <a:xfrm>
            <a:off x="2895600" y="3645024"/>
            <a:ext cx="6400800" cy="199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000" b="1" dirty="0" err="1">
                <a:solidFill>
                  <a:srgbClr val="000099"/>
                </a:solidFill>
              </a:rPr>
              <a:t>Abir</a:t>
            </a:r>
            <a:r>
              <a:rPr lang="en-US" sz="2000" b="1" dirty="0">
                <a:solidFill>
                  <a:srgbClr val="000099"/>
                </a:solidFill>
              </a:rPr>
              <a:t> Das, </a:t>
            </a:r>
            <a:r>
              <a:rPr lang="en-US" sz="2000" b="1" dirty="0" err="1">
                <a:solidFill>
                  <a:srgbClr val="000099"/>
                </a:solidFill>
              </a:rPr>
              <a:t>Sudeshna</a:t>
            </a:r>
            <a:r>
              <a:rPr lang="en-US" sz="2000" b="1" dirty="0">
                <a:solidFill>
                  <a:srgbClr val="000099"/>
                </a:solidFill>
              </a:rPr>
              <a:t> Sarkar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 sz="2000" dirty="0">
                <a:solidFill>
                  <a:srgbClr val="3F3F3F"/>
                </a:solidFill>
              </a:rPr>
              <a:t>Computer Science and Engineering Department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 sz="2000" dirty="0">
                <a:solidFill>
                  <a:srgbClr val="3F3F3F"/>
                </a:solidFill>
              </a:rPr>
              <a:t>Indian Institute of Technology Kharagpur</a:t>
            </a:r>
            <a:endParaRPr sz="2000" dirty="0">
              <a:solidFill>
                <a:srgbClr val="3F3F3F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3F3F3F"/>
              </a:solidFill>
            </a:endParaRPr>
          </a:p>
          <a:p>
            <a:pPr lvl="0">
              <a:lnSpc>
                <a:spcPct val="80000"/>
              </a:lnSpc>
              <a:spcBef>
                <a:spcPts val="400"/>
              </a:spcBef>
              <a:buClr>
                <a:srgbClr val="3F3F3F"/>
              </a:buClr>
              <a:buSzPts val="2000"/>
            </a:pPr>
            <a:r>
              <a:rPr lang="en-US" sz="2000" dirty="0">
                <a:solidFill>
                  <a:srgbClr val="3F3F3F"/>
                </a:solidFill>
              </a:rPr>
              <a:t>http://cse.iitkgp.ac.in/~</a:t>
            </a:r>
            <a:r>
              <a:rPr lang="en-US" sz="2000" dirty="0" err="1">
                <a:solidFill>
                  <a:srgbClr val="3F3F3F"/>
                </a:solidFill>
              </a:rPr>
              <a:t>adas</a:t>
            </a:r>
            <a:r>
              <a:rPr lang="en-US" sz="2000" dirty="0">
                <a:solidFill>
                  <a:srgbClr val="3F3F3F"/>
                </a:solidFill>
              </a:rPr>
              <a:t>/</a:t>
            </a:r>
            <a:br>
              <a:rPr lang="en-US" sz="2000" dirty="0">
                <a:solidFill>
                  <a:srgbClr val="3F3F3F"/>
                </a:solidFill>
              </a:rPr>
            </a:br>
            <a:r>
              <a:rPr lang="en-US" sz="2000" dirty="0">
                <a:solidFill>
                  <a:srgbClr val="3F3F3F"/>
                </a:solidFill>
              </a:rPr>
              <a:t>http://</a:t>
            </a:r>
            <a:r>
              <a:rPr lang="en-US" sz="2000" dirty="0" err="1">
                <a:solidFill>
                  <a:srgbClr val="3F3F3F"/>
                </a:solidFill>
              </a:rPr>
              <a:t>www.facweb.iitkgp.ac.in</a:t>
            </a:r>
            <a:r>
              <a:rPr lang="en-US" sz="2000" dirty="0">
                <a:solidFill>
                  <a:srgbClr val="3F3F3F"/>
                </a:solidFill>
              </a:rPr>
              <a:t>/~</a:t>
            </a:r>
            <a:r>
              <a:rPr lang="en-US" sz="2000" dirty="0" err="1">
                <a:solidFill>
                  <a:srgbClr val="3F3F3F"/>
                </a:solidFill>
              </a:rPr>
              <a:t>sudeshna</a:t>
            </a:r>
            <a:r>
              <a:rPr lang="en-US" sz="2000" dirty="0">
                <a:solidFill>
                  <a:srgbClr val="3F3F3F"/>
                </a:solidFill>
              </a:rPr>
              <a:t>/</a:t>
            </a:r>
            <a:endParaRPr sz="20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71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Course Information</a:t>
            </a:r>
            <a:endParaRPr sz="363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46157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b="1" dirty="0"/>
              <a:t>Evaluation</a:t>
            </a:r>
            <a:r>
              <a:rPr lang="en-US" dirty="0"/>
              <a:t>: </a:t>
            </a:r>
            <a:r>
              <a:rPr lang="en-US" dirty="0" err="1"/>
              <a:t>ClassTest</a:t>
            </a:r>
            <a:r>
              <a:rPr lang="en-US" dirty="0"/>
              <a:t> (40%) </a:t>
            </a:r>
            <a:r>
              <a:rPr lang="mr-IN" dirty="0"/>
              <a:t>–</a:t>
            </a:r>
            <a:r>
              <a:rPr lang="en-US" dirty="0"/>
              <a:t> 4; Programing Assignments (50%) - 6; Paper presentation (10%). [</a:t>
            </a:r>
            <a:r>
              <a:rPr lang="en-US" b="1" dirty="0">
                <a:solidFill>
                  <a:srgbClr val="FF0000"/>
                </a:solidFill>
              </a:rPr>
              <a:t>Tentative</a:t>
            </a:r>
            <a:r>
              <a:rPr lang="en-US" dirty="0"/>
              <a:t>]</a:t>
            </a:r>
          </a:p>
          <a:p>
            <a:pPr marL="457200" lvl="1" indent="-279400">
              <a:lnSpc>
                <a:spcPts val="3000"/>
              </a:lnSpc>
              <a:spcBef>
                <a:spcPts val="0"/>
              </a:spcBef>
            </a:pPr>
            <a:r>
              <a:rPr lang="en-US" dirty="0"/>
              <a:t>Paper presentation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Why are we doing this</a:t>
            </a:r>
            <a:r>
              <a:rPr lang="en-US" dirty="0"/>
              <a:t>?</a:t>
            </a:r>
          </a:p>
          <a:p>
            <a:pPr marL="914400" lvl="2" indent="-279400">
              <a:lnSpc>
                <a:spcPts val="3000"/>
              </a:lnSpc>
              <a:spcBef>
                <a:spcPts val="0"/>
              </a:spcBef>
            </a:pPr>
            <a:r>
              <a:rPr lang="en-US" dirty="0"/>
              <a:t>Deep Learning is a rapidly evolving field. Everyday new papers are coming out. Just check </a:t>
            </a:r>
            <a:r>
              <a:rPr lang="en-US" dirty="0" err="1"/>
              <a:t>ArXiv</a:t>
            </a:r>
            <a:r>
              <a:rPr lang="en-US" dirty="0"/>
              <a:t> and see (especially just after the paper submission deadlines of reputed conferences. We will see what are some good conferences in fields related to Deep Learning in a few slides).</a:t>
            </a:r>
          </a:p>
          <a:p>
            <a:pPr marL="914400" lvl="2" indent="-279400">
              <a:lnSpc>
                <a:spcPts val="3000"/>
              </a:lnSpc>
              <a:spcBef>
                <a:spcPts val="0"/>
              </a:spcBef>
            </a:pPr>
            <a:r>
              <a:rPr lang="en-US" dirty="0"/>
              <a:t>Some of them are good, some are bad. If we divide and conquer the task of reading papers everybody will be benefitted.</a:t>
            </a:r>
          </a:p>
          <a:p>
            <a:pPr marL="914400" lvl="2" indent="-279400">
              <a:lnSpc>
                <a:spcPts val="3000"/>
              </a:lnSpc>
              <a:spcBef>
                <a:spcPts val="0"/>
              </a:spcBef>
            </a:pPr>
            <a:r>
              <a:rPr lang="en-US" dirty="0"/>
              <a:t>Papers are BIIIIG things. How do I get started?</a:t>
            </a:r>
          </a:p>
          <a:p>
            <a:pPr marL="914400" lvl="2" indent="-279400">
              <a:lnSpc>
                <a:spcPts val="3000"/>
              </a:lnSpc>
              <a:spcBef>
                <a:spcPts val="0"/>
              </a:spcBef>
            </a:pPr>
            <a:r>
              <a:rPr lang="en-US" dirty="0"/>
              <a:t>Fantastic tips by Andrew Ng. [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] (First 30 minutes)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04,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45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Course Information</a:t>
            </a:r>
            <a:endParaRPr sz="363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46157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b="1" dirty="0">
                <a:solidFill>
                  <a:srgbClr val="FF0000"/>
                </a:solidFill>
              </a:rPr>
              <a:t>Tentative</a:t>
            </a:r>
            <a:r>
              <a:rPr lang="en-US" b="1" dirty="0"/>
              <a:t> syllabus and schedule</a:t>
            </a:r>
            <a:r>
              <a:rPr lang="en-US" dirty="0"/>
              <a:t>: A tentative schedule is posted in the website - </a:t>
            </a:r>
            <a:r>
              <a:rPr lang="en-US" dirty="0">
                <a:hlinkClick r:id="rId3"/>
              </a:rPr>
              <a:t>http://cse.iitkgp.ac.in/~adas/courses/dl_spr2021/syllabus.html</a:t>
            </a:r>
            <a:endParaRPr lang="en-US" dirty="0"/>
          </a:p>
          <a:p>
            <a:pPr>
              <a:lnSpc>
                <a:spcPts val="3000"/>
              </a:lnSpc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04,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82ED8F-4803-8E4D-9213-A2A8E5348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540" y="2317490"/>
            <a:ext cx="7698372" cy="398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7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What about Computing Resources</a:t>
            </a:r>
            <a:endParaRPr sz="363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46157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dirty="0"/>
              <a:t>We are encouraging you to use Google </a:t>
            </a:r>
            <a:r>
              <a:rPr lang="en-US" dirty="0" err="1"/>
              <a:t>Colab</a:t>
            </a:r>
            <a:r>
              <a:rPr lang="en-US" dirty="0"/>
              <a:t>.</a:t>
            </a:r>
          </a:p>
          <a:p>
            <a:pPr>
              <a:lnSpc>
                <a:spcPts val="3000"/>
              </a:lnSpc>
            </a:pPr>
            <a:endParaRPr lang="en-US" dirty="0"/>
          </a:p>
          <a:p>
            <a:pPr>
              <a:lnSpc>
                <a:spcPts val="3000"/>
              </a:lnSpc>
            </a:pPr>
            <a:endParaRPr lang="en-US" dirty="0"/>
          </a:p>
          <a:p>
            <a:pPr>
              <a:lnSpc>
                <a:spcPts val="3000"/>
              </a:lnSpc>
            </a:pPr>
            <a:r>
              <a:rPr lang="en-US" dirty="0" err="1"/>
              <a:t>Homeworks</a:t>
            </a:r>
            <a:r>
              <a:rPr lang="en-US" dirty="0"/>
              <a:t> can be done in your PC and Google </a:t>
            </a:r>
            <a:r>
              <a:rPr lang="en-US" dirty="0" err="1"/>
              <a:t>Colab</a:t>
            </a:r>
            <a:r>
              <a:rPr lang="en-US" dirty="0"/>
              <a:t> (free to use)</a:t>
            </a:r>
          </a:p>
          <a:p>
            <a:pPr>
              <a:lnSpc>
                <a:spcPts val="3000"/>
              </a:lnSpc>
            </a:pPr>
            <a:endParaRPr lang="en-US" dirty="0"/>
          </a:p>
          <a:p>
            <a:pPr>
              <a:lnSpc>
                <a:spcPts val="3000"/>
              </a:lnSpc>
            </a:pPr>
            <a:endParaRPr lang="en-US" dirty="0"/>
          </a:p>
          <a:p>
            <a:pPr>
              <a:lnSpc>
                <a:spcPts val="3000"/>
              </a:lnSpc>
            </a:pPr>
            <a:r>
              <a:rPr lang="en-US" dirty="0"/>
              <a:t>We are planning to arrange tutorial session to get you started on </a:t>
            </a:r>
            <a:r>
              <a:rPr lang="en-US" dirty="0" err="1"/>
              <a:t>Colab</a:t>
            </a:r>
            <a:r>
              <a:rPr lang="en-US" dirty="0"/>
              <a:t> and some basics of python.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04,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16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1012428"/>
            <a:ext cx="7233749" cy="448549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sz="4000" dirty="0"/>
              <a:t>Computer Vision Conferences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461578"/>
            <a:ext cx="11935668" cy="50306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dirty="0"/>
              <a:t>CVPR – Computer Vision and Pattern Recognition, since 1983. Held in USA (2023 is scheduled to be held in Vancouver, first time outside USA)</a:t>
            </a:r>
          </a:p>
          <a:p>
            <a:pPr lvl="1">
              <a:lnSpc>
                <a:spcPts val="3000"/>
              </a:lnSpc>
            </a:pPr>
            <a:r>
              <a:rPr lang="en-US" dirty="0"/>
              <a:t>Google Scholar h-5 index, 2020 </a:t>
            </a:r>
            <a:r>
              <a:rPr lang="mr-IN" dirty="0"/>
              <a:t>–</a:t>
            </a:r>
            <a:r>
              <a:rPr lang="en-US" dirty="0"/>
              <a:t> 299 (Top 5 across any field, any conference or journal)</a:t>
            </a:r>
          </a:p>
          <a:p>
            <a:pPr>
              <a:lnSpc>
                <a:spcPts val="3000"/>
              </a:lnSpc>
            </a:pPr>
            <a:r>
              <a:rPr lang="en-US" dirty="0"/>
              <a:t>ICCV – International Conference on Computer Vision, since 1987. Held every other year, across the world.</a:t>
            </a:r>
          </a:p>
          <a:p>
            <a:pPr lvl="1">
              <a:lnSpc>
                <a:spcPts val="3000"/>
              </a:lnSpc>
            </a:pPr>
            <a:r>
              <a:rPr lang="en-US" dirty="0"/>
              <a:t>Google Scholar h-5 index, 2020 </a:t>
            </a:r>
            <a:r>
              <a:rPr lang="mr-IN" dirty="0"/>
              <a:t>–</a:t>
            </a:r>
            <a:r>
              <a:rPr lang="en-US" dirty="0"/>
              <a:t> 176</a:t>
            </a:r>
          </a:p>
          <a:p>
            <a:pPr>
              <a:lnSpc>
                <a:spcPts val="3000"/>
              </a:lnSpc>
            </a:pPr>
            <a:r>
              <a:rPr lang="en-US" dirty="0"/>
              <a:t>ECCV - European Conference on Computer Vision, since 1990. Held every other year, in Europe.</a:t>
            </a:r>
          </a:p>
          <a:p>
            <a:pPr lvl="1">
              <a:lnSpc>
                <a:spcPts val="3000"/>
              </a:lnSpc>
            </a:pPr>
            <a:r>
              <a:rPr lang="en-US" dirty="0"/>
              <a:t>Google Scholar h-5 index, 2020 </a:t>
            </a:r>
            <a:r>
              <a:rPr lang="mr-IN" dirty="0"/>
              <a:t>–</a:t>
            </a:r>
            <a:r>
              <a:rPr lang="en-US" dirty="0"/>
              <a:t> 144</a:t>
            </a:r>
          </a:p>
          <a:p>
            <a:pPr>
              <a:lnSpc>
                <a:spcPts val="3000"/>
              </a:lnSpc>
            </a:pPr>
            <a:r>
              <a:rPr lang="en-US" dirty="0"/>
              <a:t>Organized under the banner of CVF (Computer Vision Foundation) -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  <a:p>
            <a:pPr>
              <a:lnSpc>
                <a:spcPts val="3000"/>
              </a:lnSpc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04,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17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1012428"/>
            <a:ext cx="7233749" cy="448549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sz="4000" dirty="0"/>
              <a:t>Computer Vision Conferences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46157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ACCV – Asian Conference on Computer Vision</a:t>
            </a:r>
          </a:p>
          <a:p>
            <a:r>
              <a:rPr lang="en-US" dirty="0"/>
              <a:t>BMVC – British Machine Vision Conference</a:t>
            </a:r>
          </a:p>
          <a:p>
            <a:r>
              <a:rPr lang="en-US" dirty="0"/>
              <a:t>ICIP - International Conference on Image Processing</a:t>
            </a:r>
          </a:p>
          <a:p>
            <a:r>
              <a:rPr lang="en-US" dirty="0"/>
              <a:t>WACV - Workshop on Applications of Computer Vision</a:t>
            </a:r>
          </a:p>
          <a:p>
            <a:r>
              <a:rPr lang="en-US" dirty="0"/>
              <a:t>ICPR - International Conference on Pattern Recognition</a:t>
            </a:r>
          </a:p>
          <a:p>
            <a:r>
              <a:rPr lang="en-US" dirty="0"/>
              <a:t>ICVGIP </a:t>
            </a:r>
            <a:r>
              <a:rPr lang="mr-IN" dirty="0"/>
              <a:t>–</a:t>
            </a:r>
            <a:r>
              <a:rPr lang="en-US" dirty="0"/>
              <a:t> Indian Conference on Computer Vision, Graphics and Image Processing</a:t>
            </a:r>
          </a:p>
          <a:p>
            <a:r>
              <a:rPr lang="en-US" dirty="0"/>
              <a:t>NCVPRIPG - National Conference on Computer Vision, Pattern Recognition, Image Processing and Graphics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04,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95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1012428"/>
            <a:ext cx="7233749" cy="448549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sz="4000" dirty="0"/>
              <a:t>Computer Vision Journals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46157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PAMI – IEEE Transactions on Pattern Analysis and Machine Intelligence</a:t>
            </a:r>
          </a:p>
          <a:p>
            <a:pPr lvl="1"/>
            <a:r>
              <a:rPr lang="en-US" dirty="0"/>
              <a:t>Google Scholar h-5 index, 2020 </a:t>
            </a:r>
            <a:r>
              <a:rPr lang="mr-IN" dirty="0"/>
              <a:t>–</a:t>
            </a:r>
            <a:r>
              <a:rPr lang="en-US" dirty="0"/>
              <a:t> 131</a:t>
            </a:r>
          </a:p>
          <a:p>
            <a:pPr lvl="1"/>
            <a:r>
              <a:rPr lang="en-US" dirty="0"/>
              <a:t>Impact Factor, 2020 </a:t>
            </a:r>
            <a:r>
              <a:rPr lang="mr-IN" dirty="0"/>
              <a:t>–</a:t>
            </a:r>
            <a:r>
              <a:rPr lang="en-US" dirty="0"/>
              <a:t> 17.86 </a:t>
            </a:r>
          </a:p>
          <a:p>
            <a:pPr lvl="1"/>
            <a:endParaRPr lang="en-US" dirty="0"/>
          </a:p>
          <a:p>
            <a:r>
              <a:rPr lang="en-US" dirty="0"/>
              <a:t>TIP - IEEE Transactions on Image Processing</a:t>
            </a:r>
          </a:p>
          <a:p>
            <a:pPr lvl="1"/>
            <a:r>
              <a:rPr lang="en-US" dirty="0"/>
              <a:t>Google Scholar h-5 index, 2020 </a:t>
            </a:r>
            <a:r>
              <a:rPr lang="mr-IN" dirty="0"/>
              <a:t>–</a:t>
            </a:r>
            <a:r>
              <a:rPr lang="en-US" dirty="0"/>
              <a:t> 113</a:t>
            </a:r>
          </a:p>
          <a:p>
            <a:pPr lvl="1"/>
            <a:r>
              <a:rPr lang="en-US" dirty="0"/>
              <a:t>Impact Factor, 2020 </a:t>
            </a:r>
            <a:r>
              <a:rPr lang="mr-IN" dirty="0"/>
              <a:t>–</a:t>
            </a:r>
            <a:r>
              <a:rPr lang="en-US" dirty="0"/>
              <a:t> 9.34</a:t>
            </a:r>
          </a:p>
          <a:p>
            <a:pPr lvl="1"/>
            <a:endParaRPr lang="en-US" dirty="0"/>
          </a:p>
          <a:p>
            <a:r>
              <a:rPr lang="en-US" dirty="0"/>
              <a:t>IJCV - International Journal of Computer Vision </a:t>
            </a:r>
          </a:p>
          <a:p>
            <a:pPr lvl="1"/>
            <a:r>
              <a:rPr lang="en-US" dirty="0"/>
              <a:t>Google Scholar h-5 index, 2020 </a:t>
            </a:r>
            <a:r>
              <a:rPr lang="mr-IN" dirty="0"/>
              <a:t>–</a:t>
            </a:r>
            <a:r>
              <a:rPr lang="en-US" dirty="0"/>
              <a:t> 70</a:t>
            </a:r>
          </a:p>
          <a:p>
            <a:pPr lvl="1"/>
            <a:r>
              <a:rPr lang="en-US" dirty="0"/>
              <a:t>Impact Factor, 2020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IN" b="0" i="0" dirty="0">
                <a:solidFill>
                  <a:srgbClr val="222222"/>
                </a:solidFill>
                <a:effectLst/>
                <a:latin typeface="Google Sans"/>
              </a:rPr>
              <a:t>6.071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04,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03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0457" y="1028844"/>
            <a:ext cx="9583783" cy="415719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sz="4000" dirty="0"/>
              <a:t>Conferences in Other Application Areas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46157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04,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7292" y="1454324"/>
            <a:ext cx="11935668" cy="50379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NeurIPS</a:t>
            </a:r>
            <a:r>
              <a:rPr lang="en-US" dirty="0"/>
              <a:t> – Neural Information Processing Systems</a:t>
            </a:r>
          </a:p>
          <a:p>
            <a:pPr lvl="1"/>
            <a:r>
              <a:rPr lang="en-US" dirty="0"/>
              <a:t>Google Scholar h-5 index, 2020 </a:t>
            </a:r>
            <a:r>
              <a:rPr lang="mr-IN" dirty="0"/>
              <a:t>–</a:t>
            </a:r>
            <a:r>
              <a:rPr lang="en-US" dirty="0"/>
              <a:t> 198 (Top 30 across any field, any conference or journal)</a:t>
            </a:r>
          </a:p>
          <a:p>
            <a:r>
              <a:rPr lang="en-US" dirty="0"/>
              <a:t>MICCAI – Medical Image Computing and Computer-Assisted Intervention</a:t>
            </a:r>
          </a:p>
          <a:p>
            <a:r>
              <a:rPr lang="en-US" dirty="0"/>
              <a:t>ICLR - International Conference on Learning Representations</a:t>
            </a:r>
          </a:p>
          <a:p>
            <a:pPr lvl="1"/>
            <a:r>
              <a:rPr lang="en-US" dirty="0"/>
              <a:t>Google Scholar h-5 index, 2020 </a:t>
            </a:r>
            <a:r>
              <a:rPr lang="mr-IN" dirty="0"/>
              <a:t>–</a:t>
            </a:r>
            <a:r>
              <a:rPr lang="en-US" dirty="0"/>
              <a:t> 203 (Started in 2013)</a:t>
            </a:r>
          </a:p>
          <a:p>
            <a:r>
              <a:rPr lang="en-US" dirty="0"/>
              <a:t>ICML – International Conference on Machine Learning</a:t>
            </a:r>
          </a:p>
          <a:p>
            <a:pPr lvl="1"/>
            <a:r>
              <a:rPr lang="en-US" dirty="0"/>
              <a:t>Google Scholar h-5 index, 2020 </a:t>
            </a:r>
            <a:r>
              <a:rPr lang="mr-IN" dirty="0"/>
              <a:t>–</a:t>
            </a:r>
            <a:r>
              <a:rPr lang="en-IN" dirty="0"/>
              <a:t>171</a:t>
            </a:r>
          </a:p>
          <a:p>
            <a:r>
              <a:rPr lang="en-IN" dirty="0"/>
              <a:t>ACL, EMNLP – Conferences in Natural Language Processing.</a:t>
            </a:r>
          </a:p>
          <a:p>
            <a:pPr lvl="1"/>
            <a:r>
              <a:rPr lang="en-US" dirty="0"/>
              <a:t>Google Scholar h-5 index, 2020 – 135 [ACL], 112 [EMNLP]</a:t>
            </a:r>
          </a:p>
          <a:p>
            <a:r>
              <a:rPr lang="en-US" dirty="0"/>
              <a:t>IJCAI, AAAI, NAACL, FAT-ML, ACM-MM, ICRA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52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1038814"/>
            <a:ext cx="8587420" cy="395778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sz="4000" dirty="0"/>
              <a:t>Journals Other Application Areas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46157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04,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7292" y="161397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TMM – IEEE Transactions on Multimedia</a:t>
            </a:r>
          </a:p>
          <a:p>
            <a:pPr lvl="1"/>
            <a:r>
              <a:rPr lang="en-US" dirty="0"/>
              <a:t>Google Scholar h-5 index, 2020</a:t>
            </a:r>
            <a:r>
              <a:rPr lang="mr-IN" dirty="0"/>
              <a:t>–</a:t>
            </a:r>
            <a:r>
              <a:rPr lang="en-US" dirty="0"/>
              <a:t> 73</a:t>
            </a:r>
          </a:p>
          <a:p>
            <a:pPr lvl="1"/>
            <a:r>
              <a:rPr lang="en-US" dirty="0"/>
              <a:t>Impact Factor, 2020 </a:t>
            </a:r>
            <a:r>
              <a:rPr lang="mr-IN" dirty="0"/>
              <a:t>–</a:t>
            </a:r>
            <a:r>
              <a:rPr lang="en-US" dirty="0"/>
              <a:t> 6.051</a:t>
            </a:r>
          </a:p>
          <a:p>
            <a:r>
              <a:rPr lang="en-US" dirty="0"/>
              <a:t>JMLR - Journal of Machine Learning Research</a:t>
            </a:r>
          </a:p>
          <a:p>
            <a:pPr lvl="1"/>
            <a:r>
              <a:rPr lang="en-US" dirty="0"/>
              <a:t>Google Scholar h-5 index, 2020 </a:t>
            </a:r>
            <a:r>
              <a:rPr lang="mr-IN" dirty="0"/>
              <a:t>–</a:t>
            </a:r>
            <a:r>
              <a:rPr lang="en-US" dirty="0"/>
              <a:t> 82</a:t>
            </a:r>
          </a:p>
          <a:p>
            <a:pPr lvl="1"/>
            <a:r>
              <a:rPr lang="en-US" dirty="0"/>
              <a:t>Impact Factor, 2020 </a:t>
            </a:r>
            <a:r>
              <a:rPr lang="mr-IN" dirty="0"/>
              <a:t>–</a:t>
            </a:r>
            <a:r>
              <a:rPr lang="en-US" dirty="0"/>
              <a:t> 4.091</a:t>
            </a:r>
          </a:p>
          <a:p>
            <a:r>
              <a:rPr lang="en-US" dirty="0"/>
              <a:t>KDE- IEEE Transactions on Knowledge and Data Engineering </a:t>
            </a:r>
          </a:p>
          <a:p>
            <a:pPr lvl="1"/>
            <a:r>
              <a:rPr lang="en-US" dirty="0"/>
              <a:t>Google Scholar h-5 index, 2020 </a:t>
            </a:r>
            <a:r>
              <a:rPr lang="mr-IN" dirty="0"/>
              <a:t>–</a:t>
            </a:r>
            <a:r>
              <a:rPr lang="en-US" dirty="0"/>
              <a:t> 81</a:t>
            </a:r>
          </a:p>
          <a:p>
            <a:pPr lvl="1"/>
            <a:r>
              <a:rPr lang="en-US" dirty="0"/>
              <a:t>Impact Factor, 2020 </a:t>
            </a:r>
            <a:r>
              <a:rPr lang="mr-IN" dirty="0"/>
              <a:t>–</a:t>
            </a:r>
            <a:r>
              <a:rPr lang="en-US" dirty="0"/>
              <a:t> 4.935</a:t>
            </a:r>
          </a:p>
          <a:p>
            <a:r>
              <a:rPr lang="en-US" dirty="0"/>
              <a:t>TCSVT, CVIU, IJRR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438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1019194"/>
            <a:ext cx="8587420" cy="435019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sz="4000" dirty="0"/>
              <a:t>Decide Where to Submit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46157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04,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18</a:t>
            </a:fld>
            <a:endParaRPr lang="en-US"/>
          </a:p>
        </p:txBody>
      </p:sp>
      <p:pic>
        <p:nvPicPr>
          <p:cNvPr id="2050" name="Picture 2" descr="http://www.phdcomics.com/comics/archive/phd040816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1" y="1467129"/>
            <a:ext cx="3553509" cy="483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167226" y="3552339"/>
            <a:ext cx="3675588" cy="4739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Taken from </a:t>
            </a:r>
            <a:r>
              <a:rPr lang="en-US" dirty="0" err="1"/>
              <a:t>phdcomics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7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The Decision Process: Overview</a:t>
            </a:r>
            <a:endParaRPr dirty="0"/>
          </a:p>
        </p:txBody>
      </p:sp>
      <p:sp>
        <p:nvSpPr>
          <p:cNvPr id="91" name="Google Shape;91;p19"/>
          <p:cNvSpPr/>
          <p:nvPr/>
        </p:nvSpPr>
        <p:spPr>
          <a:xfrm>
            <a:off x="1019025" y="5646681"/>
            <a:ext cx="8110924" cy="92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Reviewers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2929836" y="3419991"/>
            <a:ext cx="2427600" cy="92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Area Chair 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5669903" y="3419991"/>
            <a:ext cx="2427600" cy="92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Secondary Area Chair 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3511436" y="1229316"/>
            <a:ext cx="2876800" cy="92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Chairs 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2515" y="2534105"/>
            <a:ext cx="1567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6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PCs assign papers to ACs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4114" y="3593374"/>
            <a:ext cx="2669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16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Primary AC suggests reviewers</a:t>
            </a:r>
          </a:p>
        </p:txBody>
      </p:sp>
      <p:sp>
        <p:nvSpPr>
          <p:cNvPr id="31" name="Google Shape;93;p19"/>
          <p:cNvSpPr/>
          <p:nvPr/>
        </p:nvSpPr>
        <p:spPr>
          <a:xfrm>
            <a:off x="8964842" y="3756035"/>
            <a:ext cx="1678263" cy="92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Authors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3970058" y="2516547"/>
            <a:ext cx="282004" cy="661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47" name="Down Arrow 46"/>
          <p:cNvSpPr/>
          <p:nvPr/>
        </p:nvSpPr>
        <p:spPr>
          <a:xfrm>
            <a:off x="3165594" y="4649146"/>
            <a:ext cx="282004" cy="661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48" name="Down Arrow 47"/>
          <p:cNvSpPr/>
          <p:nvPr/>
        </p:nvSpPr>
        <p:spPr>
          <a:xfrm flipH="1" flipV="1">
            <a:off x="8922065" y="4851926"/>
            <a:ext cx="282004" cy="661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252088" y="4829620"/>
            <a:ext cx="2939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6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Reviewers write reviews, which are released to authors (after AC checking for quality)</a:t>
            </a:r>
          </a:p>
        </p:txBody>
      </p:sp>
      <p:sp>
        <p:nvSpPr>
          <p:cNvPr id="50" name="Down Arrow 49"/>
          <p:cNvSpPr/>
          <p:nvPr/>
        </p:nvSpPr>
        <p:spPr>
          <a:xfrm flipH="1" flipV="1">
            <a:off x="5376670" y="4678435"/>
            <a:ext cx="282004" cy="661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1" name="Down Arrow 50"/>
          <p:cNvSpPr/>
          <p:nvPr/>
        </p:nvSpPr>
        <p:spPr>
          <a:xfrm rot="14346538" flipH="1" flipV="1">
            <a:off x="8074976" y="4440405"/>
            <a:ext cx="290531" cy="1207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295828" y="4407924"/>
            <a:ext cx="2439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6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Authors provide rebuttal to reviewers and ACs</a:t>
            </a:r>
          </a:p>
        </p:txBody>
      </p:sp>
      <p:sp>
        <p:nvSpPr>
          <p:cNvPr id="55" name="Down Arrow 54"/>
          <p:cNvSpPr/>
          <p:nvPr/>
        </p:nvSpPr>
        <p:spPr>
          <a:xfrm flipH="1" flipV="1">
            <a:off x="5393001" y="2501617"/>
            <a:ext cx="282004" cy="661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742759" y="2404583"/>
            <a:ext cx="4493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6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Area chairs discuss with reviewers and each other, make accept/reject decisions and oral recommendations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388237" y="1250375"/>
            <a:ext cx="3763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6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Program chairs finalize oral decisions based on space/time constraints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18030" y="4596416"/>
            <a:ext cx="1543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16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Reviewers update final reviews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CF34D4-43FA-A743-BC01-4E81FEB46C69}"/>
              </a:ext>
            </a:extLst>
          </p:cNvPr>
          <p:cNvSpPr txBox="1"/>
          <p:nvPr/>
        </p:nvSpPr>
        <p:spPr>
          <a:xfrm>
            <a:off x="-78449" y="4549003"/>
            <a:ext cx="3053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16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Papers are assigned to reviewers using global matching algorithm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8734961" y="6569573"/>
            <a:ext cx="3675588" cy="4739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Taken from CVPR 2020 Reviewer guidelines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B5486-4589-8947-8505-80071721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Jan 04,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676E80-4D55-EB48-9193-A89615BC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CS60010 / Deep Learning | Introduction (c) Abir Das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C3E3D-C1C5-3C47-9454-5229590F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84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4" grpId="0" animBg="1"/>
      <p:bldP spid="95" grpId="0" animBg="1"/>
      <p:bldP spid="6" grpId="0"/>
      <p:bldP spid="18" grpId="0"/>
      <p:bldP spid="31" grpId="0" animBg="1"/>
      <p:bldP spid="36" grpId="0" animBg="1"/>
      <p:bldP spid="47" grpId="0" animBg="1"/>
      <p:bldP spid="48" grpId="0" animBg="1"/>
      <p:bldP spid="49" grpId="0"/>
      <p:bldP spid="50" grpId="0" animBg="1"/>
      <p:bldP spid="51" grpId="0" animBg="1"/>
      <p:bldP spid="53" grpId="0"/>
      <p:bldP spid="55" grpId="0" animBg="1"/>
      <p:bldP spid="56" grpId="0"/>
      <p:bldP spid="57" grpId="0"/>
      <p:bldP spid="58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Logistics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52153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b="1" dirty="0"/>
              <a:t>Course Name and code</a:t>
            </a:r>
            <a:r>
              <a:rPr lang="en-US" dirty="0"/>
              <a:t>: Deep Learning, CS60010</a:t>
            </a:r>
          </a:p>
          <a:p>
            <a:pPr marL="0" indent="0">
              <a:lnSpc>
                <a:spcPts val="3000"/>
              </a:lnSpc>
              <a:buNone/>
            </a:pPr>
            <a:endParaRPr lang="en-US" dirty="0"/>
          </a:p>
          <a:p>
            <a:pPr>
              <a:lnSpc>
                <a:spcPts val="3000"/>
              </a:lnSpc>
            </a:pPr>
            <a:r>
              <a:rPr lang="en-US" b="1" dirty="0"/>
              <a:t>Time</a:t>
            </a:r>
            <a:r>
              <a:rPr lang="en-US" dirty="0"/>
              <a:t>: Monday (8:00-9:55 am), Tuesday (12:00-12:55 pm)</a:t>
            </a:r>
          </a:p>
          <a:p>
            <a:pPr marL="0" indent="0">
              <a:lnSpc>
                <a:spcPts val="3000"/>
              </a:lnSpc>
              <a:buNone/>
            </a:pPr>
            <a:endParaRPr lang="en-US" dirty="0"/>
          </a:p>
          <a:p>
            <a:pPr>
              <a:lnSpc>
                <a:spcPts val="3000"/>
              </a:lnSpc>
            </a:pPr>
            <a:r>
              <a:rPr lang="en-US" b="1" dirty="0"/>
              <a:t>Venue</a:t>
            </a:r>
            <a:r>
              <a:rPr lang="en-US" dirty="0"/>
              <a:t>: Online using MS Teams</a:t>
            </a:r>
          </a:p>
          <a:p>
            <a:pPr>
              <a:lnSpc>
                <a:spcPts val="3000"/>
              </a:lnSpc>
            </a:pPr>
            <a:endParaRPr lang="en-US" dirty="0"/>
          </a:p>
          <a:p>
            <a:pPr>
              <a:lnSpc>
                <a:spcPts val="3000"/>
              </a:lnSpc>
            </a:pPr>
            <a:r>
              <a:rPr lang="en-US" b="1" dirty="0"/>
              <a:t>Course website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http://cse.iitkgp.ac.in/~adas/courses/dl_spr2021/dl_spr2021.php</a:t>
            </a:r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CS60010 / Deep Learning | Introduction (c) Abir Das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04,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52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1019194"/>
            <a:ext cx="8587420" cy="435019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sz="4000" dirty="0"/>
              <a:t>How to Write a Good Paper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46157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prstClr val="black"/>
              </a:solidFill>
            </a:endParaRPr>
          </a:p>
          <a:p>
            <a:pPr lvl="1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04,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77"/>
          <a:stretch/>
        </p:blipFill>
        <p:spPr>
          <a:xfrm>
            <a:off x="2689046" y="1454213"/>
            <a:ext cx="7735114" cy="450681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64892" y="6004579"/>
            <a:ext cx="12088068" cy="6001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Youtube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670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822451"/>
            <a:ext cx="9144000" cy="2387600"/>
          </a:xfrm>
        </p:spPr>
        <p:txBody>
          <a:bodyPr/>
          <a:lstStyle/>
          <a:p>
            <a:r>
              <a:rPr lang="en-US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59625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Logistics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5389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b="1" dirty="0"/>
              <a:t>Moodle Classroom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https://kgpmoodle.iitkgp.ac.in/moodle/course/view.php?id=1888</a:t>
            </a:r>
            <a:r>
              <a:rPr lang="en-US" dirty="0"/>
              <a:t> and then the class name is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solidFill>
                  <a:srgbClr val="0432FF"/>
                </a:solidFill>
              </a:rPr>
              <a:t>Deep Learning (CS60010) - Spring 2021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ts val="3000"/>
              </a:lnSpc>
            </a:pPr>
            <a:endParaRPr lang="en-US" b="1" dirty="0"/>
          </a:p>
          <a:p>
            <a:pPr>
              <a:lnSpc>
                <a:spcPts val="3000"/>
              </a:lnSpc>
            </a:pPr>
            <a:r>
              <a:rPr lang="en-US" b="1" dirty="0"/>
              <a:t>Piazza Forum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https://piazza.com/iitkgp.ac.in/spring2021/cs60010/home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ts val="3600"/>
              </a:lnSpc>
            </a:pPr>
            <a:endParaRPr lang="en-US" b="1" dirty="0"/>
          </a:p>
          <a:p>
            <a:pPr>
              <a:lnSpc>
                <a:spcPts val="3600"/>
              </a:lnSpc>
            </a:pPr>
            <a:r>
              <a:rPr lang="en-US" b="1" dirty="0"/>
              <a:t>TAs</a:t>
            </a:r>
            <a:r>
              <a:rPr lang="en-US" dirty="0"/>
              <a:t>: </a:t>
            </a:r>
            <a:r>
              <a:rPr lang="en-US" dirty="0" err="1"/>
              <a:t>Ayan</a:t>
            </a:r>
            <a:r>
              <a:rPr lang="en-US" dirty="0"/>
              <a:t> </a:t>
            </a:r>
            <a:r>
              <a:rPr lang="en-US" dirty="0" err="1"/>
              <a:t>Maity</a:t>
            </a:r>
            <a:r>
              <a:rPr lang="en-US" dirty="0"/>
              <a:t> (ayanmaity201@iitkgp.ac.in), K. Nikhil (</a:t>
            </a:r>
            <a:r>
              <a:rPr lang="en-US" dirty="0" err="1"/>
              <a:t>nikhil.korra@iitkgp.ac.in</a:t>
            </a:r>
            <a:r>
              <a:rPr lang="en-US" dirty="0"/>
              <a:t>), </a:t>
            </a:r>
            <a:r>
              <a:rPr lang="en-US" dirty="0" err="1"/>
              <a:t>Potnuru</a:t>
            </a:r>
            <a:r>
              <a:rPr lang="en-US" dirty="0"/>
              <a:t> Anusha (</a:t>
            </a:r>
            <a:r>
              <a:rPr lang="en-US" dirty="0" err="1"/>
              <a:t>anusha.p@iitkgp.ac.in</a:t>
            </a:r>
            <a:r>
              <a:rPr lang="en-US" dirty="0"/>
              <a:t>), S. </a:t>
            </a:r>
            <a:r>
              <a:rPr lang="en-US" dirty="0" err="1"/>
              <a:t>Prashik</a:t>
            </a:r>
            <a:r>
              <a:rPr lang="en-US" dirty="0"/>
              <a:t> Siddharth (prashiksahare110044@iitkgp.ac.in), Manish Chandra (</a:t>
            </a:r>
            <a:r>
              <a:rPr lang="en-US" dirty="0" err="1"/>
              <a:t>manish.chandra@iitkgp.ac.in</a:t>
            </a:r>
            <a:r>
              <a:rPr lang="en-US" dirty="0"/>
              <a:t>), </a:t>
            </a:r>
            <a:r>
              <a:rPr lang="en-US" dirty="0" err="1"/>
              <a:t>Saptarshi</a:t>
            </a:r>
            <a:r>
              <a:rPr lang="en-US" dirty="0"/>
              <a:t> Chatterjee (</a:t>
            </a:r>
            <a:r>
              <a:rPr lang="en-US" dirty="0" err="1"/>
              <a:t>yoursapto@iitkgp.ac.in</a:t>
            </a:r>
            <a:r>
              <a:rPr lang="en-US" dirty="0"/>
              <a:t>), </a:t>
            </a:r>
            <a:r>
              <a:rPr lang="en-US" dirty="0" err="1"/>
              <a:t>Ishika</a:t>
            </a:r>
            <a:r>
              <a:rPr lang="en-US" dirty="0"/>
              <a:t> </a:t>
            </a:r>
            <a:r>
              <a:rPr lang="en-US" dirty="0" err="1"/>
              <a:t>Kakkar</a:t>
            </a:r>
            <a:r>
              <a:rPr lang="en-US" dirty="0"/>
              <a:t> (</a:t>
            </a:r>
            <a:r>
              <a:rPr lang="en-US" dirty="0" err="1"/>
              <a:t>ishikakakkar@iitkgp.ac.in</a:t>
            </a:r>
            <a:r>
              <a:rPr lang="en-US" dirty="0"/>
              <a:t>)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568477"/>
            <a:ext cx="8167606" cy="365125"/>
          </a:xfrm>
        </p:spPr>
        <p:txBody>
          <a:bodyPr/>
          <a:lstStyle/>
          <a:p>
            <a:r>
              <a:rPr lang="en-US" dirty="0"/>
              <a:t>CS60010 / Deep Learning | Introduction (c) Abir Das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04,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8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2375DD-FB18-E04D-8CC5-82EA02033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213" y="1513886"/>
            <a:ext cx="7381288" cy="4195068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The Team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94974" y="5039437"/>
            <a:ext cx="5196840" cy="13688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ts val="3600"/>
              </a:lnSpc>
            </a:pPr>
            <a:r>
              <a:rPr lang="en-US" b="1" dirty="0"/>
              <a:t>And YOU!!</a:t>
            </a:r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568477"/>
            <a:ext cx="8167606" cy="365125"/>
          </a:xfrm>
        </p:spPr>
        <p:txBody>
          <a:bodyPr/>
          <a:lstStyle/>
          <a:p>
            <a:r>
              <a:rPr lang="en-US" dirty="0"/>
              <a:t>CS60010 / Deep Learning | Introduction (c) Abir Das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04,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82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Course Information</a:t>
            </a:r>
            <a:endParaRPr sz="363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46157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endParaRPr lang="en-US" b="1" dirty="0"/>
          </a:p>
          <a:p>
            <a:pPr>
              <a:lnSpc>
                <a:spcPts val="3000"/>
              </a:lnSpc>
            </a:pPr>
            <a:r>
              <a:rPr lang="en-US" b="1" dirty="0"/>
              <a:t>Prerequisites</a:t>
            </a:r>
            <a:r>
              <a:rPr lang="en-US" dirty="0"/>
              <a:t>: 1. CS60050: Machine Learning</a:t>
            </a:r>
          </a:p>
          <a:p>
            <a:pPr>
              <a:lnSpc>
                <a:spcPts val="3000"/>
              </a:lnSpc>
            </a:pPr>
            <a:endParaRPr lang="en-US" dirty="0"/>
          </a:p>
          <a:p>
            <a:pPr>
              <a:lnSpc>
                <a:spcPts val="3000"/>
              </a:lnSpc>
            </a:pPr>
            <a:endParaRPr lang="en-US" dirty="0"/>
          </a:p>
          <a:p>
            <a:pPr>
              <a:lnSpc>
                <a:spcPts val="3000"/>
              </a:lnSpc>
            </a:pPr>
            <a:r>
              <a:rPr lang="en-US" b="1" dirty="0"/>
              <a:t>Python Proficiency</a:t>
            </a:r>
            <a:r>
              <a:rPr lang="en-US" dirty="0"/>
              <a:t>: Proficiency in Python and familiarity with some Deep Learning tools (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 etc.) is desirable. A few links to get started.</a:t>
            </a:r>
          </a:p>
          <a:p>
            <a:pPr lvl="1">
              <a:lnSpc>
                <a:spcPts val="3000"/>
              </a:lnSpc>
            </a:pPr>
            <a:r>
              <a:rPr lang="en-US" dirty="0">
                <a:hlinkClick r:id="rId3"/>
              </a:rPr>
              <a:t>https://docs.python.org/3/tutorial/</a:t>
            </a:r>
            <a:endParaRPr lang="en-US" dirty="0"/>
          </a:p>
          <a:p>
            <a:pPr lvl="1">
              <a:lnSpc>
                <a:spcPts val="3000"/>
              </a:lnSpc>
            </a:pPr>
            <a:r>
              <a:rPr lang="en-US" dirty="0">
                <a:hlinkClick r:id="rId4"/>
              </a:rPr>
              <a:t>http://cs231n.github.io/python-numpy-tutorial/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04,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6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Course Information</a:t>
            </a:r>
            <a:endParaRPr sz="363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46157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b="1" dirty="0"/>
              <a:t>Books and References</a:t>
            </a:r>
            <a:r>
              <a:rPr lang="en-US" dirty="0"/>
              <a:t>:</a:t>
            </a:r>
          </a:p>
          <a:p>
            <a:pPr marL="914400" lvl="1" indent="-457200">
              <a:lnSpc>
                <a:spcPts val="3000"/>
              </a:lnSpc>
              <a:buFont typeface="+mj-lt"/>
              <a:buAutoNum type="arabicPeriod"/>
            </a:pPr>
            <a:r>
              <a:rPr lang="en-US" dirty="0"/>
              <a:t>“Deep Learning”, I </a:t>
            </a:r>
            <a:r>
              <a:rPr lang="en-US" dirty="0" err="1"/>
              <a:t>Goodfellow</a:t>
            </a:r>
            <a:r>
              <a:rPr lang="en-US" dirty="0"/>
              <a:t>, Y </a:t>
            </a:r>
            <a:r>
              <a:rPr lang="en-US" dirty="0" err="1"/>
              <a:t>Bengio</a:t>
            </a:r>
            <a:r>
              <a:rPr lang="en-US" dirty="0"/>
              <a:t> and A </a:t>
            </a:r>
            <a:r>
              <a:rPr lang="en-US" dirty="0" err="1"/>
              <a:t>Courville</a:t>
            </a:r>
            <a:r>
              <a:rPr lang="en-US" dirty="0"/>
              <a:t>, 1</a:t>
            </a:r>
            <a:r>
              <a:rPr lang="en-US" baseline="30000" dirty="0"/>
              <a:t>st</a:t>
            </a:r>
            <a:r>
              <a:rPr lang="en-US" dirty="0"/>
              <a:t> Edition, Free 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.</a:t>
            </a:r>
          </a:p>
          <a:p>
            <a:pPr marL="914400" lvl="1" indent="-457200">
              <a:lnSpc>
                <a:spcPts val="3000"/>
              </a:lnSpc>
              <a:buFont typeface="+mj-lt"/>
              <a:buAutoNum type="arabicPeriod"/>
            </a:pPr>
            <a:endParaRPr lang="en-US" dirty="0"/>
          </a:p>
          <a:p>
            <a:pPr marL="914400" lvl="1" indent="-457200">
              <a:lnSpc>
                <a:spcPts val="3000"/>
              </a:lnSpc>
              <a:buFont typeface="+mj-lt"/>
              <a:buAutoNum type="arabicPeriod"/>
            </a:pPr>
            <a:endParaRPr lang="en-US" dirty="0"/>
          </a:p>
          <a:p>
            <a:pPr>
              <a:lnSpc>
                <a:spcPts val="3000"/>
              </a:lnSpc>
            </a:pPr>
            <a:r>
              <a:rPr lang="en-US" dirty="0"/>
              <a:t>More references specific to the lectures will be added in the course website as and when needed.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04,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2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Course Information</a:t>
            </a:r>
            <a:endParaRPr sz="363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46157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endParaRPr lang="en-US" dirty="0"/>
          </a:p>
          <a:p>
            <a:pPr>
              <a:lnSpc>
                <a:spcPts val="3000"/>
              </a:lnSpc>
            </a:pPr>
            <a:endParaRPr lang="en-US" dirty="0"/>
          </a:p>
          <a:p>
            <a:pPr>
              <a:lnSpc>
                <a:spcPts val="3000"/>
              </a:lnSpc>
            </a:pPr>
            <a:r>
              <a:rPr lang="en-US" dirty="0"/>
              <a:t>Online lectures/Videos: The following courses will be closely followed in this course</a:t>
            </a:r>
          </a:p>
          <a:p>
            <a:pPr lvl="1">
              <a:lnSpc>
                <a:spcPts val="3000"/>
              </a:lnSpc>
            </a:pPr>
            <a:r>
              <a:rPr lang="en-US" dirty="0"/>
              <a:t>Convolutional Neural Networks for Visual Recognition from Stanford University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pPr lvl="1">
              <a:lnSpc>
                <a:spcPts val="3000"/>
              </a:lnSpc>
            </a:pPr>
            <a:r>
              <a:rPr lang="en-US" dirty="0"/>
              <a:t>Deep Learning by </a:t>
            </a:r>
            <a:r>
              <a:rPr lang="en-US" dirty="0" err="1"/>
              <a:t>Efstratios</a:t>
            </a:r>
            <a:r>
              <a:rPr lang="en-US" dirty="0"/>
              <a:t> </a:t>
            </a:r>
            <a:r>
              <a:rPr lang="en-US" dirty="0" err="1"/>
              <a:t>Gavves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pPr lvl="1">
              <a:lnSpc>
                <a:spcPts val="3000"/>
              </a:lnSpc>
            </a:pPr>
            <a:r>
              <a:rPr lang="en-US" dirty="0"/>
              <a:t>NPTEL Deep Learning by </a:t>
            </a:r>
            <a:r>
              <a:rPr lang="en-US" dirty="0" err="1"/>
              <a:t>Prabir</a:t>
            </a:r>
            <a:r>
              <a:rPr lang="en-US" dirty="0"/>
              <a:t> Kumar Biswas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04,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7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Course Information</a:t>
            </a:r>
            <a:endParaRPr sz="363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46157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b="1" dirty="0"/>
              <a:t>Evaluation</a:t>
            </a:r>
            <a:r>
              <a:rPr lang="en-US" dirty="0"/>
              <a:t>: </a:t>
            </a:r>
            <a:r>
              <a:rPr lang="en-US" dirty="0" err="1"/>
              <a:t>ClassTest</a:t>
            </a:r>
            <a:r>
              <a:rPr lang="en-US" dirty="0"/>
              <a:t> (40%) </a:t>
            </a:r>
            <a:r>
              <a:rPr lang="mr-IN" dirty="0"/>
              <a:t>–</a:t>
            </a:r>
            <a:r>
              <a:rPr lang="en-US" dirty="0"/>
              <a:t> 4; Programing Assignments (50%) - 6; Paper presentation (10%). [</a:t>
            </a:r>
            <a:r>
              <a:rPr lang="en-US" b="1" dirty="0">
                <a:solidFill>
                  <a:srgbClr val="FF0000"/>
                </a:solidFill>
              </a:rPr>
              <a:t>Tentative</a:t>
            </a:r>
            <a:r>
              <a:rPr lang="en-US" dirty="0"/>
              <a:t>]</a:t>
            </a:r>
          </a:p>
          <a:p>
            <a:pPr lvl="1">
              <a:lnSpc>
                <a:spcPts val="3000"/>
              </a:lnSpc>
            </a:pPr>
            <a:r>
              <a:rPr lang="en-US" dirty="0" err="1"/>
              <a:t>ClassTests</a:t>
            </a:r>
            <a:r>
              <a:rPr lang="en-US" dirty="0"/>
              <a:t> and Programing Assignments:</a:t>
            </a:r>
          </a:p>
          <a:p>
            <a:pPr lvl="2">
              <a:lnSpc>
                <a:spcPts val="3000"/>
              </a:lnSpc>
            </a:pPr>
            <a:r>
              <a:rPr lang="en-US" dirty="0"/>
              <a:t>They will have a combination of Mathematical and coding problems.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04,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53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Course Information</a:t>
            </a:r>
            <a:endParaRPr sz="363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46157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b="1" dirty="0"/>
              <a:t>Evaluation</a:t>
            </a:r>
            <a:r>
              <a:rPr lang="en-US" dirty="0"/>
              <a:t>: </a:t>
            </a:r>
            <a:r>
              <a:rPr lang="en-US" dirty="0" err="1"/>
              <a:t>ClassTest</a:t>
            </a:r>
            <a:r>
              <a:rPr lang="en-US" dirty="0"/>
              <a:t> (40%) </a:t>
            </a:r>
            <a:r>
              <a:rPr lang="mr-IN" dirty="0"/>
              <a:t>–</a:t>
            </a:r>
            <a:r>
              <a:rPr lang="en-US" dirty="0"/>
              <a:t> 4; Programing Assignments (50%) - 6; Paper presentation (10%). [</a:t>
            </a:r>
            <a:r>
              <a:rPr lang="en-US" b="1" dirty="0">
                <a:solidFill>
                  <a:srgbClr val="FF0000"/>
                </a:solidFill>
              </a:rPr>
              <a:t>Tentative</a:t>
            </a:r>
            <a:r>
              <a:rPr lang="en-US" dirty="0"/>
              <a:t>]</a:t>
            </a:r>
          </a:p>
          <a:p>
            <a:pPr marL="457200" lvl="1" indent="-279400">
              <a:lnSpc>
                <a:spcPts val="3000"/>
              </a:lnSpc>
              <a:spcBef>
                <a:spcPts val="0"/>
              </a:spcBef>
            </a:pPr>
            <a:r>
              <a:rPr lang="en-US" dirty="0"/>
              <a:t>Paper presentation</a:t>
            </a:r>
          </a:p>
          <a:p>
            <a:pPr marL="914400" lvl="2" indent="-279400">
              <a:lnSpc>
                <a:spcPts val="3000"/>
              </a:lnSpc>
              <a:spcBef>
                <a:spcPts val="0"/>
              </a:spcBef>
            </a:pPr>
            <a:r>
              <a:rPr lang="en-US" dirty="0"/>
              <a:t>The whole class will be divided into 2 member teams. The team will be formed by the instructors and the </a:t>
            </a:r>
            <a:r>
              <a:rPr lang="en-US" dirty="0" err="1"/>
              <a:t>TAs.</a:t>
            </a:r>
            <a:r>
              <a:rPr lang="en-US" dirty="0"/>
              <a:t> Papers will be assigned to each team by the instructors and the </a:t>
            </a:r>
            <a:r>
              <a:rPr lang="en-US" dirty="0" err="1"/>
              <a:t>TAs.</a:t>
            </a:r>
            <a:endParaRPr lang="en-US" dirty="0"/>
          </a:p>
          <a:p>
            <a:pPr marL="914400" lvl="2" indent="-279400">
              <a:lnSpc>
                <a:spcPts val="3000"/>
              </a:lnSpc>
              <a:spcBef>
                <a:spcPts val="0"/>
              </a:spcBef>
            </a:pPr>
            <a:r>
              <a:rPr lang="en-US" dirty="0"/>
              <a:t>The presentations will be outside class hours [possibly in the evening]. Exact dates will be announced later. The tentative start of paper presentations will be mid of February. The duration of each presentation will be 10 minutes (+ 2 minutes Q&amp;A).</a:t>
            </a:r>
          </a:p>
          <a:p>
            <a:pPr marL="914400" lvl="2" indent="-279400">
              <a:lnSpc>
                <a:spcPts val="3000"/>
              </a:lnSpc>
              <a:spcBef>
                <a:spcPts val="0"/>
              </a:spcBef>
            </a:pPr>
            <a:r>
              <a:rPr lang="en-US" dirty="0"/>
              <a:t>Each team will have to present one paper during the whole semester.</a:t>
            </a:r>
          </a:p>
          <a:p>
            <a:pPr marL="914400" lvl="2" indent="-279400">
              <a:lnSpc>
                <a:spcPts val="3000"/>
              </a:lnSpc>
              <a:spcBef>
                <a:spcPts val="0"/>
              </a:spcBef>
            </a:pPr>
            <a:r>
              <a:rPr lang="en-US" dirty="0"/>
              <a:t>Some thumb-rules:</a:t>
            </a:r>
          </a:p>
          <a:p>
            <a:pPr marL="1371600" lvl="3" indent="-279400">
              <a:lnSpc>
                <a:spcPts val="3000"/>
              </a:lnSpc>
              <a:spcBef>
                <a:spcPts val="0"/>
              </a:spcBef>
            </a:pPr>
            <a:r>
              <a:rPr lang="en-US" dirty="0"/>
              <a:t>10-12 slides in total, divide the presentation in problem definition (if required provide importance of the problem), approach (if you can motivate why the approach is good/novel it will be great), Results and what could have been done extra according to you.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04,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70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nter4AITemplate" id="{0D5693AE-206D-E541-A370-EAE42AF6800D}" vid="{4B2C9114-E5EC-7D4A-AE95-EC178593E73C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Center4AITemplate</Template>
  <TotalTime>28130</TotalTime>
  <Words>1749</Words>
  <Application>Microsoft Macintosh PowerPoint</Application>
  <PresentationFormat>Widescreen</PresentationFormat>
  <Paragraphs>218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Google Sans</vt:lpstr>
      <vt:lpstr>Quattrocento Sans</vt:lpstr>
      <vt:lpstr>Segoe UI</vt:lpstr>
      <vt:lpstr>Office Theme</vt:lpstr>
      <vt:lpstr>1_Office Theme</vt:lpstr>
      <vt:lpstr>Deep Learning CS60010</vt:lpstr>
      <vt:lpstr>Logistics</vt:lpstr>
      <vt:lpstr>Logistics</vt:lpstr>
      <vt:lpstr>The Team</vt:lpstr>
      <vt:lpstr>Course Information</vt:lpstr>
      <vt:lpstr>Course Information</vt:lpstr>
      <vt:lpstr>Course Information</vt:lpstr>
      <vt:lpstr>Course Information</vt:lpstr>
      <vt:lpstr>Course Information</vt:lpstr>
      <vt:lpstr>Course Information</vt:lpstr>
      <vt:lpstr>Course Information</vt:lpstr>
      <vt:lpstr>What about Computing Resources</vt:lpstr>
      <vt:lpstr>Computer Vision Conferences</vt:lpstr>
      <vt:lpstr>Computer Vision Conferences</vt:lpstr>
      <vt:lpstr>Computer Vision Journals</vt:lpstr>
      <vt:lpstr>Conferences in Other Application Areas</vt:lpstr>
      <vt:lpstr>Journals Other Application Areas</vt:lpstr>
      <vt:lpstr>Decide Where to Submit</vt:lpstr>
      <vt:lpstr>The Decision Process: Overview</vt:lpstr>
      <vt:lpstr>How to Write a Good Paper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Foundations and Applications</dc:title>
  <dc:creator>Das, Abir</dc:creator>
  <cp:lastModifiedBy>abir</cp:lastModifiedBy>
  <cp:revision>556</cp:revision>
  <cp:lastPrinted>2019-07-16T19:24:24Z</cp:lastPrinted>
  <dcterms:created xsi:type="dcterms:W3CDTF">2019-01-13T09:33:50Z</dcterms:created>
  <dcterms:modified xsi:type="dcterms:W3CDTF">2021-01-03T18:05:40Z</dcterms:modified>
</cp:coreProperties>
</file>