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3"/>
  </p:notesMasterIdLst>
  <p:sldIdLst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8" r:id="rId19"/>
    <p:sldId id="283" r:id="rId20"/>
    <p:sldId id="291" r:id="rId21"/>
    <p:sldId id="289" r:id="rId22"/>
    <p:sldId id="290" r:id="rId23"/>
    <p:sldId id="284" r:id="rId24"/>
    <p:sldId id="286" r:id="rId25"/>
    <p:sldId id="287" r:id="rId26"/>
    <p:sldId id="292" r:id="rId27"/>
    <p:sldId id="257" r:id="rId28"/>
    <p:sldId id="285" r:id="rId29"/>
    <p:sldId id="258" r:id="rId30"/>
    <p:sldId id="263" r:id="rId31"/>
    <p:sldId id="293" r:id="rId32"/>
    <p:sldId id="260" r:id="rId33"/>
    <p:sldId id="264" r:id="rId34"/>
    <p:sldId id="265" r:id="rId35"/>
    <p:sldId id="266" r:id="rId36"/>
    <p:sldId id="261" r:id="rId37"/>
    <p:sldId id="267" r:id="rId38"/>
    <p:sldId id="268" r:id="rId39"/>
    <p:sldId id="269" r:id="rId40"/>
    <p:sldId id="262" r:id="rId41"/>
    <p:sldId id="259" r:id="rId4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F1E9F1-C805-48DB-0CEC-4E3872624E0C}" v="1" dt="2020-09-03T10:34:43.4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jula Sai Chaitanya" userId="S::gajulasai@iitkgp.ac.in::8849b4a0-6db2-4479-95af-3bed400f6b5c" providerId="AD" clId="Web-{11F1E9F1-C805-48DB-0CEC-4E3872624E0C}"/>
    <pc:docChg chg="modSld">
      <pc:chgData name="Gajula Sai Chaitanya" userId="S::gajulasai@iitkgp.ac.in::8849b4a0-6db2-4479-95af-3bed400f6b5c" providerId="AD" clId="Web-{11F1E9F1-C805-48DB-0CEC-4E3872624E0C}" dt="2020-09-03T10:34:43.442" v="0" actId="1076"/>
      <pc:docMkLst>
        <pc:docMk/>
      </pc:docMkLst>
      <pc:sldChg chg="modSp">
        <pc:chgData name="Gajula Sai Chaitanya" userId="S::gajulasai@iitkgp.ac.in::8849b4a0-6db2-4479-95af-3bed400f6b5c" providerId="AD" clId="Web-{11F1E9F1-C805-48DB-0CEC-4E3872624E0C}" dt="2020-09-03T10:34:43.442" v="0" actId="1076"/>
        <pc:sldMkLst>
          <pc:docMk/>
          <pc:sldMk cId="1721593406" sldId="271"/>
        </pc:sldMkLst>
        <pc:spChg chg="mod">
          <ac:chgData name="Gajula Sai Chaitanya" userId="S::gajulasai@iitkgp.ac.in::8849b4a0-6db2-4479-95af-3bed400f6b5c" providerId="AD" clId="Web-{11F1E9F1-C805-48DB-0CEC-4E3872624E0C}" dt="2020-09-03T10:34:43.442" v="0" actId="1076"/>
          <ac:spMkLst>
            <pc:docMk/>
            <pc:sldMk cId="1721593406" sldId="27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80D88-1BAF-4045-9FDA-E4816920CBF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C4FFC-D080-E045-AE38-D4A963176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7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E0F2-643E-DB4D-9982-5F9AB8E6F55E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655-C092-2B4F-8A9D-9A4C8556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E0F2-643E-DB4D-9982-5F9AB8E6F55E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655-C092-2B4F-8A9D-9A4C8556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5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E0F2-643E-DB4D-9982-5F9AB8E6F55E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655-C092-2B4F-8A9D-9A4C8556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3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E0F2-643E-DB4D-9982-5F9AB8E6F55E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655-C092-2B4F-8A9D-9A4C8556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6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E0F2-643E-DB4D-9982-5F9AB8E6F55E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655-C092-2B4F-8A9D-9A4C8556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8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E0F2-643E-DB4D-9982-5F9AB8E6F55E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655-C092-2B4F-8A9D-9A4C8556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7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E0F2-643E-DB4D-9982-5F9AB8E6F55E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655-C092-2B4F-8A9D-9A4C8556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5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E0F2-643E-DB4D-9982-5F9AB8E6F55E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655-C092-2B4F-8A9D-9A4C8556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7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E0F2-643E-DB4D-9982-5F9AB8E6F55E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655-C092-2B4F-8A9D-9A4C8556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3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E0F2-643E-DB4D-9982-5F9AB8E6F55E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655-C092-2B4F-8A9D-9A4C8556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03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E0F2-643E-DB4D-9982-5F9AB8E6F55E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655-C092-2B4F-8A9D-9A4C8556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4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8E0F2-643E-DB4D-9982-5F9AB8E6F55E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A4655-C092-2B4F-8A9D-9A4C8556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9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b="1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/>
        <a:buChar char="•"/>
        <a:defRPr sz="2400" b="0" kern="1200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/>
        <a:buChar char="–"/>
        <a:defRPr sz="20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/>
        <a:buChar char="•"/>
        <a:defRPr sz="18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3579"/>
            <a:ext cx="7772400" cy="1102519"/>
          </a:xfrm>
        </p:spPr>
        <p:txBody>
          <a:bodyPr/>
          <a:lstStyle/>
          <a:p>
            <a:r>
              <a:rPr lang="en-US"/>
              <a:t>Compiler Laboratory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22170"/>
            <a:ext cx="6400800" cy="1314450"/>
          </a:xfrm>
        </p:spPr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Prof. P. P. Das and Prof. I. Sengupta</a:t>
            </a:r>
          </a:p>
          <a:p>
            <a:r>
              <a:rPr lang="en-US">
                <a:solidFill>
                  <a:srgbClr val="0000FF"/>
                </a:solidFill>
              </a:rPr>
              <a:t>September 3, 2020</a:t>
            </a:r>
          </a:p>
        </p:txBody>
      </p:sp>
    </p:spTree>
    <p:extLst>
      <p:ext uri="{BB962C8B-B14F-4D97-AF65-F5344CB8AC3E}">
        <p14:creationId xmlns:p14="http://schemas.microsoft.com/office/powerpoint/2010/main" val="2123762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64-bit program counter or instruction pointer (</a:t>
            </a:r>
            <a:r>
              <a:rPr lang="en-US">
                <a:solidFill>
                  <a:srgbClr val="800000"/>
                </a:solidFill>
              </a:rPr>
              <a:t>rip</a:t>
            </a:r>
            <a:r>
              <a:rPr lang="en-US"/>
              <a:t>)</a:t>
            </a:r>
          </a:p>
          <a:p>
            <a:r>
              <a:rPr lang="en-US"/>
              <a:t>Segment registers (CS, DS, SS, ES, FS, GS)</a:t>
            </a:r>
          </a:p>
          <a:p>
            <a:r>
              <a:rPr lang="en-US"/>
              <a:t>64-bit condition flag register (</a:t>
            </a:r>
            <a:r>
              <a:rPr lang="en-US">
                <a:solidFill>
                  <a:srgbClr val="800000"/>
                </a:solidFill>
              </a:rPr>
              <a:t>zero</a:t>
            </a:r>
            <a:r>
              <a:rPr lang="en-US"/>
              <a:t>, </a:t>
            </a:r>
            <a:r>
              <a:rPr lang="en-US">
                <a:solidFill>
                  <a:srgbClr val="800000"/>
                </a:solidFill>
              </a:rPr>
              <a:t>sign</a:t>
            </a:r>
            <a:r>
              <a:rPr lang="en-US"/>
              <a:t>, </a:t>
            </a:r>
            <a:r>
              <a:rPr lang="en-US">
                <a:solidFill>
                  <a:srgbClr val="800000"/>
                </a:solidFill>
              </a:rPr>
              <a:t>carry</a:t>
            </a:r>
            <a:r>
              <a:rPr lang="en-US"/>
              <a:t>, etc.)</a:t>
            </a:r>
          </a:p>
          <a:p>
            <a:r>
              <a:rPr lang="en-US"/>
              <a:t>Control register, Debug register, etc.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84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Memory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48-bit virtual/logical address – generated by the CPU.</a:t>
            </a:r>
          </a:p>
          <a:p>
            <a:pPr lvl="1"/>
            <a:r>
              <a:rPr lang="en-US"/>
              <a:t>The width of any x86-64 address register is 64 bits.</a:t>
            </a:r>
          </a:p>
          <a:p>
            <a:pPr lvl="1"/>
            <a:r>
              <a:rPr lang="en-US"/>
              <a:t>Most significant 17 bits are either all 0’s or all 1’s.</a:t>
            </a:r>
          </a:p>
          <a:p>
            <a:pPr lvl="1"/>
            <a:r>
              <a:rPr lang="en-US"/>
              <a:t>Thus, logical address size is 64 – 18 = 48 bits.</a:t>
            </a:r>
          </a:p>
          <a:p>
            <a:r>
              <a:rPr lang="en-US"/>
              <a:t>Depending on the processor, the 48-bit logical address is translated to 36 to 40 bits of physical (main memory) address.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32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99"/>
            <a:ext cx="8229600" cy="566181"/>
          </a:xfrm>
        </p:spPr>
        <p:txBody>
          <a:bodyPr>
            <a:normAutofit fontScale="90000"/>
          </a:bodyPr>
          <a:lstStyle/>
          <a:p>
            <a:r>
              <a:rPr lang="en-US"/>
              <a:t>Register Usage Convention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633691"/>
              </p:ext>
            </p:extLst>
          </p:nvPr>
        </p:nvGraphicFramePr>
        <p:xfrm>
          <a:off x="792480" y="658099"/>
          <a:ext cx="3881120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GPR (64-bit)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Usage Convention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rax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Return value from a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rbx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/>
                        <a:t>Callee</a:t>
                      </a:r>
                      <a:r>
                        <a:rPr lang="en-US" baseline="0"/>
                        <a:t> saved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rcx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  <a:r>
                        <a:rPr lang="en-US" baseline="30000"/>
                        <a:t>th</a:t>
                      </a:r>
                      <a:r>
                        <a:rPr lang="en-US"/>
                        <a:t> argument to a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rdx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  <a:r>
                        <a:rPr lang="en-US" baseline="30000"/>
                        <a:t>rd</a:t>
                      </a:r>
                      <a:r>
                        <a:rPr lang="en-US"/>
                        <a:t> argument to a function</a:t>
                      </a:r>
                    </a:p>
                    <a:p>
                      <a:pPr algn="l"/>
                      <a:r>
                        <a:rPr lang="en-US"/>
                        <a:t>Return value from a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rsi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  <a:r>
                        <a:rPr lang="en-US" baseline="30000"/>
                        <a:t>nd</a:t>
                      </a:r>
                      <a:r>
                        <a:rPr lang="en-US"/>
                        <a:t> argument to a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rdi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  <a:r>
                        <a:rPr lang="en-US" baseline="30000"/>
                        <a:t>st</a:t>
                      </a:r>
                      <a:r>
                        <a:rPr lang="en-US"/>
                        <a:t> argument to a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rbp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/>
                        <a:t>Callee</a:t>
                      </a:r>
                      <a:r>
                        <a:rPr lang="en-US"/>
                        <a:t> 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rsp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Hardware stack pointer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302484"/>
              </p:ext>
            </p:extLst>
          </p:nvPr>
        </p:nvGraphicFramePr>
        <p:xfrm>
          <a:off x="4826000" y="698739"/>
          <a:ext cx="388112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GPR (64-bit)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Usage Convention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  <a:r>
                        <a:rPr lang="en-US" baseline="30000"/>
                        <a:t>th</a:t>
                      </a:r>
                      <a:r>
                        <a:rPr lang="en-US"/>
                        <a:t> argument to a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  <a:r>
                        <a:rPr lang="en-US" baseline="30000"/>
                        <a:t>th</a:t>
                      </a:r>
                      <a:r>
                        <a:rPr lang="en-US"/>
                        <a:t> argument to a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/>
                        <a:t>Callee</a:t>
                      </a:r>
                      <a:r>
                        <a:rPr lang="en-US"/>
                        <a:t> 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Reserved for linker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Reserved for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/>
                        <a:t>Callee</a:t>
                      </a:r>
                      <a:r>
                        <a:rPr lang="en-US"/>
                        <a:t> 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/>
                        <a:t>Callee</a:t>
                      </a:r>
                      <a:r>
                        <a:rPr lang="en-US"/>
                        <a:t> 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/>
                        <a:t>Callee</a:t>
                      </a:r>
                      <a:r>
                        <a:rPr lang="en-US"/>
                        <a:t> 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84960" y="4490720"/>
            <a:ext cx="588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>
                <a:solidFill>
                  <a:srgbClr val="800000"/>
                </a:solidFill>
              </a:rPr>
              <a:t>Function return address is at the top of the stack.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74800" y="4765040"/>
            <a:ext cx="588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>
                <a:solidFill>
                  <a:srgbClr val="800000"/>
                </a:solidFill>
              </a:rPr>
              <a:t>For 32-bit, use “</a:t>
            </a:r>
            <a:r>
              <a:rPr lang="en-US" i="1" err="1">
                <a:solidFill>
                  <a:srgbClr val="800000"/>
                </a:solidFill>
              </a:rPr>
              <a:t>eax</a:t>
            </a:r>
            <a:r>
              <a:rPr lang="en-US" i="1">
                <a:solidFill>
                  <a:srgbClr val="800000"/>
                </a:solidFill>
              </a:rPr>
              <a:t>” instead of “</a:t>
            </a:r>
            <a:r>
              <a:rPr lang="en-US" i="1" err="1">
                <a:solidFill>
                  <a:srgbClr val="800000"/>
                </a:solidFill>
              </a:rPr>
              <a:t>rax</a:t>
            </a:r>
            <a:r>
              <a:rPr lang="en-US" i="1">
                <a:solidFill>
                  <a:srgbClr val="800000"/>
                </a:solidFill>
              </a:rPr>
              <a:t>”, etc.</a:t>
            </a:r>
          </a:p>
        </p:txBody>
      </p:sp>
    </p:spTree>
    <p:extLst>
      <p:ext uri="{BB962C8B-B14F-4D97-AF65-F5344CB8AC3E}">
        <p14:creationId xmlns:p14="http://schemas.microsoft.com/office/powerpoint/2010/main" val="2000455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a C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/>
              <a:t>Suppose a program is written as two files: </a:t>
            </a:r>
            <a:r>
              <a:rPr lang="en-US" sz="2000" b="1" err="1">
                <a:solidFill>
                  <a:srgbClr val="800000"/>
                </a:solidFill>
                <a:latin typeface="Courier New"/>
                <a:cs typeface="Courier New"/>
              </a:rPr>
              <a:t>main.c</a:t>
            </a:r>
            <a:r>
              <a:rPr lang="en-US"/>
              <a:t> and </a:t>
            </a:r>
            <a:r>
              <a:rPr lang="en-US" sz="2000" b="1" err="1">
                <a:solidFill>
                  <a:srgbClr val="800000"/>
                </a:solidFill>
                <a:latin typeface="Courier New"/>
                <a:cs typeface="Courier New"/>
              </a:rPr>
              <a:t>fact.c</a:t>
            </a:r>
            <a:endParaRPr lang="en-US" sz="2000" b="1">
              <a:solidFill>
                <a:srgbClr val="800000"/>
              </a:solidFill>
              <a:latin typeface="Courier New"/>
              <a:cs typeface="Courier New"/>
            </a:endParaRPr>
          </a:p>
          <a:p>
            <a:pPr marL="457200" lvl="1" indent="0">
              <a:spcAft>
                <a:spcPts val="1200"/>
              </a:spcAft>
              <a:buNone/>
            </a:pPr>
            <a:r>
              <a:rPr lang="en-US" b="1" err="1">
                <a:latin typeface="Courier New"/>
                <a:cs typeface="Courier New"/>
              </a:rPr>
              <a:t>gcc</a:t>
            </a:r>
            <a:r>
              <a:rPr lang="en-US" b="1">
                <a:latin typeface="Courier New"/>
                <a:cs typeface="Courier New"/>
              </a:rPr>
              <a:t> –Wall –S </a:t>
            </a:r>
            <a:r>
              <a:rPr lang="en-US" b="1" err="1">
                <a:latin typeface="Courier New"/>
                <a:cs typeface="Courier New"/>
              </a:rPr>
              <a:t>main.c</a:t>
            </a:r>
            <a:r>
              <a:rPr lang="en-US" b="1">
                <a:latin typeface="Courier New"/>
                <a:cs typeface="Courier New"/>
              </a:rPr>
              <a:t>	</a:t>
            </a:r>
            <a:r>
              <a:rPr lang="en-US" b="1">
                <a:latin typeface="Courier New"/>
                <a:cs typeface="Courier New"/>
                <a:sym typeface="Wingdings"/>
              </a:rPr>
              <a:t>	</a:t>
            </a:r>
            <a:r>
              <a:rPr lang="en-US" b="1" err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  <a:sym typeface="Wingdings"/>
              </a:rPr>
              <a:t>main.s</a:t>
            </a:r>
            <a:endParaRPr lang="en-US" b="1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457200" lvl="1" indent="0">
              <a:spcAft>
                <a:spcPts val="1200"/>
              </a:spcAft>
              <a:buNone/>
            </a:pPr>
            <a:r>
              <a:rPr lang="en-US" b="1" err="1">
                <a:latin typeface="Courier New"/>
                <a:cs typeface="Courier New"/>
              </a:rPr>
              <a:t>gcc</a:t>
            </a:r>
            <a:r>
              <a:rPr lang="en-US" b="1">
                <a:latin typeface="Courier New"/>
                <a:cs typeface="Courier New"/>
              </a:rPr>
              <a:t> –Wall –c </a:t>
            </a:r>
            <a:r>
              <a:rPr lang="en-US" b="1" err="1">
                <a:latin typeface="Courier New"/>
                <a:cs typeface="Courier New"/>
              </a:rPr>
              <a:t>main.c</a:t>
            </a:r>
            <a:r>
              <a:rPr lang="en-US" b="1">
                <a:latin typeface="Courier New"/>
                <a:cs typeface="Courier New"/>
              </a:rPr>
              <a:t>	</a:t>
            </a:r>
            <a:r>
              <a:rPr lang="en-US" b="1">
                <a:latin typeface="Courier New"/>
                <a:cs typeface="Courier New"/>
                <a:sym typeface="Wingdings"/>
              </a:rPr>
              <a:t>	</a:t>
            </a:r>
            <a:r>
              <a:rPr lang="en-US" b="1" err="1">
                <a:solidFill>
                  <a:srgbClr val="E46C0A"/>
                </a:solidFill>
                <a:latin typeface="Courier New"/>
                <a:cs typeface="Courier New"/>
                <a:sym typeface="Wingdings"/>
              </a:rPr>
              <a:t>main.o</a:t>
            </a:r>
            <a:endParaRPr lang="en-US" b="1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457200" lvl="1" indent="0">
              <a:spcAft>
                <a:spcPts val="1200"/>
              </a:spcAft>
              <a:buNone/>
            </a:pPr>
            <a:r>
              <a:rPr lang="en-US" b="1" err="1">
                <a:latin typeface="Courier New"/>
                <a:cs typeface="Courier New"/>
              </a:rPr>
              <a:t>gcc</a:t>
            </a:r>
            <a:r>
              <a:rPr lang="en-US" b="1">
                <a:latin typeface="Courier New"/>
                <a:cs typeface="Courier New"/>
              </a:rPr>
              <a:t> –Wall –S </a:t>
            </a:r>
            <a:r>
              <a:rPr lang="en-US" b="1" err="1">
                <a:latin typeface="Courier New"/>
                <a:cs typeface="Courier New"/>
              </a:rPr>
              <a:t>fact.c</a:t>
            </a:r>
            <a:r>
              <a:rPr lang="en-US" b="1">
                <a:latin typeface="Courier New"/>
                <a:cs typeface="Courier New"/>
              </a:rPr>
              <a:t>	</a:t>
            </a:r>
            <a:r>
              <a:rPr lang="en-US" b="1">
                <a:latin typeface="Courier New"/>
                <a:cs typeface="Courier New"/>
                <a:sym typeface="Wingdings"/>
              </a:rPr>
              <a:t>	</a:t>
            </a:r>
            <a:r>
              <a:rPr lang="en-US" b="1" err="1">
                <a:solidFill>
                  <a:srgbClr val="E46C0A"/>
                </a:solidFill>
                <a:latin typeface="Courier New"/>
                <a:cs typeface="Courier New"/>
                <a:sym typeface="Wingdings"/>
              </a:rPr>
              <a:t>fact.s</a:t>
            </a:r>
            <a:endParaRPr lang="en-US" b="1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457200" lvl="1" indent="0">
              <a:spcAft>
                <a:spcPts val="1200"/>
              </a:spcAft>
              <a:buNone/>
            </a:pPr>
            <a:r>
              <a:rPr lang="en-US" b="1" err="1">
                <a:latin typeface="Courier New"/>
                <a:cs typeface="Courier New"/>
              </a:rPr>
              <a:t>gcc</a:t>
            </a:r>
            <a:r>
              <a:rPr lang="en-US" b="1">
                <a:latin typeface="Courier New"/>
                <a:cs typeface="Courier New"/>
              </a:rPr>
              <a:t> –Wall –c </a:t>
            </a:r>
            <a:r>
              <a:rPr lang="en-US" b="1" err="1">
                <a:latin typeface="Courier New"/>
                <a:cs typeface="Courier New"/>
              </a:rPr>
              <a:t>fact.c</a:t>
            </a:r>
            <a:r>
              <a:rPr lang="en-US" b="1">
                <a:latin typeface="Courier New"/>
                <a:cs typeface="Courier New"/>
              </a:rPr>
              <a:t>	</a:t>
            </a:r>
            <a:r>
              <a:rPr lang="en-US" b="1">
                <a:latin typeface="Courier New"/>
                <a:cs typeface="Courier New"/>
                <a:sym typeface="Wingdings"/>
              </a:rPr>
              <a:t>	</a:t>
            </a:r>
            <a:r>
              <a:rPr lang="en-US" b="1" err="1">
                <a:solidFill>
                  <a:srgbClr val="E46C0A"/>
                </a:solidFill>
                <a:latin typeface="Courier New"/>
                <a:cs typeface="Courier New"/>
                <a:sym typeface="Wingdings"/>
              </a:rPr>
              <a:t>fact.o</a:t>
            </a:r>
            <a:endParaRPr lang="en-US" b="1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457200" lvl="1" indent="0">
              <a:spcAft>
                <a:spcPts val="1200"/>
              </a:spcAft>
              <a:buNone/>
            </a:pPr>
            <a:r>
              <a:rPr lang="en-US" b="1" err="1">
                <a:latin typeface="Courier New"/>
                <a:cs typeface="Courier New"/>
              </a:rPr>
              <a:t>gcc</a:t>
            </a:r>
            <a:r>
              <a:rPr lang="en-US" b="1">
                <a:latin typeface="Courier New"/>
                <a:cs typeface="Courier New"/>
              </a:rPr>
              <a:t> </a:t>
            </a:r>
            <a:r>
              <a:rPr lang="en-US" b="1" err="1">
                <a:latin typeface="Courier New"/>
                <a:cs typeface="Courier New"/>
              </a:rPr>
              <a:t>main.o</a:t>
            </a:r>
            <a:r>
              <a:rPr lang="en-US" b="1">
                <a:latin typeface="Courier New"/>
                <a:cs typeface="Courier New"/>
              </a:rPr>
              <a:t> </a:t>
            </a:r>
            <a:r>
              <a:rPr lang="en-US" b="1" err="1">
                <a:latin typeface="Courier New"/>
                <a:cs typeface="Courier New"/>
              </a:rPr>
              <a:t>fact.o</a:t>
            </a:r>
            <a:r>
              <a:rPr lang="en-US" b="1">
                <a:latin typeface="Courier New"/>
                <a:cs typeface="Courier New"/>
              </a:rPr>
              <a:t>		</a:t>
            </a:r>
            <a:r>
              <a:rPr lang="en-US" b="1">
                <a:latin typeface="Courier New"/>
                <a:cs typeface="Courier New"/>
                <a:sym typeface="Wingdings"/>
              </a:rPr>
              <a:t>	</a:t>
            </a:r>
            <a:r>
              <a:rPr lang="en-US" b="1" err="1">
                <a:solidFill>
                  <a:srgbClr val="E46C0A"/>
                </a:solidFill>
                <a:latin typeface="Courier New"/>
                <a:cs typeface="Courier New"/>
                <a:sym typeface="Wingdings"/>
              </a:rPr>
              <a:t>a.out</a:t>
            </a:r>
            <a:endParaRPr lang="en-US" b="1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457200" lvl="1" indent="0">
              <a:spcAft>
                <a:spcPts val="1200"/>
              </a:spcAft>
              <a:buNone/>
            </a:pPr>
            <a:endParaRPr lang="en-US" b="1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97284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899"/>
            <a:ext cx="8229600" cy="667781"/>
          </a:xfrm>
        </p:spPr>
        <p:txBody>
          <a:bodyPr/>
          <a:lstStyle/>
          <a:p>
            <a:r>
              <a:rPr lang="en-US"/>
              <a:t>Conventions Followed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0" y="726045"/>
            <a:ext cx="7467600" cy="441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8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56329"/>
          </a:xfrm>
        </p:spPr>
        <p:txBody>
          <a:bodyPr>
            <a:normAutofit/>
          </a:bodyPr>
          <a:lstStyle/>
          <a:p>
            <a:r>
              <a:rPr lang="en-US"/>
              <a:t>According to the convention:</a:t>
            </a:r>
          </a:p>
          <a:p>
            <a:pPr lvl="1"/>
            <a:r>
              <a:rPr lang="en-US"/>
              <a:t>“ah” or “al” denotes an 8-bit register</a:t>
            </a:r>
          </a:p>
          <a:p>
            <a:pPr lvl="1"/>
            <a:r>
              <a:rPr lang="en-US"/>
              <a:t>“ax” denotes a 16-bit register</a:t>
            </a:r>
          </a:p>
          <a:p>
            <a:pPr lvl="1"/>
            <a:r>
              <a:rPr lang="en-US"/>
              <a:t>“</a:t>
            </a:r>
            <a:r>
              <a:rPr lang="en-US" err="1"/>
              <a:t>eax</a:t>
            </a:r>
            <a:r>
              <a:rPr lang="en-US"/>
              <a:t>” denotes a 32-bit register</a:t>
            </a:r>
          </a:p>
          <a:p>
            <a:pPr lvl="1"/>
            <a:r>
              <a:rPr lang="en-US"/>
              <a:t>“</a:t>
            </a:r>
            <a:r>
              <a:rPr lang="en-US" err="1"/>
              <a:t>rax</a:t>
            </a:r>
            <a:r>
              <a:rPr lang="en-US"/>
              <a:t>” denotes a 64-bit register</a:t>
            </a:r>
          </a:p>
          <a:p>
            <a:r>
              <a:rPr lang="en-US"/>
              <a:t>Either “e” or “r” type registers will be used in the assembly code depending on whether you are using 32-bit or 64-bit instructions.</a:t>
            </a:r>
          </a:p>
        </p:txBody>
      </p:sp>
    </p:spTree>
    <p:extLst>
      <p:ext uri="{BB962C8B-B14F-4D97-AF65-F5344CB8AC3E}">
        <p14:creationId xmlns:p14="http://schemas.microsoft.com/office/powerpoint/2010/main" val="1774766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6661"/>
          </a:xfrm>
        </p:spPr>
        <p:txBody>
          <a:bodyPr>
            <a:normAutofit fontScale="90000"/>
          </a:bodyPr>
          <a:lstStyle/>
          <a:p>
            <a:r>
              <a:rPr lang="en-US"/>
              <a:t>Various Addressing Modes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3520"/>
            <a:ext cx="6861240" cy="27025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51040" y="1308854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rgbClr val="3366FF"/>
                </a:solidFill>
              </a:rPr>
              <a:t>Mem</a:t>
            </a:r>
            <a:r>
              <a:rPr lang="en-US">
                <a:solidFill>
                  <a:srgbClr val="3366FF"/>
                </a:solidFill>
              </a:rPr>
              <a:t>[x]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12000" y="1739146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3366FF"/>
                </a:solidFill>
              </a:rPr>
              <a:t>56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12000" y="2118638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rgbClr val="3366FF"/>
                </a:solidFill>
              </a:rPr>
              <a:t>rbx</a:t>
            </a:r>
            <a:endParaRPr lang="en-US">
              <a:solidFill>
                <a:srgbClr val="3366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2800" y="2503488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rgbClr val="3366FF"/>
                </a:solidFill>
              </a:rPr>
              <a:t>Mem</a:t>
            </a:r>
            <a:r>
              <a:rPr lang="en-US">
                <a:solidFill>
                  <a:srgbClr val="3366FF"/>
                </a:solidFill>
              </a:rPr>
              <a:t>[</a:t>
            </a:r>
            <a:r>
              <a:rPr lang="en-US" err="1">
                <a:solidFill>
                  <a:srgbClr val="3366FF"/>
                </a:solidFill>
              </a:rPr>
              <a:t>rsp</a:t>
            </a:r>
            <a:r>
              <a:rPr lang="en-US">
                <a:solidFill>
                  <a:srgbClr val="3366FF"/>
                </a:solidFill>
              </a:rPr>
              <a:t>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32320" y="308618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rgbClr val="3366FF"/>
                </a:solidFill>
              </a:rPr>
              <a:t>Mem</a:t>
            </a:r>
            <a:r>
              <a:rPr lang="en-US">
                <a:solidFill>
                  <a:srgbClr val="3366FF"/>
                </a:solidFill>
              </a:rPr>
              <a:t>[rbp-8]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61240" y="3560128"/>
            <a:ext cx="228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rgbClr val="3366FF"/>
                </a:solidFill>
              </a:rPr>
              <a:t>Mem</a:t>
            </a:r>
            <a:r>
              <a:rPr lang="en-US">
                <a:solidFill>
                  <a:srgbClr val="3366FF"/>
                </a:solidFill>
              </a:rPr>
              <a:t>[rbx-16+rcx*8]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130800" y="1678186"/>
            <a:ext cx="1920240" cy="430292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334000" y="2011680"/>
            <a:ext cx="1717040" cy="37592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415280" y="2387600"/>
            <a:ext cx="1666240" cy="35560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547360" y="2743200"/>
            <a:ext cx="1503680" cy="34298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8" idx="1"/>
          </p:cNvCxnSpPr>
          <p:nvPr/>
        </p:nvCxnSpPr>
        <p:spPr>
          <a:xfrm flipV="1">
            <a:off x="5770880" y="3270846"/>
            <a:ext cx="1361440" cy="184666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451600" y="3769360"/>
            <a:ext cx="409640" cy="2032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023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Mechanism of Function Call and Return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24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Text Box 5"/>
          <p:cNvSpPr txBox="1">
            <a:spLocks noChangeArrowheads="1"/>
          </p:cNvSpPr>
          <p:nvPr/>
        </p:nvSpPr>
        <p:spPr bwMode="auto">
          <a:xfrm>
            <a:off x="539751" y="399654"/>
            <a:ext cx="2803525" cy="17543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ourier New" charset="0"/>
                <a:cs typeface="Courier New" charset="0"/>
              </a:rPr>
              <a:t>main()</a:t>
            </a:r>
          </a:p>
          <a:p>
            <a:pPr eaLnBrk="1" hangingPunct="1"/>
            <a:r>
              <a:rPr lang="en-US" sz="18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800" b="1">
                <a:latin typeface="Courier New" charset="0"/>
                <a:cs typeface="Courier New" charset="0"/>
              </a:rPr>
              <a:t>    ……</a:t>
            </a:r>
          </a:p>
          <a:p>
            <a:pPr eaLnBrk="1" hangingPunct="1"/>
            <a:r>
              <a:rPr lang="en-US" sz="1800" b="1">
                <a:latin typeface="Courier New" charset="0"/>
                <a:cs typeface="Courier New" charset="0"/>
              </a:rPr>
              <a:t>    x = </a:t>
            </a:r>
            <a:r>
              <a:rPr lang="en-US" sz="1800" b="1" err="1">
                <a:latin typeface="Courier New" charset="0"/>
                <a:cs typeface="Courier New" charset="0"/>
              </a:rPr>
              <a:t>gcd</a:t>
            </a:r>
            <a:r>
              <a:rPr lang="en-US" sz="1800" b="1">
                <a:latin typeface="Courier New" charset="0"/>
                <a:cs typeface="Courier New" charset="0"/>
              </a:rPr>
              <a:t> (a, b);</a:t>
            </a:r>
          </a:p>
          <a:p>
            <a:pPr eaLnBrk="1" hangingPunct="1"/>
            <a:r>
              <a:rPr lang="en-US" sz="1800" b="1">
                <a:latin typeface="Courier New" charset="0"/>
                <a:cs typeface="Courier New" charset="0"/>
              </a:rPr>
              <a:t>    ……</a:t>
            </a:r>
          </a:p>
          <a:p>
            <a:pPr eaLnBrk="1" hangingPunct="1"/>
            <a:r>
              <a:rPr lang="en-US" sz="18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72709" name="Text Box 6"/>
          <p:cNvSpPr txBox="1">
            <a:spLocks noChangeArrowheads="1"/>
          </p:cNvSpPr>
          <p:nvPr/>
        </p:nvSpPr>
        <p:spPr bwMode="auto">
          <a:xfrm>
            <a:off x="5340350" y="630635"/>
            <a:ext cx="3379788" cy="17543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err="1">
                <a:latin typeface="Courier New" charset="0"/>
                <a:cs typeface="Courier New" charset="0"/>
              </a:rPr>
              <a:t>int</a:t>
            </a:r>
            <a:r>
              <a:rPr lang="en-US" sz="1800" b="1">
                <a:latin typeface="Courier New" charset="0"/>
                <a:cs typeface="Courier New" charset="0"/>
              </a:rPr>
              <a:t> </a:t>
            </a:r>
            <a:r>
              <a:rPr lang="en-US" sz="1800" b="1" err="1">
                <a:latin typeface="Courier New" charset="0"/>
                <a:cs typeface="Courier New" charset="0"/>
              </a:rPr>
              <a:t>gcd</a:t>
            </a:r>
            <a:r>
              <a:rPr lang="en-US" sz="1800" b="1">
                <a:latin typeface="Courier New" charset="0"/>
                <a:cs typeface="Courier New" charset="0"/>
              </a:rPr>
              <a:t> (</a:t>
            </a:r>
            <a:r>
              <a:rPr lang="en-US" sz="1800" b="1" err="1">
                <a:latin typeface="Courier New" charset="0"/>
                <a:cs typeface="Courier New" charset="0"/>
              </a:rPr>
              <a:t>int</a:t>
            </a:r>
            <a:r>
              <a:rPr lang="en-US" sz="1800" b="1">
                <a:latin typeface="Courier New" charset="0"/>
                <a:cs typeface="Courier New" charset="0"/>
              </a:rPr>
              <a:t> x, </a:t>
            </a:r>
            <a:r>
              <a:rPr lang="en-US" sz="1800" b="1" err="1">
                <a:latin typeface="Courier New" charset="0"/>
                <a:cs typeface="Courier New" charset="0"/>
              </a:rPr>
              <a:t>int</a:t>
            </a:r>
            <a:r>
              <a:rPr lang="en-US" sz="1800" b="1">
                <a:latin typeface="Courier New" charset="0"/>
                <a:cs typeface="Courier New" charset="0"/>
              </a:rPr>
              <a:t> y)</a:t>
            </a:r>
          </a:p>
          <a:p>
            <a:pPr eaLnBrk="1" hangingPunct="1"/>
            <a:r>
              <a:rPr lang="en-US" sz="18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800" b="1">
                <a:latin typeface="Courier New" charset="0"/>
                <a:cs typeface="Courier New" charset="0"/>
              </a:rPr>
              <a:t>    ……</a:t>
            </a:r>
          </a:p>
          <a:p>
            <a:pPr eaLnBrk="1" hangingPunct="1"/>
            <a:r>
              <a:rPr lang="en-US" sz="1800" b="1">
                <a:latin typeface="Courier New" charset="0"/>
                <a:cs typeface="Courier New" charset="0"/>
              </a:rPr>
              <a:t>    ……</a:t>
            </a:r>
          </a:p>
          <a:p>
            <a:pPr eaLnBrk="1" hangingPunct="1"/>
            <a:r>
              <a:rPr lang="en-US" sz="1800" b="1">
                <a:latin typeface="Courier New" charset="0"/>
                <a:cs typeface="Courier New" charset="0"/>
              </a:rPr>
              <a:t>    return (result);</a:t>
            </a:r>
          </a:p>
          <a:p>
            <a:pPr eaLnBrk="1" hangingPunct="1"/>
            <a:r>
              <a:rPr lang="en-US" sz="18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72710" name="Line 7"/>
          <p:cNvSpPr>
            <a:spLocks noChangeShapeType="1"/>
          </p:cNvSpPr>
          <p:nvPr/>
        </p:nvSpPr>
        <p:spPr bwMode="auto">
          <a:xfrm flipV="1">
            <a:off x="3265488" y="883919"/>
            <a:ext cx="1958976" cy="426719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1" name="Rectangle 8"/>
          <p:cNvSpPr>
            <a:spLocks noChangeArrowheads="1"/>
          </p:cNvSpPr>
          <p:nvPr/>
        </p:nvSpPr>
        <p:spPr bwMode="auto">
          <a:xfrm>
            <a:off x="3689351" y="3723085"/>
            <a:ext cx="1535113" cy="634603"/>
          </a:xfrm>
          <a:prstGeom prst="rect">
            <a:avLst/>
          </a:prstGeom>
          <a:solidFill>
            <a:srgbClr val="C0C0C0"/>
          </a:solidFill>
          <a:ln w="222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1">
              <a:latin typeface="Calibri" charset="0"/>
            </a:endParaRPr>
          </a:p>
        </p:txBody>
      </p:sp>
      <p:sp>
        <p:nvSpPr>
          <p:cNvPr id="72712" name="Rectangle 9"/>
          <p:cNvSpPr>
            <a:spLocks noChangeArrowheads="1"/>
          </p:cNvSpPr>
          <p:nvPr/>
        </p:nvSpPr>
        <p:spPr bwMode="auto">
          <a:xfrm>
            <a:off x="3689351" y="3464719"/>
            <a:ext cx="1535113" cy="258366"/>
          </a:xfrm>
          <a:prstGeom prst="rect">
            <a:avLst/>
          </a:prstGeom>
          <a:solidFill>
            <a:srgbClr val="FFE699"/>
          </a:solidFill>
          <a:ln w="222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Calibri" charset="0"/>
              </a:rPr>
              <a:t>Return </a:t>
            </a:r>
            <a:r>
              <a:rPr lang="en-US" sz="1600" b="1" err="1">
                <a:latin typeface="Calibri" charset="0"/>
              </a:rPr>
              <a:t>Addr</a:t>
            </a:r>
            <a:endParaRPr lang="en-US" sz="1600" b="1">
              <a:latin typeface="Calibri" charset="0"/>
            </a:endParaRPr>
          </a:p>
        </p:txBody>
      </p:sp>
      <p:sp>
        <p:nvSpPr>
          <p:cNvPr id="72713" name="Rectangle 10"/>
          <p:cNvSpPr>
            <a:spLocks noChangeArrowheads="1"/>
          </p:cNvSpPr>
          <p:nvPr/>
        </p:nvSpPr>
        <p:spPr bwMode="auto">
          <a:xfrm>
            <a:off x="3689351" y="3205163"/>
            <a:ext cx="1535113" cy="259556"/>
          </a:xfrm>
          <a:prstGeom prst="rect">
            <a:avLst/>
          </a:prstGeom>
          <a:solidFill>
            <a:srgbClr val="FFE699"/>
          </a:solidFill>
          <a:ln w="222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Calibri" charset="0"/>
              </a:rPr>
              <a:t>Return Value</a:t>
            </a:r>
          </a:p>
        </p:txBody>
      </p:sp>
      <p:sp>
        <p:nvSpPr>
          <p:cNvPr id="72714" name="Rectangle 11"/>
          <p:cNvSpPr>
            <a:spLocks noChangeArrowheads="1"/>
          </p:cNvSpPr>
          <p:nvPr/>
        </p:nvSpPr>
        <p:spPr bwMode="auto">
          <a:xfrm>
            <a:off x="3689351" y="2744391"/>
            <a:ext cx="1535113" cy="460772"/>
          </a:xfrm>
          <a:prstGeom prst="rect">
            <a:avLst/>
          </a:prstGeom>
          <a:solidFill>
            <a:srgbClr val="FFE699"/>
          </a:solidFill>
          <a:ln w="222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Calibri" charset="0"/>
              </a:rPr>
              <a:t>Local </a:t>
            </a:r>
          </a:p>
          <a:p>
            <a:pPr algn="ctr"/>
            <a:r>
              <a:rPr lang="en-US" sz="1600" b="1">
                <a:latin typeface="Calibri" charset="0"/>
              </a:rPr>
              <a:t>Variables</a:t>
            </a:r>
          </a:p>
        </p:txBody>
      </p:sp>
      <p:sp>
        <p:nvSpPr>
          <p:cNvPr id="72715" name="Rectangle 12"/>
          <p:cNvSpPr>
            <a:spLocks noChangeArrowheads="1"/>
          </p:cNvSpPr>
          <p:nvPr/>
        </p:nvSpPr>
        <p:spPr bwMode="auto">
          <a:xfrm>
            <a:off x="1460501" y="3724275"/>
            <a:ext cx="1535113" cy="634604"/>
          </a:xfrm>
          <a:prstGeom prst="rect">
            <a:avLst/>
          </a:prstGeom>
          <a:solidFill>
            <a:srgbClr val="C0C0C0"/>
          </a:solidFill>
          <a:ln w="222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1">
              <a:latin typeface="Calibri" charset="0"/>
            </a:endParaRPr>
          </a:p>
        </p:txBody>
      </p:sp>
      <p:sp>
        <p:nvSpPr>
          <p:cNvPr id="72716" name="Rectangle 13"/>
          <p:cNvSpPr>
            <a:spLocks noChangeArrowheads="1"/>
          </p:cNvSpPr>
          <p:nvPr/>
        </p:nvSpPr>
        <p:spPr bwMode="auto">
          <a:xfrm>
            <a:off x="6070601" y="3724275"/>
            <a:ext cx="1535113" cy="634604"/>
          </a:xfrm>
          <a:prstGeom prst="rect">
            <a:avLst/>
          </a:prstGeom>
          <a:solidFill>
            <a:srgbClr val="C0C0C0"/>
          </a:solidFill>
          <a:ln w="222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1">
              <a:latin typeface="Calibri" charset="0"/>
            </a:endParaRPr>
          </a:p>
        </p:txBody>
      </p:sp>
      <p:sp>
        <p:nvSpPr>
          <p:cNvPr id="72717" name="Text Box 14"/>
          <p:cNvSpPr txBox="1">
            <a:spLocks noChangeArrowheads="1"/>
          </p:cNvSpPr>
          <p:nvPr/>
        </p:nvSpPr>
        <p:spPr bwMode="auto">
          <a:xfrm>
            <a:off x="1538288" y="4444604"/>
            <a:ext cx="18811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>
                <a:solidFill>
                  <a:srgbClr val="800080"/>
                </a:solidFill>
                <a:latin typeface="Calibri" charset="0"/>
              </a:rPr>
              <a:t>Before call</a:t>
            </a:r>
          </a:p>
        </p:txBody>
      </p:sp>
      <p:sp>
        <p:nvSpPr>
          <p:cNvPr id="72718" name="Text Box 15"/>
          <p:cNvSpPr txBox="1">
            <a:spLocks noChangeArrowheads="1"/>
          </p:cNvSpPr>
          <p:nvPr/>
        </p:nvSpPr>
        <p:spPr bwMode="auto">
          <a:xfrm>
            <a:off x="3841750" y="4444604"/>
            <a:ext cx="18811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>
                <a:solidFill>
                  <a:srgbClr val="800080"/>
                </a:solidFill>
                <a:latin typeface="Calibri" charset="0"/>
              </a:rPr>
              <a:t>After call</a:t>
            </a:r>
          </a:p>
        </p:txBody>
      </p:sp>
      <p:sp>
        <p:nvSpPr>
          <p:cNvPr id="72719" name="Text Box 16"/>
          <p:cNvSpPr txBox="1">
            <a:spLocks noChangeArrowheads="1"/>
          </p:cNvSpPr>
          <p:nvPr/>
        </p:nvSpPr>
        <p:spPr bwMode="auto">
          <a:xfrm>
            <a:off x="6108700" y="4414838"/>
            <a:ext cx="18811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>
                <a:solidFill>
                  <a:srgbClr val="800080"/>
                </a:solidFill>
                <a:latin typeface="Calibri" charset="0"/>
              </a:rPr>
              <a:t>After return</a:t>
            </a:r>
          </a:p>
        </p:txBody>
      </p:sp>
      <p:sp>
        <p:nvSpPr>
          <p:cNvPr id="72720" name="AutoShape 17"/>
          <p:cNvSpPr>
            <a:spLocks/>
          </p:cNvSpPr>
          <p:nvPr/>
        </p:nvSpPr>
        <p:spPr bwMode="auto">
          <a:xfrm>
            <a:off x="731839" y="2715816"/>
            <a:ext cx="344487" cy="1930003"/>
          </a:xfrm>
          <a:prstGeom prst="leftBrace">
            <a:avLst>
              <a:gd name="adj1" fmla="val 62250"/>
              <a:gd name="adj2" fmla="val 50000"/>
            </a:avLst>
          </a:prstGeom>
          <a:noFill/>
          <a:ln w="222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b="1">
              <a:latin typeface="Calibri" charset="0"/>
            </a:endParaRPr>
          </a:p>
        </p:txBody>
      </p:sp>
      <p:sp>
        <p:nvSpPr>
          <p:cNvPr id="72721" name="Text Box 18"/>
          <p:cNvSpPr txBox="1">
            <a:spLocks noChangeArrowheads="1"/>
          </p:cNvSpPr>
          <p:nvPr/>
        </p:nvSpPr>
        <p:spPr bwMode="auto">
          <a:xfrm rot="-5400000">
            <a:off x="-389732" y="3106341"/>
            <a:ext cx="170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latin typeface="Calibri" charset="0"/>
              </a:rPr>
              <a:t>STACK</a:t>
            </a:r>
          </a:p>
        </p:txBody>
      </p:sp>
      <p:sp>
        <p:nvSpPr>
          <p:cNvPr id="72722" name="Line 19"/>
          <p:cNvSpPr>
            <a:spLocks noChangeShapeType="1"/>
          </p:cNvSpPr>
          <p:nvPr/>
        </p:nvSpPr>
        <p:spPr bwMode="auto">
          <a:xfrm flipH="1" flipV="1">
            <a:off x="1960562" y="1818639"/>
            <a:ext cx="3885883" cy="107394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3" name="AutoShape 20"/>
          <p:cNvSpPr>
            <a:spLocks/>
          </p:cNvSpPr>
          <p:nvPr/>
        </p:nvSpPr>
        <p:spPr bwMode="auto">
          <a:xfrm>
            <a:off x="3151189" y="2715816"/>
            <a:ext cx="384175" cy="979884"/>
          </a:xfrm>
          <a:prstGeom prst="leftBrace">
            <a:avLst>
              <a:gd name="adj1" fmla="val 28340"/>
              <a:gd name="adj2" fmla="val 50000"/>
            </a:avLst>
          </a:prstGeom>
          <a:noFill/>
          <a:ln w="222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b="1">
              <a:latin typeface="Calibri" charset="0"/>
            </a:endParaRPr>
          </a:p>
        </p:txBody>
      </p:sp>
      <p:sp>
        <p:nvSpPr>
          <p:cNvPr id="72724" name="Text Box 21"/>
          <p:cNvSpPr txBox="1">
            <a:spLocks noChangeArrowheads="1"/>
          </p:cNvSpPr>
          <p:nvPr/>
        </p:nvSpPr>
        <p:spPr bwMode="auto">
          <a:xfrm>
            <a:off x="1960563" y="2917032"/>
            <a:ext cx="165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Calibri" charset="0"/>
              </a:rPr>
              <a:t>Activation record</a:t>
            </a:r>
          </a:p>
        </p:txBody>
      </p:sp>
    </p:spTree>
    <p:extLst>
      <p:ext uri="{BB962C8B-B14F-4D97-AF65-F5344CB8AC3E}">
        <p14:creationId xmlns:p14="http://schemas.microsoft.com/office/powerpoint/2010/main" val="2770283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17476" y="267892"/>
            <a:ext cx="2379663" cy="17543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ourier New" charset="0"/>
                <a:cs typeface="Courier New" charset="0"/>
              </a:rPr>
              <a:t>main()</a:t>
            </a:r>
          </a:p>
          <a:p>
            <a:pPr eaLnBrk="1" hangingPunct="1"/>
            <a:r>
              <a:rPr lang="en-US" sz="18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800" b="1">
                <a:latin typeface="Courier New" charset="0"/>
                <a:cs typeface="Courier New" charset="0"/>
              </a:rPr>
              <a:t>    ……</a:t>
            </a:r>
          </a:p>
          <a:p>
            <a:pPr eaLnBrk="1" hangingPunct="1"/>
            <a:r>
              <a:rPr lang="en-US" sz="1800" b="1">
                <a:latin typeface="Courier New" charset="0"/>
                <a:cs typeface="Courier New" charset="0"/>
              </a:rPr>
              <a:t>    x=ncr(a,b);</a:t>
            </a:r>
          </a:p>
          <a:p>
            <a:pPr eaLnBrk="1" hangingPunct="1"/>
            <a:r>
              <a:rPr lang="en-US" sz="1800" b="1">
                <a:latin typeface="Courier New" charset="0"/>
                <a:cs typeface="Courier New" charset="0"/>
              </a:rPr>
              <a:t>    ……</a:t>
            </a:r>
          </a:p>
          <a:p>
            <a:pPr eaLnBrk="1" hangingPunct="1"/>
            <a:r>
              <a:rPr lang="en-US" sz="18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3074989" y="757238"/>
            <a:ext cx="2803525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int ncr (int n,int r)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  </a:t>
            </a:r>
            <a:r>
              <a:rPr lang="en-US" sz="1600" b="1">
                <a:solidFill>
                  <a:srgbClr val="993300"/>
                </a:solidFill>
                <a:latin typeface="Courier New" charset="0"/>
                <a:cs typeface="Courier New" charset="0"/>
              </a:rPr>
              <a:t>return</a:t>
            </a:r>
            <a:r>
              <a:rPr lang="en-US" sz="1600" b="1">
                <a:latin typeface="Courier New" charset="0"/>
                <a:cs typeface="Courier New" charset="0"/>
              </a:rPr>
              <a:t> (fact(n)/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  fact(r)/fact(n-r));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73733" name="Rectangle 6"/>
          <p:cNvSpPr>
            <a:spLocks noChangeArrowheads="1"/>
          </p:cNvSpPr>
          <p:nvPr/>
        </p:nvSpPr>
        <p:spPr bwMode="auto">
          <a:xfrm>
            <a:off x="3689351" y="3723085"/>
            <a:ext cx="1535113" cy="634603"/>
          </a:xfrm>
          <a:prstGeom prst="rect">
            <a:avLst/>
          </a:prstGeom>
          <a:solidFill>
            <a:srgbClr val="C0C0C0"/>
          </a:solidFill>
          <a:ln w="222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1">
              <a:latin typeface="Calibri" charset="0"/>
            </a:endParaRPr>
          </a:p>
        </p:txBody>
      </p:sp>
      <p:sp>
        <p:nvSpPr>
          <p:cNvPr id="73734" name="Rectangle 9"/>
          <p:cNvSpPr>
            <a:spLocks noChangeArrowheads="1"/>
          </p:cNvSpPr>
          <p:nvPr/>
        </p:nvSpPr>
        <p:spPr bwMode="auto">
          <a:xfrm>
            <a:off x="3689351" y="3263503"/>
            <a:ext cx="1535113" cy="460772"/>
          </a:xfrm>
          <a:prstGeom prst="rect">
            <a:avLst/>
          </a:prstGeom>
          <a:solidFill>
            <a:srgbClr val="FFE699"/>
          </a:solidFill>
          <a:ln w="222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Calibri" charset="0"/>
              </a:rPr>
              <a:t>LV1, RV1, RA1</a:t>
            </a:r>
          </a:p>
        </p:txBody>
      </p:sp>
      <p:sp>
        <p:nvSpPr>
          <p:cNvPr id="73735" name="Rectangle 10"/>
          <p:cNvSpPr>
            <a:spLocks noChangeArrowheads="1"/>
          </p:cNvSpPr>
          <p:nvPr/>
        </p:nvSpPr>
        <p:spPr bwMode="auto">
          <a:xfrm>
            <a:off x="231776" y="3752850"/>
            <a:ext cx="1535113" cy="634604"/>
          </a:xfrm>
          <a:prstGeom prst="rect">
            <a:avLst/>
          </a:prstGeom>
          <a:solidFill>
            <a:srgbClr val="C0C0C0"/>
          </a:solidFill>
          <a:ln w="222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1">
              <a:latin typeface="Calibri" charset="0"/>
            </a:endParaRPr>
          </a:p>
        </p:txBody>
      </p:sp>
      <p:sp>
        <p:nvSpPr>
          <p:cNvPr id="73736" name="Rectangle 11"/>
          <p:cNvSpPr>
            <a:spLocks noChangeArrowheads="1"/>
          </p:cNvSpPr>
          <p:nvPr/>
        </p:nvSpPr>
        <p:spPr bwMode="auto">
          <a:xfrm>
            <a:off x="7145338" y="3752850"/>
            <a:ext cx="1535112" cy="634604"/>
          </a:xfrm>
          <a:prstGeom prst="rect">
            <a:avLst/>
          </a:prstGeom>
          <a:solidFill>
            <a:srgbClr val="C0C0C0"/>
          </a:solidFill>
          <a:ln w="222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1">
              <a:latin typeface="Calibri" charset="0"/>
            </a:endParaRPr>
          </a:p>
        </p:txBody>
      </p:sp>
      <p:sp>
        <p:nvSpPr>
          <p:cNvPr id="73737" name="Text Box 12"/>
          <p:cNvSpPr txBox="1">
            <a:spLocks noChangeArrowheads="1"/>
          </p:cNvSpPr>
          <p:nvPr/>
        </p:nvSpPr>
        <p:spPr bwMode="auto">
          <a:xfrm>
            <a:off x="193675" y="4386263"/>
            <a:ext cx="18811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>
                <a:solidFill>
                  <a:srgbClr val="800080"/>
                </a:solidFill>
                <a:latin typeface="Calibri" charset="0"/>
              </a:rPr>
              <a:t>Before call</a:t>
            </a:r>
          </a:p>
        </p:txBody>
      </p:sp>
      <p:sp>
        <p:nvSpPr>
          <p:cNvPr id="73738" name="Text Box 13"/>
          <p:cNvSpPr txBox="1">
            <a:spLocks noChangeArrowheads="1"/>
          </p:cNvSpPr>
          <p:nvPr/>
        </p:nvSpPr>
        <p:spPr bwMode="auto">
          <a:xfrm>
            <a:off x="3841751" y="4386263"/>
            <a:ext cx="13093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>
                <a:solidFill>
                  <a:srgbClr val="800080"/>
                </a:solidFill>
                <a:latin typeface="Calibri" charset="0"/>
              </a:rPr>
              <a:t>Call “fact”</a:t>
            </a:r>
          </a:p>
        </p:txBody>
      </p:sp>
      <p:sp>
        <p:nvSpPr>
          <p:cNvPr id="73739" name="Text Box 14"/>
          <p:cNvSpPr txBox="1">
            <a:spLocks noChangeArrowheads="1"/>
          </p:cNvSpPr>
          <p:nvPr/>
        </p:nvSpPr>
        <p:spPr bwMode="auto">
          <a:xfrm>
            <a:off x="7107239" y="4386263"/>
            <a:ext cx="16913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>
                <a:solidFill>
                  <a:srgbClr val="800080"/>
                </a:solidFill>
                <a:latin typeface="Calibri" charset="0"/>
              </a:rPr>
              <a:t>“</a:t>
            </a:r>
            <a:r>
              <a:rPr lang="en-US" sz="2000" b="1" err="1">
                <a:solidFill>
                  <a:srgbClr val="800080"/>
                </a:solidFill>
                <a:latin typeface="Calibri" charset="0"/>
              </a:rPr>
              <a:t>ncr</a:t>
            </a:r>
            <a:r>
              <a:rPr lang="en-US" sz="2000" b="1">
                <a:solidFill>
                  <a:srgbClr val="800080"/>
                </a:solidFill>
                <a:latin typeface="Calibri" charset="0"/>
              </a:rPr>
              <a:t>” returns</a:t>
            </a:r>
          </a:p>
        </p:txBody>
      </p:sp>
      <p:sp>
        <p:nvSpPr>
          <p:cNvPr id="73740" name="Text Box 18"/>
          <p:cNvSpPr txBox="1">
            <a:spLocks noChangeArrowheads="1"/>
          </p:cNvSpPr>
          <p:nvPr/>
        </p:nvSpPr>
        <p:spPr bwMode="auto">
          <a:xfrm>
            <a:off x="6877050" y="1102519"/>
            <a:ext cx="2266950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int fact (int n)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  ………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  return(result);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73741" name="Line 19"/>
          <p:cNvSpPr>
            <a:spLocks noChangeShapeType="1"/>
          </p:cNvSpPr>
          <p:nvPr/>
        </p:nvSpPr>
        <p:spPr bwMode="auto">
          <a:xfrm flipV="1">
            <a:off x="2266950" y="901303"/>
            <a:ext cx="768350" cy="345281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2" name="Line 20"/>
          <p:cNvSpPr>
            <a:spLocks noChangeShapeType="1"/>
          </p:cNvSpPr>
          <p:nvPr/>
        </p:nvSpPr>
        <p:spPr bwMode="auto">
          <a:xfrm flipH="1">
            <a:off x="1306511" y="1483360"/>
            <a:ext cx="2015808" cy="138986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3" name="Line 21"/>
          <p:cNvSpPr>
            <a:spLocks noChangeShapeType="1"/>
          </p:cNvSpPr>
          <p:nvPr/>
        </p:nvSpPr>
        <p:spPr bwMode="auto">
          <a:xfrm flipV="1">
            <a:off x="5570538" y="1246585"/>
            <a:ext cx="1344612" cy="8691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4" name="Line 22"/>
          <p:cNvSpPr>
            <a:spLocks noChangeShapeType="1"/>
          </p:cNvSpPr>
          <p:nvPr/>
        </p:nvSpPr>
        <p:spPr bwMode="auto">
          <a:xfrm flipH="1" flipV="1">
            <a:off x="5762626" y="1824831"/>
            <a:ext cx="1344613" cy="201216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5" name="Text Box 23"/>
          <p:cNvSpPr txBox="1">
            <a:spLocks noChangeArrowheads="1"/>
          </p:cNvSpPr>
          <p:nvPr/>
        </p:nvSpPr>
        <p:spPr bwMode="auto">
          <a:xfrm>
            <a:off x="5916613" y="1362075"/>
            <a:ext cx="13065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>
                <a:solidFill>
                  <a:srgbClr val="A50021"/>
                </a:solidFill>
              </a:rPr>
              <a:t>3 times</a:t>
            </a:r>
          </a:p>
        </p:txBody>
      </p:sp>
      <p:sp>
        <p:nvSpPr>
          <p:cNvPr id="73746" name="Rectangle 24"/>
          <p:cNvSpPr>
            <a:spLocks noChangeArrowheads="1"/>
          </p:cNvSpPr>
          <p:nvPr/>
        </p:nvSpPr>
        <p:spPr bwMode="auto">
          <a:xfrm>
            <a:off x="5378451" y="3751660"/>
            <a:ext cx="1535113" cy="634603"/>
          </a:xfrm>
          <a:prstGeom prst="rect">
            <a:avLst/>
          </a:prstGeom>
          <a:solidFill>
            <a:srgbClr val="C0C0C0"/>
          </a:solidFill>
          <a:ln w="222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1">
              <a:latin typeface="Calibri" charset="0"/>
            </a:endParaRPr>
          </a:p>
        </p:txBody>
      </p:sp>
      <p:sp>
        <p:nvSpPr>
          <p:cNvPr id="73747" name="Rectangle 25"/>
          <p:cNvSpPr>
            <a:spLocks noChangeArrowheads="1"/>
          </p:cNvSpPr>
          <p:nvPr/>
        </p:nvSpPr>
        <p:spPr bwMode="auto">
          <a:xfrm>
            <a:off x="5378451" y="3292078"/>
            <a:ext cx="1535113" cy="460772"/>
          </a:xfrm>
          <a:prstGeom prst="rect">
            <a:avLst/>
          </a:prstGeom>
          <a:solidFill>
            <a:srgbClr val="FFE699"/>
          </a:solidFill>
          <a:ln w="222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Calibri" charset="0"/>
              </a:rPr>
              <a:t>LV1, RV1, RA1</a:t>
            </a:r>
          </a:p>
        </p:txBody>
      </p:sp>
      <p:sp>
        <p:nvSpPr>
          <p:cNvPr id="73748" name="Text Box 26"/>
          <p:cNvSpPr txBox="1">
            <a:spLocks noChangeArrowheads="1"/>
          </p:cNvSpPr>
          <p:nvPr/>
        </p:nvSpPr>
        <p:spPr bwMode="auto">
          <a:xfrm>
            <a:off x="5275264" y="4386263"/>
            <a:ext cx="17656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>
                <a:solidFill>
                  <a:srgbClr val="800080"/>
                </a:solidFill>
                <a:latin typeface="Calibri" charset="0"/>
              </a:rPr>
              <a:t>“fact” returns</a:t>
            </a:r>
          </a:p>
        </p:txBody>
      </p:sp>
      <p:sp>
        <p:nvSpPr>
          <p:cNvPr id="73749" name="Rectangle 27"/>
          <p:cNvSpPr>
            <a:spLocks noChangeArrowheads="1"/>
          </p:cNvSpPr>
          <p:nvPr/>
        </p:nvSpPr>
        <p:spPr bwMode="auto">
          <a:xfrm>
            <a:off x="1960563" y="3751660"/>
            <a:ext cx="1535112" cy="634603"/>
          </a:xfrm>
          <a:prstGeom prst="rect">
            <a:avLst/>
          </a:prstGeom>
          <a:solidFill>
            <a:srgbClr val="C0C0C0"/>
          </a:solidFill>
          <a:ln w="222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1">
              <a:latin typeface="Calibri" charset="0"/>
            </a:endParaRPr>
          </a:p>
        </p:txBody>
      </p:sp>
      <p:sp>
        <p:nvSpPr>
          <p:cNvPr id="73750" name="Rectangle 28"/>
          <p:cNvSpPr>
            <a:spLocks noChangeArrowheads="1"/>
          </p:cNvSpPr>
          <p:nvPr/>
        </p:nvSpPr>
        <p:spPr bwMode="auto">
          <a:xfrm>
            <a:off x="1960563" y="3292078"/>
            <a:ext cx="1535112" cy="460772"/>
          </a:xfrm>
          <a:prstGeom prst="rect">
            <a:avLst/>
          </a:prstGeom>
          <a:solidFill>
            <a:srgbClr val="FFE699"/>
          </a:solidFill>
          <a:ln w="222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Calibri" charset="0"/>
              </a:rPr>
              <a:t>LV1, RV1, RA1</a:t>
            </a:r>
          </a:p>
        </p:txBody>
      </p:sp>
      <p:sp>
        <p:nvSpPr>
          <p:cNvPr id="73751" name="Rectangle 29"/>
          <p:cNvSpPr>
            <a:spLocks noChangeArrowheads="1"/>
          </p:cNvSpPr>
          <p:nvPr/>
        </p:nvSpPr>
        <p:spPr bwMode="auto">
          <a:xfrm>
            <a:off x="3689351" y="2802732"/>
            <a:ext cx="1535113" cy="460772"/>
          </a:xfrm>
          <a:prstGeom prst="rect">
            <a:avLst/>
          </a:prstGeom>
          <a:solidFill>
            <a:srgbClr val="FFE699"/>
          </a:solidFill>
          <a:ln w="222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Calibri" charset="0"/>
              </a:rPr>
              <a:t>LV2, RV2, RA2</a:t>
            </a:r>
          </a:p>
        </p:txBody>
      </p:sp>
      <p:sp>
        <p:nvSpPr>
          <p:cNvPr id="73752" name="Text Box 30"/>
          <p:cNvSpPr txBox="1">
            <a:spLocks noChangeArrowheads="1"/>
          </p:cNvSpPr>
          <p:nvPr/>
        </p:nvSpPr>
        <p:spPr bwMode="auto">
          <a:xfrm>
            <a:off x="2190751" y="4386263"/>
            <a:ext cx="14208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>
                <a:solidFill>
                  <a:srgbClr val="800080"/>
                </a:solidFill>
                <a:latin typeface="Calibri" charset="0"/>
              </a:rPr>
              <a:t>Call “</a:t>
            </a:r>
            <a:r>
              <a:rPr lang="en-US" sz="2000" b="1" err="1">
                <a:solidFill>
                  <a:srgbClr val="800080"/>
                </a:solidFill>
                <a:latin typeface="Calibri" charset="0"/>
              </a:rPr>
              <a:t>ncr</a:t>
            </a:r>
            <a:r>
              <a:rPr lang="en-US" sz="2000" b="1">
                <a:solidFill>
                  <a:srgbClr val="800080"/>
                </a:solidFill>
                <a:latin typeface="Calibri" charset="0"/>
              </a:rPr>
              <a:t>”</a:t>
            </a:r>
          </a:p>
        </p:txBody>
      </p:sp>
      <p:sp>
        <p:nvSpPr>
          <p:cNvPr id="73753" name="Freeform 31"/>
          <p:cNvSpPr>
            <a:spLocks/>
          </p:cNvSpPr>
          <p:nvPr/>
        </p:nvSpPr>
        <p:spPr bwMode="auto">
          <a:xfrm>
            <a:off x="4533900" y="2193131"/>
            <a:ext cx="1766888" cy="867966"/>
          </a:xfrm>
          <a:custGeom>
            <a:avLst/>
            <a:gdLst>
              <a:gd name="T0" fmla="*/ 2147483647 w 1113"/>
              <a:gd name="T1" fmla="*/ 2147483647 h 729"/>
              <a:gd name="T2" fmla="*/ 2147483647 w 1113"/>
              <a:gd name="T3" fmla="*/ 2147483647 h 729"/>
              <a:gd name="T4" fmla="*/ 0 w 1113"/>
              <a:gd name="T5" fmla="*/ 2147483647 h 729"/>
              <a:gd name="T6" fmla="*/ 0 60000 65536"/>
              <a:gd name="T7" fmla="*/ 0 60000 65536"/>
              <a:gd name="T8" fmla="*/ 0 60000 65536"/>
              <a:gd name="T9" fmla="*/ 0 w 1113"/>
              <a:gd name="T10" fmla="*/ 0 h 729"/>
              <a:gd name="T11" fmla="*/ 1113 w 1113"/>
              <a:gd name="T12" fmla="*/ 729 h 7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13" h="729">
                <a:moveTo>
                  <a:pt x="1113" y="729"/>
                </a:moveTo>
                <a:cubicBezTo>
                  <a:pt x="939" y="416"/>
                  <a:pt x="766" y="104"/>
                  <a:pt x="580" y="52"/>
                </a:cubicBezTo>
                <a:cubicBezTo>
                  <a:pt x="394" y="0"/>
                  <a:pt x="197" y="207"/>
                  <a:pt x="0" y="415"/>
                </a:cubicBezTo>
              </a:path>
            </a:pathLst>
          </a:custGeom>
          <a:noFill/>
          <a:ln w="22225">
            <a:solidFill>
              <a:srgbClr val="800000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4" name="Text Box 32"/>
          <p:cNvSpPr txBox="1">
            <a:spLocks noChangeArrowheads="1"/>
          </p:cNvSpPr>
          <p:nvPr/>
        </p:nvSpPr>
        <p:spPr bwMode="auto">
          <a:xfrm>
            <a:off x="5992813" y="2419350"/>
            <a:ext cx="13065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>
                <a:solidFill>
                  <a:srgbClr val="A50021"/>
                </a:solidFill>
                <a:latin typeface="Calibri" charset="0"/>
              </a:rPr>
              <a:t>3 times</a:t>
            </a:r>
          </a:p>
        </p:txBody>
      </p:sp>
    </p:spTree>
    <p:extLst>
      <p:ext uri="{BB962C8B-B14F-4D97-AF65-F5344CB8AC3E}">
        <p14:creationId xmlns:p14="http://schemas.microsoft.com/office/powerpoint/2010/main" val="275275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046481"/>
            <a:ext cx="7772400" cy="165385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/>
              <a:t>x86 Instruction Set Architecture</a:t>
            </a:r>
            <a:br>
              <a:rPr lang="en-US"/>
            </a:br>
            <a:r>
              <a:rPr lang="en-US"/>
              <a:t>Compiling C code to x86 Assembly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17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545861"/>
          </a:xfrm>
          <a:noFill/>
          <a:ln/>
          <a:effectLst/>
        </p:spPr>
        <p:txBody>
          <a:bodyPr>
            <a:normAutofit fontScale="90000"/>
          </a:bodyPr>
          <a:lstStyle/>
          <a:p>
            <a:r>
              <a:rPr lang="en-US"/>
              <a:t>Compiling Into Assembly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32000" y="2311798"/>
            <a:ext cx="6797040" cy="2645903"/>
            <a:chOff x="4439920" y="1239837"/>
            <a:chExt cx="4251644" cy="2645903"/>
          </a:xfrm>
        </p:grpSpPr>
        <p:sp>
          <p:nvSpPr>
            <p:cNvPr id="149509" name="Rectangle 5"/>
            <p:cNvSpPr>
              <a:spLocks noChangeArrowheads="1"/>
            </p:cNvSpPr>
            <p:nvPr/>
          </p:nvSpPr>
          <p:spPr bwMode="auto">
            <a:xfrm>
              <a:off x="4439920" y="1239837"/>
              <a:ext cx="4114800" cy="487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ctr" defTabSz="895350">
                <a:spcBef>
                  <a:spcPct val="30000"/>
                </a:spcBef>
              </a:pPr>
              <a:r>
                <a:rPr lang="en-US">
                  <a:solidFill>
                    <a:srgbClr val="000090"/>
                  </a:solidFill>
                  <a:latin typeface="Calibri" pitchFamily="34" charset="0"/>
                </a:rPr>
                <a:t>Generated IA32 Assembly</a:t>
              </a:r>
            </a:p>
            <a:p>
              <a:pPr marL="223838" indent="-223838" defTabSz="895350">
                <a:lnSpc>
                  <a:spcPct val="100000"/>
                </a:lnSpc>
              </a:pPr>
              <a:endParaRPr lang="en-US" sz="2400">
                <a:solidFill>
                  <a:schemeClr val="tx2"/>
                </a:solidFill>
                <a:latin typeface="Calibri" pitchFamily="34" charset="0"/>
              </a:endParaRPr>
            </a:p>
          </p:txBody>
        </p:sp>
        <p:sp>
          <p:nvSpPr>
            <p:cNvPr id="149510" name="Rectangle 6"/>
            <p:cNvSpPr>
              <a:spLocks noChangeArrowheads="1"/>
            </p:cNvSpPr>
            <p:nvPr/>
          </p:nvSpPr>
          <p:spPr bwMode="auto">
            <a:xfrm>
              <a:off x="4495801" y="1610758"/>
              <a:ext cx="4195763" cy="2274982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  <a:spcAft>
                  <a:spcPts val="600"/>
                </a:spcAft>
                <a:tabLst>
                  <a:tab pos="457200" algn="l"/>
                  <a:tab pos="1485900" algn="l"/>
                </a:tabLst>
              </a:pPr>
              <a:r>
                <a:rPr lang="en-US" sz="1600" b="1">
                  <a:latin typeface="Courier New" pitchFamily="49" charset="0"/>
                </a:rPr>
                <a:t>sum:</a:t>
              </a:r>
            </a:p>
            <a:p>
              <a:pPr algn="l">
                <a:lnSpc>
                  <a:spcPct val="100000"/>
                </a:lnSpc>
                <a:spcAft>
                  <a:spcPts val="600"/>
                </a:spcAft>
                <a:tabLst>
                  <a:tab pos="457200" algn="l"/>
                  <a:tab pos="1485900" algn="l"/>
                </a:tabLst>
              </a:pPr>
              <a:r>
                <a:rPr lang="en-US" sz="1600" b="1">
                  <a:latin typeface="Courier New" pitchFamily="49" charset="0"/>
                </a:rPr>
                <a:t>   </a:t>
              </a:r>
              <a:r>
                <a:rPr lang="en-US" sz="1600" b="1" err="1">
                  <a:latin typeface="Courier New" pitchFamily="49" charset="0"/>
                </a:rPr>
                <a:t>pushl</a:t>
              </a:r>
              <a:r>
                <a:rPr lang="en-US" sz="1600" b="1">
                  <a:latin typeface="Courier New" pitchFamily="49" charset="0"/>
                </a:rPr>
                <a:t> %</a:t>
              </a:r>
              <a:r>
                <a:rPr lang="en-US" sz="1600" b="1" err="1">
                  <a:latin typeface="Courier New" pitchFamily="49" charset="0"/>
                </a:rPr>
                <a:t>ebp</a:t>
              </a:r>
              <a:r>
                <a:rPr lang="en-US" sz="1600" b="1">
                  <a:latin typeface="Courier New" pitchFamily="49" charset="0"/>
                </a:rPr>
                <a:t>			  	// Save </a:t>
              </a:r>
              <a:r>
                <a:rPr lang="en-US" sz="1600" b="1" err="1">
                  <a:latin typeface="Courier New" pitchFamily="49" charset="0"/>
                </a:rPr>
                <a:t>ebp</a:t>
              </a:r>
              <a:r>
                <a:rPr lang="en-US" sz="1600" b="1">
                  <a:latin typeface="Courier New" pitchFamily="49" charset="0"/>
                </a:rPr>
                <a:t> in stack</a:t>
              </a:r>
            </a:p>
            <a:p>
              <a:pPr algn="l">
                <a:lnSpc>
                  <a:spcPct val="100000"/>
                </a:lnSpc>
                <a:spcAft>
                  <a:spcPts val="600"/>
                </a:spcAft>
                <a:tabLst>
                  <a:tab pos="457200" algn="l"/>
                  <a:tab pos="1485900" algn="l"/>
                </a:tabLst>
              </a:pPr>
              <a:r>
                <a:rPr lang="en-US" sz="1600" b="1">
                  <a:latin typeface="Courier New" pitchFamily="49" charset="0"/>
                </a:rPr>
                <a:t>   </a:t>
              </a:r>
              <a:r>
                <a:rPr lang="en-US" sz="1600" b="1" err="1">
                  <a:latin typeface="Courier New" pitchFamily="49" charset="0"/>
                </a:rPr>
                <a:t>movl</a:t>
              </a:r>
              <a:r>
                <a:rPr lang="en-US" sz="1600" b="1">
                  <a:latin typeface="Courier New" pitchFamily="49" charset="0"/>
                </a:rPr>
                <a:t>  %</a:t>
              </a:r>
              <a:r>
                <a:rPr lang="en-US" sz="1600" b="1" err="1">
                  <a:latin typeface="Courier New" pitchFamily="49" charset="0"/>
                </a:rPr>
                <a:t>esp</a:t>
              </a:r>
              <a:r>
                <a:rPr lang="en-US" sz="1600" b="1">
                  <a:latin typeface="Courier New" pitchFamily="49" charset="0"/>
                </a:rPr>
                <a:t>,%</a:t>
              </a:r>
              <a:r>
                <a:rPr lang="en-US" sz="1600" b="1" err="1">
                  <a:latin typeface="Courier New" pitchFamily="49" charset="0"/>
                </a:rPr>
                <a:t>ebp</a:t>
              </a:r>
              <a:r>
                <a:rPr lang="en-US" sz="1600" b="1">
                  <a:latin typeface="Courier New" pitchFamily="49" charset="0"/>
                </a:rPr>
                <a:t>			// </a:t>
              </a:r>
              <a:r>
                <a:rPr lang="en-US" sz="1600" b="1" err="1">
                  <a:latin typeface="Courier New" pitchFamily="49" charset="0"/>
                </a:rPr>
                <a:t>ebp</a:t>
              </a:r>
              <a:r>
                <a:rPr lang="en-US" sz="1600" b="1">
                  <a:latin typeface="Courier New" pitchFamily="49" charset="0"/>
                </a:rPr>
                <a:t> = </a:t>
              </a:r>
              <a:r>
                <a:rPr lang="en-US" sz="1600" b="1" err="1">
                  <a:latin typeface="Courier New" pitchFamily="49" charset="0"/>
                </a:rPr>
                <a:t>esp</a:t>
              </a:r>
              <a:endParaRPr lang="en-US" sz="1600" b="1">
                <a:latin typeface="Courier New" pitchFamily="49" charset="0"/>
              </a:endParaRPr>
            </a:p>
            <a:p>
              <a:pPr algn="l">
                <a:lnSpc>
                  <a:spcPct val="100000"/>
                </a:lnSpc>
                <a:spcAft>
                  <a:spcPts val="600"/>
                </a:spcAft>
                <a:tabLst>
                  <a:tab pos="457200" algn="l"/>
                  <a:tab pos="1485900" algn="l"/>
                </a:tabLst>
              </a:pPr>
              <a:r>
                <a:rPr lang="en-US" sz="1600" b="1">
                  <a:latin typeface="Courier New" pitchFamily="49" charset="0"/>
                </a:rPr>
                <a:t>   </a:t>
              </a:r>
              <a:r>
                <a:rPr lang="en-US" sz="1600" b="1" err="1">
                  <a:latin typeface="Courier New" pitchFamily="49" charset="0"/>
                </a:rPr>
                <a:t>movl</a:t>
              </a:r>
              <a:r>
                <a:rPr lang="en-US" sz="1600" b="1">
                  <a:latin typeface="Courier New" pitchFamily="49" charset="0"/>
                </a:rPr>
                <a:t>  12(%ebp),%</a:t>
              </a:r>
              <a:r>
                <a:rPr lang="en-US" sz="1600" b="1" err="1">
                  <a:latin typeface="Courier New" pitchFamily="49" charset="0"/>
                </a:rPr>
                <a:t>eax</a:t>
              </a:r>
              <a:r>
                <a:rPr lang="en-US" sz="1600" b="1">
                  <a:latin typeface="Courier New" pitchFamily="49" charset="0"/>
                </a:rPr>
                <a:t>		// </a:t>
              </a:r>
              <a:r>
                <a:rPr lang="en-US" sz="1600" b="1" err="1">
                  <a:latin typeface="Courier New" pitchFamily="49" charset="0"/>
                </a:rPr>
                <a:t>eax</a:t>
              </a:r>
              <a:r>
                <a:rPr lang="en-US" sz="1600" b="1">
                  <a:latin typeface="Courier New" pitchFamily="49" charset="0"/>
                </a:rPr>
                <a:t> = </a:t>
              </a:r>
              <a:r>
                <a:rPr lang="en-US" sz="1600" b="1" err="1">
                  <a:latin typeface="Courier New" pitchFamily="49" charset="0"/>
                </a:rPr>
                <a:t>Mem</a:t>
              </a:r>
              <a:r>
                <a:rPr lang="en-US" sz="1600" b="1">
                  <a:latin typeface="Courier New" pitchFamily="49" charset="0"/>
                </a:rPr>
                <a:t> [</a:t>
              </a:r>
              <a:r>
                <a:rPr lang="en-US" sz="1600" b="1" err="1">
                  <a:latin typeface="Courier New" pitchFamily="49" charset="0"/>
                </a:rPr>
                <a:t>ebp</a:t>
              </a:r>
              <a:r>
                <a:rPr lang="en-US" sz="1600" b="1">
                  <a:latin typeface="Courier New" pitchFamily="49" charset="0"/>
                </a:rPr>
                <a:t> + 12]</a:t>
              </a:r>
            </a:p>
            <a:p>
              <a:pPr algn="l">
                <a:lnSpc>
                  <a:spcPct val="100000"/>
                </a:lnSpc>
                <a:spcAft>
                  <a:spcPts val="600"/>
                </a:spcAft>
                <a:tabLst>
                  <a:tab pos="457200" algn="l"/>
                  <a:tab pos="1485900" algn="l"/>
                </a:tabLst>
              </a:pPr>
              <a:r>
                <a:rPr lang="en-US" sz="1600" b="1">
                  <a:latin typeface="Courier New" pitchFamily="49" charset="0"/>
                </a:rPr>
                <a:t>   </a:t>
              </a:r>
              <a:r>
                <a:rPr lang="en-US" sz="1600" b="1" err="1">
                  <a:latin typeface="Courier New" pitchFamily="49" charset="0"/>
                </a:rPr>
                <a:t>addl</a:t>
              </a:r>
              <a:r>
                <a:rPr lang="en-US" sz="1600" b="1">
                  <a:latin typeface="Courier New" pitchFamily="49" charset="0"/>
                </a:rPr>
                <a:t>  8(%ebp),%</a:t>
              </a:r>
              <a:r>
                <a:rPr lang="en-US" sz="1600" b="1" err="1">
                  <a:latin typeface="Courier New" pitchFamily="49" charset="0"/>
                </a:rPr>
                <a:t>eax</a:t>
              </a:r>
              <a:r>
                <a:rPr lang="en-US" sz="1600" b="1">
                  <a:latin typeface="Courier New" pitchFamily="49" charset="0"/>
                </a:rPr>
                <a:t>		// </a:t>
              </a:r>
              <a:r>
                <a:rPr lang="en-US" sz="1600" b="1" err="1">
                  <a:latin typeface="Courier New" pitchFamily="49" charset="0"/>
                </a:rPr>
                <a:t>eax</a:t>
              </a:r>
              <a:r>
                <a:rPr lang="en-US" sz="1600" b="1">
                  <a:latin typeface="Courier New" pitchFamily="49" charset="0"/>
                </a:rPr>
                <a:t> += </a:t>
              </a:r>
              <a:r>
                <a:rPr lang="en-US" sz="1600" b="1" err="1">
                  <a:latin typeface="Courier New" pitchFamily="49" charset="0"/>
                </a:rPr>
                <a:t>Mem</a:t>
              </a:r>
              <a:r>
                <a:rPr lang="en-US" sz="1600" b="1">
                  <a:latin typeface="Courier New" pitchFamily="49" charset="0"/>
                </a:rPr>
                <a:t>[</a:t>
              </a:r>
              <a:r>
                <a:rPr lang="en-US" sz="1600" b="1" err="1">
                  <a:latin typeface="Courier New" pitchFamily="49" charset="0"/>
                </a:rPr>
                <a:t>ebp</a:t>
              </a:r>
              <a:r>
                <a:rPr lang="en-US" sz="1600" b="1">
                  <a:latin typeface="Courier New" pitchFamily="49" charset="0"/>
                </a:rPr>
                <a:t> + 8]</a:t>
              </a:r>
            </a:p>
            <a:p>
              <a:pPr algn="l">
                <a:lnSpc>
                  <a:spcPct val="100000"/>
                </a:lnSpc>
                <a:spcAft>
                  <a:spcPts val="600"/>
                </a:spcAft>
                <a:tabLst>
                  <a:tab pos="457200" algn="l"/>
                  <a:tab pos="1485900" algn="l"/>
                </a:tabLst>
              </a:pPr>
              <a:r>
                <a:rPr lang="en-US" sz="1600" b="1">
                  <a:latin typeface="Courier New" pitchFamily="49" charset="0"/>
                </a:rPr>
                <a:t>   </a:t>
              </a:r>
              <a:r>
                <a:rPr lang="en-US" sz="1600" b="1" err="1">
                  <a:latin typeface="Courier New" pitchFamily="49" charset="0"/>
                </a:rPr>
                <a:t>popl</a:t>
              </a:r>
              <a:r>
                <a:rPr lang="en-US" sz="1600" b="1">
                  <a:latin typeface="Courier New" pitchFamily="49" charset="0"/>
                </a:rPr>
                <a:t>  %</a:t>
              </a:r>
              <a:r>
                <a:rPr lang="en-US" sz="1600" b="1" err="1">
                  <a:latin typeface="Courier New" pitchFamily="49" charset="0"/>
                </a:rPr>
                <a:t>ebp</a:t>
              </a:r>
              <a:r>
                <a:rPr lang="en-US" sz="1600" b="1">
                  <a:latin typeface="Courier New" pitchFamily="49" charset="0"/>
                </a:rPr>
                <a:t>				// Restore </a:t>
              </a:r>
              <a:r>
                <a:rPr lang="en-US" sz="1600" b="1" err="1">
                  <a:latin typeface="Courier New" pitchFamily="49" charset="0"/>
                </a:rPr>
                <a:t>ebp</a:t>
              </a:r>
              <a:r>
                <a:rPr lang="en-US" sz="1600" b="1">
                  <a:latin typeface="Courier New" pitchFamily="49" charset="0"/>
                </a:rPr>
                <a:t> from stack</a:t>
              </a:r>
            </a:p>
            <a:p>
              <a:pPr algn="l">
                <a:lnSpc>
                  <a:spcPct val="100000"/>
                </a:lnSpc>
                <a:spcAft>
                  <a:spcPts val="600"/>
                </a:spcAft>
                <a:tabLst>
                  <a:tab pos="457200" algn="l"/>
                  <a:tab pos="1485900" algn="l"/>
                </a:tabLst>
              </a:pPr>
              <a:r>
                <a:rPr lang="en-US" sz="1600" b="1">
                  <a:latin typeface="Courier New" pitchFamily="49" charset="0"/>
                </a:rPr>
                <a:t>   ret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04801" y="890471"/>
            <a:ext cx="2875279" cy="1673457"/>
            <a:chOff x="304801" y="1284448"/>
            <a:chExt cx="2875279" cy="1673457"/>
          </a:xfrm>
        </p:grpSpPr>
        <p:sp>
          <p:nvSpPr>
            <p:cNvPr id="149508" name="Rectangle 4"/>
            <p:cNvSpPr>
              <a:spLocks noChangeArrowheads="1"/>
            </p:cNvSpPr>
            <p:nvPr/>
          </p:nvSpPr>
          <p:spPr bwMode="auto">
            <a:xfrm>
              <a:off x="304801" y="1637031"/>
              <a:ext cx="2875279" cy="1320874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600" b="1" err="1">
                  <a:latin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</a:rPr>
                <a:t> sum (</a:t>
              </a:r>
              <a:r>
                <a:rPr lang="en-US" sz="1600" b="1" err="1">
                  <a:latin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</a:rPr>
                <a:t> x, </a:t>
              </a:r>
              <a:r>
                <a:rPr lang="en-US" sz="1600" b="1" err="1">
                  <a:latin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</a:rPr>
                <a:t> y)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600" b="1">
                  <a:latin typeface="Courier New" pitchFamily="49" charset="0"/>
                </a:rPr>
                <a:t>{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600" b="1">
                  <a:latin typeface="Courier New" pitchFamily="49" charset="0"/>
                </a:rPr>
                <a:t>  </a:t>
              </a:r>
              <a:r>
                <a:rPr lang="en-US" sz="1600" b="1" err="1">
                  <a:latin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</a:rPr>
                <a:t> t = x + y;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600" b="1">
                  <a:latin typeface="Courier New" pitchFamily="49" charset="0"/>
                </a:rPr>
                <a:t>  return </a:t>
              </a:r>
              <a:r>
                <a:rPr lang="en-US" sz="1600" b="1" err="1">
                  <a:latin typeface="Courier New" pitchFamily="49" charset="0"/>
                </a:rPr>
                <a:t>t</a:t>
              </a:r>
              <a:r>
                <a:rPr lang="en-US" sz="1600" b="1">
                  <a:latin typeface="Courier New" pitchFamily="49" charset="0"/>
                </a:rPr>
                <a:t>;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600" b="1">
                  <a:latin typeface="Courier New" pitchFamily="49" charset="0"/>
                </a:rPr>
                <a:t>}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914400" y="1284448"/>
              <a:ext cx="1351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rgbClr val="000090"/>
                  </a:solidFill>
                </a:rPr>
                <a:t>C Code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101840" y="570071"/>
            <a:ext cx="1097280" cy="1650287"/>
            <a:chOff x="7376160" y="661511"/>
            <a:chExt cx="1097280" cy="1650287"/>
          </a:xfrm>
        </p:grpSpPr>
        <p:sp>
          <p:nvSpPr>
            <p:cNvPr id="5" name="Rectangle 4"/>
            <p:cNvSpPr/>
            <p:nvPr/>
          </p:nvSpPr>
          <p:spPr>
            <a:xfrm>
              <a:off x="7376160" y="1899920"/>
              <a:ext cx="1097280" cy="41187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3366FF"/>
                  </a:solidFill>
                </a:rPr>
                <a:t>x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76160" y="1488042"/>
              <a:ext cx="1097280" cy="41187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3366FF"/>
                  </a:solidFill>
                </a:rPr>
                <a:t>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376160" y="1076164"/>
              <a:ext cx="1097280" cy="41187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>
                  <a:solidFill>
                    <a:srgbClr val="3366FF"/>
                  </a:solidFill>
                </a:rPr>
                <a:t>ebp</a:t>
              </a:r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76160" y="661511"/>
              <a:ext cx="1097280" cy="41187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66FF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529320" y="336391"/>
            <a:ext cx="51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rgbClr val="800000"/>
                </a:solidFill>
              </a:rPr>
              <a:t>esp</a:t>
            </a:r>
            <a:endParaRPr lang="en-US">
              <a:solidFill>
                <a:srgbClr val="8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199120" y="561697"/>
            <a:ext cx="330200" cy="953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12000" y="2204720"/>
            <a:ext cx="1097280" cy="4118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3366FF"/>
                </a:solidFill>
              </a:rPr>
              <a:t>RA</a:t>
            </a:r>
          </a:p>
        </p:txBody>
      </p:sp>
    </p:spTree>
    <p:extLst>
      <p:ext uri="{BB962C8B-B14F-4D97-AF65-F5344CB8AC3E}">
        <p14:creationId xmlns:p14="http://schemas.microsoft.com/office/powerpoint/2010/main" val="410382373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“leave” and “enter” Instructions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“enter” instruction sets up a stack frame by first pushing “</a:t>
            </a:r>
            <a:r>
              <a:rPr lang="en-US" err="1"/>
              <a:t>rbp</a:t>
            </a:r>
            <a:r>
              <a:rPr lang="en-US"/>
              <a:t>” into the stack and then copying “</a:t>
            </a:r>
            <a:r>
              <a:rPr lang="en-US" err="1"/>
              <a:t>rsp</a:t>
            </a:r>
            <a:r>
              <a:rPr lang="en-US"/>
              <a:t>” into “</a:t>
            </a:r>
            <a:r>
              <a:rPr lang="en-US" err="1"/>
              <a:t>rbp</a:t>
            </a:r>
            <a:r>
              <a:rPr lang="en-US"/>
              <a:t>”.</a:t>
            </a:r>
          </a:p>
          <a:p>
            <a:pPr lvl="1"/>
            <a:r>
              <a:rPr lang="en-US"/>
              <a:t>“</a:t>
            </a:r>
            <a:r>
              <a:rPr lang="en-US" err="1"/>
              <a:t>gcc</a:t>
            </a:r>
            <a:r>
              <a:rPr lang="en-US"/>
              <a:t>” uses the following code segment instead of “enter”: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/>
              <a:t>      	    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b="1" err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pushq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%</a:t>
            </a:r>
            <a:r>
              <a:rPr lang="en-US" sz="1800" b="1" err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rbp</a:t>
            </a:r>
            <a:endParaRPr lang="en-US" sz="1800" b="1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457200" lvl="1" indent="0">
              <a:spcAft>
                <a:spcPts val="300"/>
              </a:spcAft>
              <a:buNone/>
            </a:pP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    </a:t>
            </a:r>
            <a:r>
              <a:rPr lang="en-US" sz="1800" b="1" err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movq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 %</a:t>
            </a:r>
            <a:r>
              <a:rPr lang="en-US" sz="1800" b="1" err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rsp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, %</a:t>
            </a:r>
            <a:r>
              <a:rPr lang="en-US" sz="1800" b="1" err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rbp</a:t>
            </a:r>
            <a:endParaRPr lang="en-US" sz="1800" b="1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    </a:t>
            </a:r>
            <a:r>
              <a:rPr lang="en-US" sz="1800" b="1" err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subq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 $n, %</a:t>
            </a:r>
            <a:r>
              <a:rPr lang="en-US" sz="1800" b="1" err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rsp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  // Allocate space on stack</a:t>
            </a:r>
            <a:endParaRPr lang="en-US" sz="18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/>
              <a:t>The “leave” instruction does the opposite: it copies “</a:t>
            </a:r>
            <a:r>
              <a:rPr lang="en-US" err="1"/>
              <a:t>rbp</a:t>
            </a:r>
            <a:r>
              <a:rPr lang="en-US"/>
              <a:t>” to “</a:t>
            </a:r>
            <a:r>
              <a:rPr lang="en-US" err="1"/>
              <a:t>rsp</a:t>
            </a:r>
            <a:r>
              <a:rPr lang="en-US"/>
              <a:t>” and then pops the old “</a:t>
            </a:r>
            <a:r>
              <a:rPr lang="en-US" err="1"/>
              <a:t>rbp</a:t>
            </a:r>
            <a:r>
              <a:rPr lang="en-US"/>
              <a:t>” from the stack.</a:t>
            </a:r>
          </a:p>
        </p:txBody>
      </p:sp>
    </p:spTree>
    <p:extLst>
      <p:ext uri="{BB962C8B-B14F-4D97-AF65-F5344CB8AC3E}">
        <p14:creationId xmlns:p14="http://schemas.microsoft.com/office/powerpoint/2010/main" val="3780992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Assembler 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85200" cy="3829050"/>
          </a:xfrm>
        </p:spPr>
        <p:txBody>
          <a:bodyPr>
            <a:normAutofit/>
          </a:bodyPr>
          <a:lstStyle/>
          <a:p>
            <a:r>
              <a:rPr lang="en-US" sz="1800"/>
              <a:t>Words starting with a “.” are assembler directives.</a:t>
            </a:r>
          </a:p>
          <a:p>
            <a:pPr lvl="1"/>
            <a:r>
              <a:rPr lang="en-US" sz="1800"/>
              <a:t>They do not correspond to machine instructions, but some information that are required by the assembler to generate machine code.</a:t>
            </a:r>
          </a:p>
          <a:p>
            <a:r>
              <a:rPr lang="en-US" sz="1800"/>
              <a:t>Examples:</a:t>
            </a:r>
          </a:p>
          <a:p>
            <a:pPr lvl="1"/>
            <a:r>
              <a:rPr lang="en-US" sz="1600" b="1">
                <a:latin typeface="Courier New"/>
                <a:cs typeface="Courier New"/>
              </a:rPr>
              <a:t>.file</a:t>
            </a:r>
            <a:r>
              <a:rPr lang="en-US" sz="1600"/>
              <a:t>, </a:t>
            </a:r>
            <a:r>
              <a:rPr lang="en-US" sz="1600" b="1">
                <a:latin typeface="Courier New"/>
                <a:cs typeface="Courier New"/>
              </a:rPr>
              <a:t>.text</a:t>
            </a:r>
            <a:r>
              <a:rPr lang="en-US" sz="1600"/>
              <a:t>, </a:t>
            </a:r>
            <a:r>
              <a:rPr lang="en-US" sz="1600" b="1">
                <a:latin typeface="Courier New"/>
                <a:cs typeface="Courier New"/>
              </a:rPr>
              <a:t>.</a:t>
            </a:r>
            <a:r>
              <a:rPr lang="en-US" sz="1600" b="1" err="1">
                <a:latin typeface="Courier New"/>
                <a:cs typeface="Courier New"/>
              </a:rPr>
              <a:t>globl</a:t>
            </a:r>
            <a:r>
              <a:rPr lang="en-US" sz="1600"/>
              <a:t>, </a:t>
            </a:r>
            <a:r>
              <a:rPr lang="en-US" sz="1600" b="1">
                <a:latin typeface="Courier New"/>
                <a:cs typeface="Courier New"/>
              </a:rPr>
              <a:t>.type</a:t>
            </a:r>
            <a:r>
              <a:rPr lang="en-US" sz="1600"/>
              <a:t>, </a:t>
            </a:r>
            <a:r>
              <a:rPr lang="en-US" sz="1600" b="1">
                <a:latin typeface="Courier New"/>
                <a:cs typeface="Courier New"/>
              </a:rPr>
              <a:t>.string</a:t>
            </a:r>
            <a:r>
              <a:rPr lang="en-US" sz="1600"/>
              <a:t>, </a:t>
            </a:r>
            <a:r>
              <a:rPr lang="en-US" sz="1600" b="1">
                <a:latin typeface="Courier New"/>
                <a:cs typeface="Courier New"/>
              </a:rPr>
              <a:t>.section</a:t>
            </a:r>
            <a:r>
              <a:rPr lang="en-US" sz="1600"/>
              <a:t>, </a:t>
            </a:r>
            <a:r>
              <a:rPr lang="en-US" sz="1600" b="1">
                <a:latin typeface="Courier New"/>
                <a:cs typeface="Courier New"/>
              </a:rPr>
              <a:t>.size</a:t>
            </a:r>
          </a:p>
          <a:p>
            <a:pPr lvl="1"/>
            <a:r>
              <a:rPr lang="en-US" sz="1800" b="1">
                <a:latin typeface="Courier New"/>
                <a:cs typeface="Courier New"/>
              </a:rPr>
              <a:t>.</a:t>
            </a:r>
            <a:r>
              <a:rPr lang="en-US" sz="1600" b="1" err="1">
                <a:latin typeface="Courier New"/>
                <a:cs typeface="Courier New"/>
              </a:rPr>
              <a:t>cfi_startproc</a:t>
            </a:r>
            <a:r>
              <a:rPr lang="en-US" sz="1600"/>
              <a:t>, </a:t>
            </a:r>
            <a:r>
              <a:rPr lang="en-US" sz="1600" b="1">
                <a:latin typeface="Courier New"/>
                <a:cs typeface="Courier New"/>
              </a:rPr>
              <a:t>.</a:t>
            </a:r>
            <a:r>
              <a:rPr lang="en-US" sz="1600" b="1" err="1">
                <a:latin typeface="Courier New"/>
                <a:cs typeface="Courier New"/>
              </a:rPr>
              <a:t>cfi_def_cfa_offset</a:t>
            </a:r>
            <a:r>
              <a:rPr lang="en-US" sz="1600"/>
              <a:t>, </a:t>
            </a:r>
            <a:r>
              <a:rPr lang="en-US" sz="1600" b="1">
                <a:latin typeface="Courier New"/>
                <a:cs typeface="Courier New"/>
              </a:rPr>
              <a:t>.</a:t>
            </a:r>
            <a:r>
              <a:rPr lang="en-US" sz="1600" b="1" err="1">
                <a:latin typeface="Courier New"/>
                <a:cs typeface="Courier New"/>
              </a:rPr>
              <a:t>cfi_offset</a:t>
            </a:r>
            <a:r>
              <a:rPr lang="en-US" sz="1600"/>
              <a:t>, </a:t>
            </a:r>
            <a:r>
              <a:rPr lang="en-US" sz="1600" b="1">
                <a:latin typeface="Courier New"/>
                <a:cs typeface="Courier New"/>
              </a:rPr>
              <a:t>.</a:t>
            </a:r>
            <a:r>
              <a:rPr lang="en-US" sz="1600" b="1" err="1">
                <a:latin typeface="Courier New"/>
                <a:cs typeface="Courier New"/>
              </a:rPr>
              <a:t>cfi_endproc</a:t>
            </a:r>
            <a:r>
              <a:rPr lang="en-US" sz="1600"/>
              <a:t>, </a:t>
            </a:r>
            <a:r>
              <a:rPr lang="en-US" sz="1800"/>
              <a:t>etc.</a:t>
            </a:r>
          </a:p>
          <a:p>
            <a:r>
              <a:rPr lang="en-US" sz="1800"/>
              <a:t>What are “.</a:t>
            </a:r>
            <a:r>
              <a:rPr lang="en-US" sz="1800" err="1"/>
              <a:t>cfi</a:t>
            </a:r>
            <a:r>
              <a:rPr lang="en-US" sz="1800"/>
              <a:t>” directives?</a:t>
            </a:r>
          </a:p>
          <a:p>
            <a:pPr lvl="1"/>
            <a:r>
              <a:rPr lang="en-US" sz="1800"/>
              <a:t>Current Frame Index, used for exception handling on some machines.</a:t>
            </a:r>
          </a:p>
          <a:p>
            <a:pPr lvl="1"/>
            <a:r>
              <a:rPr lang="en-US" sz="1800"/>
              <a:t>To prevent these from appearing in the .s file, use the command:</a:t>
            </a:r>
          </a:p>
          <a:p>
            <a:pPr marL="457200" lvl="1" indent="0">
              <a:buNone/>
            </a:pPr>
            <a:r>
              <a:rPr lang="en-US" sz="1800">
                <a:solidFill>
                  <a:srgbClr val="E46C0A"/>
                </a:solidFill>
              </a:rPr>
              <a:t>          </a:t>
            </a:r>
            <a:r>
              <a:rPr lang="en-US" sz="1800" b="1" err="1">
                <a:solidFill>
                  <a:srgbClr val="E46C0A"/>
                </a:solidFill>
                <a:latin typeface="Courier New"/>
                <a:cs typeface="Courier New"/>
              </a:rPr>
              <a:t>gcc</a:t>
            </a:r>
            <a:r>
              <a:rPr lang="en-US" sz="1800" b="1">
                <a:solidFill>
                  <a:srgbClr val="E46C0A"/>
                </a:solidFill>
                <a:latin typeface="Courier New"/>
                <a:cs typeface="Courier New"/>
              </a:rPr>
              <a:t> –Wall –</a:t>
            </a:r>
            <a:r>
              <a:rPr lang="en-US" sz="1800" b="1" err="1">
                <a:solidFill>
                  <a:srgbClr val="E46C0A"/>
                </a:solidFill>
                <a:latin typeface="Courier New"/>
                <a:cs typeface="Courier New"/>
              </a:rPr>
              <a:t>fno</a:t>
            </a:r>
            <a:r>
              <a:rPr lang="en-US" sz="1800" b="1">
                <a:solidFill>
                  <a:srgbClr val="E46C0A"/>
                </a:solidFill>
                <a:latin typeface="Courier New"/>
                <a:cs typeface="Courier New"/>
              </a:rPr>
              <a:t>-asynchronous-unwind-tables –S </a:t>
            </a:r>
            <a:r>
              <a:rPr lang="en-US" sz="1800" b="1" err="1">
                <a:solidFill>
                  <a:srgbClr val="E46C0A"/>
                </a:solidFill>
                <a:latin typeface="Courier New"/>
                <a:cs typeface="Courier New"/>
              </a:rPr>
              <a:t>myfile.c</a:t>
            </a:r>
            <a:endParaRPr lang="en-US" sz="1800">
              <a:solidFill>
                <a:srgbClr val="E46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140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Some Illustrative Examples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86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93" y="174880"/>
            <a:ext cx="4084602" cy="2842640"/>
          </a:xfr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500" b="1">
                <a:solidFill>
                  <a:schemeClr val="tx1"/>
                </a:solidFill>
                <a:latin typeface="Courier New"/>
                <a:cs typeface="Courier New"/>
              </a:rPr>
              <a:t>#include &lt;</a:t>
            </a:r>
            <a:r>
              <a:rPr lang="en-US" sz="3500" b="1" err="1">
                <a:solidFill>
                  <a:schemeClr val="tx1"/>
                </a:solidFill>
                <a:latin typeface="Courier New"/>
                <a:cs typeface="Courier New"/>
              </a:rPr>
              <a:t>stdio.h</a:t>
            </a:r>
            <a:r>
              <a:rPr lang="en-US" sz="3500" b="1">
                <a:solidFill>
                  <a:schemeClr val="tx1"/>
                </a:solidFill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endParaRPr lang="en-US" sz="3500" b="1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3500" b="1" err="1">
                <a:solidFill>
                  <a:schemeClr val="tx1"/>
                </a:solidFill>
                <a:latin typeface="Courier New"/>
                <a:cs typeface="Courier New"/>
              </a:rPr>
              <a:t>int</a:t>
            </a:r>
            <a:r>
              <a:rPr lang="en-US" sz="3500" b="1">
                <a:solidFill>
                  <a:schemeClr val="tx1"/>
                </a:solidFill>
                <a:latin typeface="Courier New"/>
                <a:cs typeface="Courier New"/>
              </a:rPr>
              <a:t> main()</a:t>
            </a:r>
          </a:p>
          <a:p>
            <a:pPr marL="0" indent="0">
              <a:buNone/>
            </a:pPr>
            <a:r>
              <a:rPr lang="en-US" sz="3500" b="1">
                <a:solidFill>
                  <a:schemeClr val="tx1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hu-HU" sz="3500" b="1">
                <a:solidFill>
                  <a:schemeClr val="tx1"/>
                </a:solidFill>
                <a:latin typeface="Courier New"/>
                <a:cs typeface="Courier New"/>
              </a:rPr>
              <a:t>  int a, b, c;</a:t>
            </a:r>
          </a:p>
          <a:p>
            <a:pPr marL="0" indent="0">
              <a:buNone/>
            </a:pPr>
            <a:r>
              <a:rPr lang="hu-HU" sz="3500" b="1">
                <a:solidFill>
                  <a:schemeClr val="tx1"/>
                </a:solidFill>
                <a:latin typeface="Courier New"/>
                <a:cs typeface="Courier New"/>
              </a:rPr>
              <a:t>  a = 20;  b = 50;</a:t>
            </a:r>
          </a:p>
          <a:p>
            <a:pPr marL="0" indent="0">
              <a:buNone/>
            </a:pPr>
            <a:r>
              <a:rPr lang="hu-HU" sz="3500" b="1">
                <a:solidFill>
                  <a:schemeClr val="tx1"/>
                </a:solidFill>
                <a:latin typeface="Courier New"/>
                <a:cs typeface="Courier New"/>
              </a:rPr>
              <a:t>  c = a + b;</a:t>
            </a:r>
          </a:p>
          <a:p>
            <a:pPr marL="0" indent="0">
              <a:buNone/>
            </a:pPr>
            <a:r>
              <a:rPr lang="en-US" sz="3500" b="1">
                <a:solidFill>
                  <a:schemeClr val="tx1"/>
                </a:solidFill>
                <a:latin typeface="Courier New"/>
                <a:cs typeface="Courier New"/>
              </a:rPr>
              <a:t>  </a:t>
            </a:r>
            <a:r>
              <a:rPr lang="en-US" sz="3500" b="1" err="1">
                <a:solidFill>
                  <a:schemeClr val="tx1"/>
                </a:solidFill>
                <a:latin typeface="Courier New"/>
                <a:cs typeface="Courier New"/>
              </a:rPr>
              <a:t>printf</a:t>
            </a:r>
            <a:r>
              <a:rPr lang="en-US" sz="3500" b="1">
                <a:solidFill>
                  <a:schemeClr val="tx1"/>
                </a:solidFill>
                <a:latin typeface="Courier New"/>
                <a:cs typeface="Courier New"/>
              </a:rPr>
              <a:t> ("\</a:t>
            </a:r>
            <a:r>
              <a:rPr lang="en-US" sz="3500" b="1" err="1">
                <a:solidFill>
                  <a:schemeClr val="tx1"/>
                </a:solidFill>
                <a:latin typeface="Courier New"/>
                <a:cs typeface="Courier New"/>
              </a:rPr>
              <a:t>nSum</a:t>
            </a:r>
            <a:r>
              <a:rPr lang="en-US" sz="3500" b="1">
                <a:solidFill>
                  <a:schemeClr val="tx1"/>
                </a:solidFill>
                <a:latin typeface="Courier New"/>
                <a:cs typeface="Courier New"/>
              </a:rPr>
              <a:t> is %d", c);</a:t>
            </a:r>
          </a:p>
          <a:p>
            <a:pPr marL="0" indent="0">
              <a:buNone/>
            </a:pPr>
            <a:r>
              <a:rPr lang="is-IS" sz="3500" b="1">
                <a:solidFill>
                  <a:schemeClr val="tx1"/>
                </a:solidFill>
                <a:latin typeface="Courier New"/>
                <a:cs typeface="Courier New"/>
              </a:rPr>
              <a:t>  return 0;</a:t>
            </a:r>
          </a:p>
          <a:p>
            <a:pPr marL="0" indent="0">
              <a:buNone/>
            </a:pPr>
            <a:r>
              <a:rPr lang="is-IS" sz="3500" b="1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90495" y="254000"/>
            <a:ext cx="4084602" cy="47947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>
                <a:latin typeface="Courier New"/>
                <a:cs typeface="Courier New"/>
              </a:rPr>
              <a:t>main:</a:t>
            </a:r>
          </a:p>
          <a:p>
            <a:pPr marL="0" indent="0">
              <a:buNone/>
            </a:pPr>
            <a:r>
              <a:rPr lang="en-US" sz="1400" b="1">
                <a:latin typeface="Courier New"/>
                <a:cs typeface="Courier New"/>
              </a:rPr>
              <a:t>        </a:t>
            </a:r>
            <a:r>
              <a:rPr lang="en-US" sz="1400" b="1" err="1">
                <a:latin typeface="Courier New"/>
                <a:cs typeface="Courier New"/>
              </a:rPr>
              <a:t>pushq</a:t>
            </a:r>
            <a:r>
              <a:rPr lang="en-US" sz="1400" b="1">
                <a:latin typeface="Courier New"/>
                <a:cs typeface="Courier New"/>
              </a:rPr>
              <a:t>   %</a:t>
            </a:r>
            <a:r>
              <a:rPr lang="en-US" sz="1400" b="1" err="1">
                <a:latin typeface="Courier New"/>
                <a:cs typeface="Courier New"/>
              </a:rPr>
              <a:t>rbp</a:t>
            </a:r>
            <a:endParaRPr lang="en-US" sz="1400" b="1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>
                <a:latin typeface="Courier New"/>
                <a:cs typeface="Courier New"/>
              </a:rPr>
              <a:t>        </a:t>
            </a:r>
            <a:r>
              <a:rPr lang="en-US" sz="1400" b="1" err="1">
                <a:latin typeface="Courier New"/>
                <a:cs typeface="Courier New"/>
              </a:rPr>
              <a:t>movq</a:t>
            </a:r>
            <a:r>
              <a:rPr lang="en-US" sz="1400" b="1">
                <a:latin typeface="Courier New"/>
                <a:cs typeface="Courier New"/>
              </a:rPr>
              <a:t>    %</a:t>
            </a:r>
            <a:r>
              <a:rPr lang="en-US" sz="1400" b="1" err="1">
                <a:latin typeface="Courier New"/>
                <a:cs typeface="Courier New"/>
              </a:rPr>
              <a:t>rsp</a:t>
            </a:r>
            <a:r>
              <a:rPr lang="en-US" sz="1400" b="1">
                <a:latin typeface="Courier New"/>
                <a:cs typeface="Courier New"/>
              </a:rPr>
              <a:t>, %</a:t>
            </a:r>
            <a:r>
              <a:rPr lang="en-US" sz="1400" b="1" err="1">
                <a:latin typeface="Courier New"/>
                <a:cs typeface="Courier New"/>
              </a:rPr>
              <a:t>rbp</a:t>
            </a:r>
            <a:endParaRPr lang="en-US" sz="1400" b="1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>
                <a:latin typeface="Courier New"/>
                <a:cs typeface="Courier New"/>
              </a:rPr>
              <a:t>        </a:t>
            </a:r>
            <a:r>
              <a:rPr lang="en-US" sz="1400" b="1" err="1">
                <a:latin typeface="Courier New"/>
                <a:cs typeface="Courier New"/>
              </a:rPr>
              <a:t>subq</a:t>
            </a:r>
            <a:r>
              <a:rPr lang="en-US" sz="1400" b="1">
                <a:latin typeface="Courier New"/>
                <a:cs typeface="Courier New"/>
              </a:rPr>
              <a:t>    $16, %</a:t>
            </a:r>
            <a:r>
              <a:rPr lang="en-US" sz="1400" b="1" err="1">
                <a:latin typeface="Courier New"/>
                <a:cs typeface="Courier New"/>
              </a:rPr>
              <a:t>rsp</a:t>
            </a:r>
            <a:endParaRPr lang="en-US" sz="1400" b="1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cs-CZ" sz="1400" b="1">
                <a:latin typeface="Courier New"/>
                <a:cs typeface="Courier New"/>
              </a:rPr>
              <a:t>        </a:t>
            </a:r>
            <a:r>
              <a:rPr lang="cs-CZ" sz="1400" b="1" err="1">
                <a:latin typeface="Courier New"/>
                <a:cs typeface="Courier New"/>
              </a:rPr>
              <a:t>movl</a:t>
            </a:r>
            <a:r>
              <a:rPr lang="cs-CZ" sz="1400" b="1">
                <a:latin typeface="Courier New"/>
                <a:cs typeface="Courier New"/>
              </a:rPr>
              <a:t>    $20, -12(%</a:t>
            </a:r>
            <a:r>
              <a:rPr lang="cs-CZ" sz="1400" b="1" err="1">
                <a:latin typeface="Courier New"/>
                <a:cs typeface="Courier New"/>
              </a:rPr>
              <a:t>rbp</a:t>
            </a:r>
            <a:r>
              <a:rPr lang="cs-CZ" sz="1400" b="1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cs-CZ" sz="1400" b="1">
                <a:latin typeface="Courier New"/>
                <a:cs typeface="Courier New"/>
              </a:rPr>
              <a:t>        </a:t>
            </a:r>
            <a:r>
              <a:rPr lang="cs-CZ" sz="1400" b="1" err="1">
                <a:latin typeface="Courier New"/>
                <a:cs typeface="Courier New"/>
              </a:rPr>
              <a:t>movl</a:t>
            </a:r>
            <a:r>
              <a:rPr lang="cs-CZ" sz="1400" b="1">
                <a:latin typeface="Courier New"/>
                <a:cs typeface="Courier New"/>
              </a:rPr>
              <a:t>    $50, -8(%</a:t>
            </a:r>
            <a:r>
              <a:rPr lang="cs-CZ" sz="1400" b="1" err="1">
                <a:latin typeface="Courier New"/>
                <a:cs typeface="Courier New"/>
              </a:rPr>
              <a:t>rbp</a:t>
            </a:r>
            <a:r>
              <a:rPr lang="cs-CZ" sz="1400" b="1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cs-CZ" sz="1400" b="1">
                <a:latin typeface="Courier New"/>
                <a:cs typeface="Courier New"/>
              </a:rPr>
              <a:t>        </a:t>
            </a:r>
            <a:r>
              <a:rPr lang="cs-CZ" sz="1400" b="1" err="1">
                <a:latin typeface="Courier New"/>
                <a:cs typeface="Courier New"/>
              </a:rPr>
              <a:t>movl</a:t>
            </a:r>
            <a:r>
              <a:rPr lang="cs-CZ" sz="1400" b="1">
                <a:latin typeface="Courier New"/>
                <a:cs typeface="Courier New"/>
              </a:rPr>
              <a:t>    -12(%</a:t>
            </a:r>
            <a:r>
              <a:rPr lang="cs-CZ" sz="1400" b="1" err="1">
                <a:latin typeface="Courier New"/>
                <a:cs typeface="Courier New"/>
              </a:rPr>
              <a:t>rbp</a:t>
            </a:r>
            <a:r>
              <a:rPr lang="cs-CZ" sz="1400" b="1">
                <a:latin typeface="Courier New"/>
                <a:cs typeface="Courier New"/>
              </a:rPr>
              <a:t>), %</a:t>
            </a:r>
            <a:r>
              <a:rPr lang="cs-CZ" sz="1400" b="1" err="1">
                <a:latin typeface="Courier New"/>
                <a:cs typeface="Courier New"/>
              </a:rPr>
              <a:t>edx</a:t>
            </a:r>
            <a:endParaRPr lang="cs-CZ" sz="1400" b="1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cs-CZ" sz="1400" b="1">
                <a:latin typeface="Courier New"/>
                <a:cs typeface="Courier New"/>
              </a:rPr>
              <a:t>        </a:t>
            </a:r>
            <a:r>
              <a:rPr lang="cs-CZ" sz="1400" b="1" err="1">
                <a:latin typeface="Courier New"/>
                <a:cs typeface="Courier New"/>
              </a:rPr>
              <a:t>movl</a:t>
            </a:r>
            <a:r>
              <a:rPr lang="cs-CZ" sz="1400" b="1">
                <a:latin typeface="Courier New"/>
                <a:cs typeface="Courier New"/>
              </a:rPr>
              <a:t>    -8(%</a:t>
            </a:r>
            <a:r>
              <a:rPr lang="cs-CZ" sz="1400" b="1" err="1">
                <a:latin typeface="Courier New"/>
                <a:cs typeface="Courier New"/>
              </a:rPr>
              <a:t>rbp</a:t>
            </a:r>
            <a:r>
              <a:rPr lang="cs-CZ" sz="1400" b="1">
                <a:latin typeface="Courier New"/>
                <a:cs typeface="Courier New"/>
              </a:rPr>
              <a:t>), %</a:t>
            </a:r>
            <a:r>
              <a:rPr lang="cs-CZ" sz="1400" b="1" err="1">
                <a:latin typeface="Courier New"/>
                <a:cs typeface="Courier New"/>
              </a:rPr>
              <a:t>eax</a:t>
            </a:r>
            <a:endParaRPr lang="cs-CZ" sz="1400" b="1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>
                <a:latin typeface="Courier New"/>
                <a:cs typeface="Courier New"/>
              </a:rPr>
              <a:t>        </a:t>
            </a:r>
            <a:r>
              <a:rPr lang="en-US" sz="1400" b="1" err="1">
                <a:latin typeface="Courier New"/>
                <a:cs typeface="Courier New"/>
              </a:rPr>
              <a:t>addl</a:t>
            </a:r>
            <a:r>
              <a:rPr lang="en-US" sz="1400" b="1">
                <a:latin typeface="Courier New"/>
                <a:cs typeface="Courier New"/>
              </a:rPr>
              <a:t>    %</a:t>
            </a:r>
            <a:r>
              <a:rPr lang="en-US" sz="1400" b="1" err="1">
                <a:latin typeface="Courier New"/>
                <a:cs typeface="Courier New"/>
              </a:rPr>
              <a:t>edx</a:t>
            </a:r>
            <a:r>
              <a:rPr lang="en-US" sz="1400" b="1">
                <a:latin typeface="Courier New"/>
                <a:cs typeface="Courier New"/>
              </a:rPr>
              <a:t>, %</a:t>
            </a:r>
            <a:r>
              <a:rPr lang="en-US" sz="1400" b="1" err="1">
                <a:latin typeface="Courier New"/>
                <a:cs typeface="Courier New"/>
              </a:rPr>
              <a:t>eax</a:t>
            </a:r>
            <a:endParaRPr lang="en-US" sz="1400" b="1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cs-CZ" sz="1400" b="1">
                <a:latin typeface="Courier New"/>
                <a:cs typeface="Courier New"/>
              </a:rPr>
              <a:t>        </a:t>
            </a:r>
            <a:r>
              <a:rPr lang="cs-CZ" sz="1400" b="1" err="1">
                <a:latin typeface="Courier New"/>
                <a:cs typeface="Courier New"/>
              </a:rPr>
              <a:t>movl</a:t>
            </a:r>
            <a:r>
              <a:rPr lang="cs-CZ" sz="1400" b="1">
                <a:latin typeface="Courier New"/>
                <a:cs typeface="Courier New"/>
              </a:rPr>
              <a:t>    %</a:t>
            </a:r>
            <a:r>
              <a:rPr lang="cs-CZ" sz="1400" b="1" err="1">
                <a:latin typeface="Courier New"/>
                <a:cs typeface="Courier New"/>
              </a:rPr>
              <a:t>eax</a:t>
            </a:r>
            <a:r>
              <a:rPr lang="cs-CZ" sz="1400" b="1">
                <a:latin typeface="Courier New"/>
                <a:cs typeface="Courier New"/>
              </a:rPr>
              <a:t>, -4(%</a:t>
            </a:r>
            <a:r>
              <a:rPr lang="cs-CZ" sz="1400" b="1" err="1">
                <a:latin typeface="Courier New"/>
                <a:cs typeface="Courier New"/>
              </a:rPr>
              <a:t>rbp</a:t>
            </a:r>
            <a:r>
              <a:rPr lang="cs-CZ" sz="1400" b="1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cs-CZ" sz="1400" b="1">
                <a:latin typeface="Courier New"/>
                <a:cs typeface="Courier New"/>
              </a:rPr>
              <a:t>        </a:t>
            </a:r>
            <a:r>
              <a:rPr lang="cs-CZ" sz="1400" b="1" err="1">
                <a:solidFill>
                  <a:srgbClr val="FF0000"/>
                </a:solidFill>
                <a:latin typeface="Courier New"/>
                <a:cs typeface="Courier New"/>
              </a:rPr>
              <a:t>movl</a:t>
            </a:r>
            <a:r>
              <a:rPr lang="cs-CZ" sz="1400" b="1">
                <a:solidFill>
                  <a:srgbClr val="FF0000"/>
                </a:solidFill>
                <a:latin typeface="Courier New"/>
                <a:cs typeface="Courier New"/>
              </a:rPr>
              <a:t>    -4(%</a:t>
            </a:r>
            <a:r>
              <a:rPr lang="cs-CZ" sz="1400" b="1" err="1">
                <a:solidFill>
                  <a:srgbClr val="FF0000"/>
                </a:solidFill>
                <a:latin typeface="Courier New"/>
                <a:cs typeface="Courier New"/>
              </a:rPr>
              <a:t>rbp</a:t>
            </a:r>
            <a:r>
              <a:rPr lang="cs-CZ" sz="1400" b="1">
                <a:solidFill>
                  <a:srgbClr val="FF0000"/>
                </a:solidFill>
                <a:latin typeface="Courier New"/>
                <a:cs typeface="Courier New"/>
              </a:rPr>
              <a:t>), %</a:t>
            </a:r>
            <a:r>
              <a:rPr lang="cs-CZ" sz="1400" b="1" err="1">
                <a:solidFill>
                  <a:srgbClr val="FF0000"/>
                </a:solidFill>
                <a:latin typeface="Courier New"/>
                <a:cs typeface="Courier New"/>
              </a:rPr>
              <a:t>eax</a:t>
            </a:r>
            <a:endParaRPr lang="cs-CZ" sz="1400" b="1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cs-CZ" sz="1400" b="1">
                <a:solidFill>
                  <a:srgbClr val="FF0000"/>
                </a:solidFill>
                <a:latin typeface="Courier New"/>
                <a:cs typeface="Courier New"/>
              </a:rPr>
              <a:t>        </a:t>
            </a:r>
            <a:r>
              <a:rPr lang="cs-CZ" sz="1400" b="1" err="1">
                <a:solidFill>
                  <a:srgbClr val="FF0000"/>
                </a:solidFill>
                <a:latin typeface="Courier New"/>
                <a:cs typeface="Courier New"/>
              </a:rPr>
              <a:t>movl</a:t>
            </a:r>
            <a:r>
              <a:rPr lang="cs-CZ" sz="1400" b="1">
                <a:solidFill>
                  <a:srgbClr val="FF0000"/>
                </a:solidFill>
                <a:latin typeface="Courier New"/>
                <a:cs typeface="Courier New"/>
              </a:rPr>
              <a:t>    %</a:t>
            </a:r>
            <a:r>
              <a:rPr lang="cs-CZ" sz="1400" b="1" err="1">
                <a:solidFill>
                  <a:srgbClr val="FF0000"/>
                </a:solidFill>
                <a:latin typeface="Courier New"/>
                <a:cs typeface="Courier New"/>
              </a:rPr>
              <a:t>eax</a:t>
            </a:r>
            <a:r>
              <a:rPr lang="cs-CZ" sz="1400" b="1">
                <a:solidFill>
                  <a:srgbClr val="FF0000"/>
                </a:solidFill>
                <a:latin typeface="Courier New"/>
                <a:cs typeface="Courier New"/>
              </a:rPr>
              <a:t>, %</a:t>
            </a:r>
            <a:r>
              <a:rPr lang="cs-CZ" sz="1400" b="1" err="1">
                <a:solidFill>
                  <a:srgbClr val="FF0000"/>
                </a:solidFill>
                <a:latin typeface="Courier New"/>
                <a:cs typeface="Courier New"/>
              </a:rPr>
              <a:t>esi</a:t>
            </a:r>
            <a:endParaRPr lang="cs-CZ" sz="1400" b="1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cs-CZ" sz="1400" b="1">
                <a:solidFill>
                  <a:srgbClr val="FF0000"/>
                </a:solidFill>
                <a:latin typeface="Courier New"/>
                <a:cs typeface="Courier New"/>
              </a:rPr>
              <a:t>        </a:t>
            </a:r>
            <a:r>
              <a:rPr lang="cs-CZ" sz="1400" b="1" err="1">
                <a:solidFill>
                  <a:srgbClr val="FF0000"/>
                </a:solidFill>
                <a:latin typeface="Courier New"/>
                <a:cs typeface="Courier New"/>
              </a:rPr>
              <a:t>movl</a:t>
            </a:r>
            <a:r>
              <a:rPr lang="cs-CZ" sz="1400" b="1">
                <a:solidFill>
                  <a:srgbClr val="FF0000"/>
                </a:solidFill>
                <a:latin typeface="Courier New"/>
                <a:cs typeface="Courier New"/>
              </a:rPr>
              <a:t>    $.LC0, %</a:t>
            </a:r>
            <a:r>
              <a:rPr lang="cs-CZ" sz="1400" b="1" err="1">
                <a:solidFill>
                  <a:srgbClr val="FF0000"/>
                </a:solidFill>
                <a:latin typeface="Courier New"/>
                <a:cs typeface="Courier New"/>
              </a:rPr>
              <a:t>edi</a:t>
            </a:r>
            <a:endParaRPr lang="cs-CZ" sz="1400" b="1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cs-CZ" sz="1400" b="1">
                <a:solidFill>
                  <a:srgbClr val="FF0000"/>
                </a:solidFill>
                <a:latin typeface="Courier New"/>
                <a:cs typeface="Courier New"/>
              </a:rPr>
              <a:t>        </a:t>
            </a:r>
            <a:r>
              <a:rPr lang="cs-CZ" sz="1400" b="1" err="1">
                <a:solidFill>
                  <a:srgbClr val="FF0000"/>
                </a:solidFill>
                <a:latin typeface="Courier New"/>
                <a:cs typeface="Courier New"/>
              </a:rPr>
              <a:t>movl</a:t>
            </a:r>
            <a:r>
              <a:rPr lang="cs-CZ" sz="1400" b="1">
                <a:solidFill>
                  <a:srgbClr val="FF0000"/>
                </a:solidFill>
                <a:latin typeface="Courier New"/>
                <a:cs typeface="Courier New"/>
              </a:rPr>
              <a:t>    $0, %</a:t>
            </a:r>
            <a:r>
              <a:rPr lang="cs-CZ" sz="1400" b="1" err="1">
                <a:solidFill>
                  <a:srgbClr val="FF0000"/>
                </a:solidFill>
                <a:latin typeface="Courier New"/>
                <a:cs typeface="Courier New"/>
              </a:rPr>
              <a:t>eax</a:t>
            </a:r>
            <a:endParaRPr lang="cs-CZ" sz="1400" b="1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>
                <a:solidFill>
                  <a:srgbClr val="FF0000"/>
                </a:solidFill>
                <a:latin typeface="Courier New"/>
                <a:cs typeface="Courier New"/>
              </a:rPr>
              <a:t>        call    </a:t>
            </a:r>
            <a:r>
              <a:rPr lang="en-US" sz="1400" b="1" err="1">
                <a:solidFill>
                  <a:srgbClr val="FF0000"/>
                </a:solidFill>
                <a:latin typeface="Courier New"/>
                <a:cs typeface="Courier New"/>
              </a:rPr>
              <a:t>printf</a:t>
            </a:r>
            <a:endParaRPr lang="en-US" sz="1400" b="1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cs-CZ" sz="1400" b="1">
                <a:solidFill>
                  <a:srgbClr val="FF0000"/>
                </a:solidFill>
                <a:latin typeface="Courier New"/>
                <a:cs typeface="Courier New"/>
              </a:rPr>
              <a:t>       </a:t>
            </a:r>
            <a:r>
              <a:rPr lang="cs-CZ" sz="1400" b="1">
                <a:latin typeface="Courier New"/>
                <a:cs typeface="Courier New"/>
              </a:rPr>
              <a:t> </a:t>
            </a:r>
            <a:r>
              <a:rPr lang="cs-CZ" sz="1400" b="1" err="1">
                <a:latin typeface="Courier New"/>
                <a:cs typeface="Courier New"/>
              </a:rPr>
              <a:t>movl</a:t>
            </a:r>
            <a:r>
              <a:rPr lang="cs-CZ" sz="1400" b="1">
                <a:latin typeface="Courier New"/>
                <a:cs typeface="Courier New"/>
              </a:rPr>
              <a:t>    $0, %</a:t>
            </a:r>
            <a:r>
              <a:rPr lang="cs-CZ" sz="1400" b="1" err="1">
                <a:latin typeface="Courier New"/>
                <a:cs typeface="Courier New"/>
              </a:rPr>
              <a:t>eax</a:t>
            </a:r>
            <a:endParaRPr lang="cs-CZ" sz="1400" b="1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>
                <a:latin typeface="Courier New"/>
                <a:cs typeface="Courier New"/>
              </a:rPr>
              <a:t>        leave</a:t>
            </a:r>
          </a:p>
          <a:p>
            <a:pPr marL="0" indent="0">
              <a:buNone/>
            </a:pPr>
            <a:r>
              <a:rPr lang="en-US" sz="1400" b="1">
                <a:latin typeface="Courier New"/>
                <a:cs typeface="Courier New"/>
              </a:rPr>
              <a:t>        ret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3493" y="3154862"/>
            <a:ext cx="4084602" cy="18410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RO" sz="2200" b="1">
                <a:latin typeface="Courier New"/>
                <a:cs typeface="Courier New"/>
              </a:rPr>
              <a:t>.file   "prog1.c"</a:t>
            </a:r>
          </a:p>
          <a:p>
            <a:pPr marL="0" indent="0">
              <a:buNone/>
            </a:pPr>
            <a:r>
              <a:rPr lang="ro-RO" sz="2200" b="1">
                <a:latin typeface="Courier New"/>
                <a:cs typeface="Courier New"/>
              </a:rPr>
              <a:t>        .text</a:t>
            </a:r>
          </a:p>
          <a:p>
            <a:pPr marL="0" indent="0">
              <a:buNone/>
            </a:pPr>
            <a:r>
              <a:rPr lang="en-US" sz="2200" b="1">
                <a:latin typeface="Courier New"/>
                <a:cs typeface="Courier New"/>
              </a:rPr>
              <a:t>        .section        .</a:t>
            </a:r>
            <a:r>
              <a:rPr lang="en-US" sz="2200" b="1" err="1">
                <a:latin typeface="Courier New"/>
                <a:cs typeface="Courier New"/>
              </a:rPr>
              <a:t>rodata</a:t>
            </a:r>
            <a:endParaRPr lang="en-US" sz="2200" b="1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>
                <a:latin typeface="Courier New"/>
                <a:cs typeface="Courier New"/>
              </a:rPr>
              <a:t>.LC0:</a:t>
            </a:r>
          </a:p>
          <a:p>
            <a:pPr marL="0" indent="0">
              <a:buNone/>
            </a:pPr>
            <a:r>
              <a:rPr lang="nl-NL" sz="2200" b="1">
                <a:latin typeface="Courier New"/>
                <a:cs typeface="Courier New"/>
              </a:rPr>
              <a:t>        .string "\</a:t>
            </a:r>
            <a:r>
              <a:rPr lang="nl-NL" sz="2200" b="1" err="1">
                <a:latin typeface="Courier New"/>
                <a:cs typeface="Courier New"/>
              </a:rPr>
              <a:t>nSum</a:t>
            </a:r>
            <a:r>
              <a:rPr lang="nl-NL" sz="2200" b="1">
                <a:latin typeface="Courier New"/>
                <a:cs typeface="Courier New"/>
              </a:rPr>
              <a:t> is %d"</a:t>
            </a:r>
          </a:p>
          <a:p>
            <a:pPr marL="0" indent="0">
              <a:buNone/>
            </a:pPr>
            <a:r>
              <a:rPr lang="nl-NL" sz="2200" b="1">
                <a:latin typeface="Courier New"/>
                <a:cs typeface="Courier New"/>
              </a:rPr>
              <a:t>        .</a:t>
            </a:r>
            <a:r>
              <a:rPr lang="nl-NL" sz="2200" b="1" err="1">
                <a:latin typeface="Courier New"/>
                <a:cs typeface="Courier New"/>
              </a:rPr>
              <a:t>text</a:t>
            </a:r>
            <a:endParaRPr lang="nl-NL" sz="2200" b="1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fr-FR" sz="2200" b="1">
                <a:latin typeface="Courier New"/>
                <a:cs typeface="Courier New"/>
              </a:rPr>
              <a:t>        .</a:t>
            </a:r>
            <a:r>
              <a:rPr lang="fr-FR" sz="2200" b="1" err="1">
                <a:latin typeface="Courier New"/>
                <a:cs typeface="Courier New"/>
              </a:rPr>
              <a:t>globl</a:t>
            </a:r>
            <a:r>
              <a:rPr lang="fr-FR" sz="2200" b="1">
                <a:latin typeface="Courier New"/>
                <a:cs typeface="Courier New"/>
              </a:rPr>
              <a:t>  main</a:t>
            </a:r>
          </a:p>
          <a:p>
            <a:pPr marL="0" indent="0">
              <a:buNone/>
            </a:pPr>
            <a:r>
              <a:rPr lang="en-US" sz="2200" b="1">
                <a:latin typeface="Courier New"/>
                <a:cs typeface="Courier New"/>
              </a:rPr>
              <a:t>        .type   main, @function</a:t>
            </a:r>
          </a:p>
          <a:p>
            <a:pPr marL="0" indent="0">
              <a:buFont typeface="Arial"/>
              <a:buNone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75840" y="589280"/>
            <a:ext cx="1615440" cy="579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Example 1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302000" y="2225040"/>
            <a:ext cx="1828800" cy="105664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689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3493" y="235840"/>
            <a:ext cx="4084602" cy="2161920"/>
          </a:xfr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 b="1">
                <a:solidFill>
                  <a:srgbClr val="000000"/>
                </a:solidFill>
                <a:latin typeface="Courier New"/>
                <a:cs typeface="Courier New"/>
              </a:rPr>
              <a:t> sum (</a:t>
            </a:r>
            <a:r>
              <a:rPr lang="en-US" sz="1800" b="1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 b="1">
                <a:solidFill>
                  <a:srgbClr val="000000"/>
                </a:solidFill>
                <a:latin typeface="Courier New"/>
                <a:cs typeface="Courier New"/>
              </a:rPr>
              <a:t> x, </a:t>
            </a:r>
            <a:r>
              <a:rPr lang="en-US" sz="1800" b="1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 b="1">
                <a:solidFill>
                  <a:srgbClr val="000000"/>
                </a:solidFill>
                <a:latin typeface="Courier New"/>
                <a:cs typeface="Courier New"/>
              </a:rPr>
              <a:t> y)</a:t>
            </a:r>
          </a:p>
          <a:p>
            <a:pPr marL="0" indent="0"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fr-FR" sz="1800" b="1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fr-FR" sz="1800" b="1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fr-FR" sz="1800" b="1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 b="1" err="1">
                <a:solidFill>
                  <a:srgbClr val="000000"/>
                </a:solidFill>
                <a:latin typeface="Courier New"/>
                <a:cs typeface="Courier New"/>
              </a:rPr>
              <a:t>t</a:t>
            </a:r>
            <a:r>
              <a:rPr lang="fr-FR" sz="1800" b="1">
                <a:solidFill>
                  <a:srgbClr val="000000"/>
                </a:solidFill>
                <a:latin typeface="Courier New"/>
                <a:cs typeface="Courier New"/>
              </a:rPr>
              <a:t> = x + y;</a:t>
            </a:r>
          </a:p>
          <a:p>
            <a:pPr marL="0" indent="0">
              <a:buNone/>
            </a:pPr>
            <a:r>
              <a:rPr lang="fr-FR" sz="1800" b="1">
                <a:solidFill>
                  <a:srgbClr val="000000"/>
                </a:solidFill>
                <a:latin typeface="Courier New"/>
                <a:cs typeface="Courier New"/>
              </a:rPr>
              <a:t>  return </a:t>
            </a:r>
            <a:r>
              <a:rPr lang="fr-FR" sz="1800" b="1" err="1">
                <a:solidFill>
                  <a:srgbClr val="000000"/>
                </a:solidFill>
                <a:latin typeface="Courier New"/>
                <a:cs typeface="Courier New"/>
              </a:rPr>
              <a:t>t</a:t>
            </a:r>
            <a:r>
              <a:rPr lang="fr-FR" sz="1800" b="1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fr-FR" sz="1800" b="1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 b="1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90495" y="254000"/>
            <a:ext cx="4084602" cy="47947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>
                <a:latin typeface="Courier New"/>
                <a:cs typeface="Courier New"/>
              </a:rPr>
              <a:t>_sum:                                   </a:t>
            </a:r>
          </a:p>
          <a:p>
            <a:pPr marL="0" indent="0">
              <a:buNone/>
            </a:pPr>
            <a:r>
              <a:rPr lang="en-US" sz="1600" b="1">
                <a:latin typeface="Courier New"/>
                <a:cs typeface="Courier New"/>
              </a:rPr>
              <a:t>        </a:t>
            </a:r>
            <a:r>
              <a:rPr lang="en-US" sz="1600" b="1" err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pushq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 %</a:t>
            </a:r>
            <a:r>
              <a:rPr lang="en-US" sz="1600" b="1" err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rbp</a:t>
            </a:r>
            <a:endParaRPr lang="en-US" sz="1600" b="1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      </a:t>
            </a:r>
            <a:r>
              <a:rPr lang="en-US" sz="1600" b="1" err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movq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  %</a:t>
            </a:r>
            <a:r>
              <a:rPr lang="en-US" sz="1600" b="1" err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rsp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, %</a:t>
            </a:r>
            <a:r>
              <a:rPr lang="en-US" sz="1600" b="1" err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rbp</a:t>
            </a:r>
            <a:endParaRPr lang="en-US" sz="1600" b="1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cs-CZ" sz="1600" b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      </a:t>
            </a:r>
            <a:r>
              <a:rPr lang="cs-CZ" sz="1600" b="1" err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movl</a:t>
            </a:r>
            <a:r>
              <a:rPr lang="cs-CZ" sz="1600" b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  %</a:t>
            </a:r>
            <a:r>
              <a:rPr lang="cs-CZ" sz="1600" b="1" err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edi</a:t>
            </a:r>
            <a:r>
              <a:rPr lang="cs-CZ" sz="1600" b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, -4(%</a:t>
            </a:r>
            <a:r>
              <a:rPr lang="cs-CZ" sz="1600" b="1" err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rbp</a:t>
            </a:r>
            <a:r>
              <a:rPr lang="cs-CZ" sz="1600" b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cs-CZ" sz="1600" b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      </a:t>
            </a:r>
            <a:r>
              <a:rPr lang="cs-CZ" sz="1600" b="1" err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movl</a:t>
            </a:r>
            <a:r>
              <a:rPr lang="cs-CZ" sz="1600" b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  %</a:t>
            </a:r>
            <a:r>
              <a:rPr lang="cs-CZ" sz="1600" b="1" err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esi</a:t>
            </a:r>
            <a:r>
              <a:rPr lang="cs-CZ" sz="1600" b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, -8(%</a:t>
            </a:r>
            <a:r>
              <a:rPr lang="cs-CZ" sz="1600" b="1" err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rbp</a:t>
            </a:r>
            <a:r>
              <a:rPr lang="cs-CZ" sz="1600" b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cs-CZ" sz="1600" b="1">
                <a:latin typeface="Courier New"/>
                <a:cs typeface="Courier New"/>
              </a:rPr>
              <a:t>        </a:t>
            </a:r>
            <a:r>
              <a:rPr lang="cs-CZ" sz="1600" b="1" err="1">
                <a:latin typeface="Courier New"/>
                <a:cs typeface="Courier New"/>
              </a:rPr>
              <a:t>movl</a:t>
            </a:r>
            <a:r>
              <a:rPr lang="cs-CZ" sz="1600" b="1">
                <a:latin typeface="Courier New"/>
                <a:cs typeface="Courier New"/>
              </a:rPr>
              <a:t>    -4(%</a:t>
            </a:r>
            <a:r>
              <a:rPr lang="cs-CZ" sz="1600" b="1" err="1">
                <a:latin typeface="Courier New"/>
                <a:cs typeface="Courier New"/>
              </a:rPr>
              <a:t>rbp</a:t>
            </a:r>
            <a:r>
              <a:rPr lang="cs-CZ" sz="1600" b="1">
                <a:latin typeface="Courier New"/>
                <a:cs typeface="Courier New"/>
              </a:rPr>
              <a:t>), %</a:t>
            </a:r>
            <a:r>
              <a:rPr lang="cs-CZ" sz="1600" b="1" err="1">
                <a:latin typeface="Courier New"/>
                <a:cs typeface="Courier New"/>
              </a:rPr>
              <a:t>esi</a:t>
            </a:r>
            <a:endParaRPr lang="cs-CZ" sz="1600" b="1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>
                <a:latin typeface="Courier New"/>
                <a:cs typeface="Courier New"/>
              </a:rPr>
              <a:t>        </a:t>
            </a:r>
            <a:r>
              <a:rPr lang="en-US" sz="1600" b="1" err="1">
                <a:latin typeface="Courier New"/>
                <a:cs typeface="Courier New"/>
              </a:rPr>
              <a:t>addl</a:t>
            </a:r>
            <a:r>
              <a:rPr lang="en-US" sz="1600" b="1">
                <a:latin typeface="Courier New"/>
                <a:cs typeface="Courier New"/>
              </a:rPr>
              <a:t>    -8(%</a:t>
            </a:r>
            <a:r>
              <a:rPr lang="en-US" sz="1600" b="1" err="1">
                <a:latin typeface="Courier New"/>
                <a:cs typeface="Courier New"/>
              </a:rPr>
              <a:t>rbp</a:t>
            </a:r>
            <a:r>
              <a:rPr lang="en-US" sz="1600" b="1">
                <a:latin typeface="Courier New"/>
                <a:cs typeface="Courier New"/>
              </a:rPr>
              <a:t>), %</a:t>
            </a:r>
            <a:r>
              <a:rPr lang="en-US" sz="1600" b="1" err="1">
                <a:latin typeface="Courier New"/>
                <a:cs typeface="Courier New"/>
              </a:rPr>
              <a:t>esi</a:t>
            </a:r>
            <a:endParaRPr lang="en-US" sz="1600" b="1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cs-CZ" sz="1600" b="1">
                <a:latin typeface="Courier New"/>
                <a:cs typeface="Courier New"/>
              </a:rPr>
              <a:t>        </a:t>
            </a:r>
            <a:r>
              <a:rPr lang="cs-CZ" sz="1600" b="1" err="1">
                <a:latin typeface="Courier New"/>
                <a:cs typeface="Courier New"/>
              </a:rPr>
              <a:t>movl</a:t>
            </a:r>
            <a:r>
              <a:rPr lang="cs-CZ" sz="1600" b="1">
                <a:latin typeface="Courier New"/>
                <a:cs typeface="Courier New"/>
              </a:rPr>
              <a:t>    %</a:t>
            </a:r>
            <a:r>
              <a:rPr lang="cs-CZ" sz="1600" b="1" err="1">
                <a:latin typeface="Courier New"/>
                <a:cs typeface="Courier New"/>
              </a:rPr>
              <a:t>esi</a:t>
            </a:r>
            <a:r>
              <a:rPr lang="cs-CZ" sz="1600" b="1">
                <a:latin typeface="Courier New"/>
                <a:cs typeface="Courier New"/>
              </a:rPr>
              <a:t>, -12(%</a:t>
            </a:r>
            <a:r>
              <a:rPr lang="cs-CZ" sz="1600" b="1" err="1">
                <a:latin typeface="Courier New"/>
                <a:cs typeface="Courier New"/>
              </a:rPr>
              <a:t>rbp</a:t>
            </a:r>
            <a:r>
              <a:rPr lang="cs-CZ" sz="1600" b="1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cs-CZ" sz="1600" b="1">
                <a:latin typeface="Courier New"/>
                <a:cs typeface="Courier New"/>
              </a:rPr>
              <a:t>        </a:t>
            </a:r>
            <a:r>
              <a:rPr lang="cs-CZ" sz="1600" b="1" err="1">
                <a:solidFill>
                  <a:srgbClr val="E46C0A"/>
                </a:solidFill>
                <a:latin typeface="Courier New"/>
                <a:cs typeface="Courier New"/>
              </a:rPr>
              <a:t>movl</a:t>
            </a:r>
            <a:r>
              <a:rPr lang="cs-CZ" sz="1600" b="1">
                <a:solidFill>
                  <a:srgbClr val="E46C0A"/>
                </a:solidFill>
                <a:latin typeface="Courier New"/>
                <a:cs typeface="Courier New"/>
              </a:rPr>
              <a:t>    -12(%</a:t>
            </a:r>
            <a:r>
              <a:rPr lang="cs-CZ" sz="1600" b="1" err="1">
                <a:solidFill>
                  <a:srgbClr val="E46C0A"/>
                </a:solidFill>
                <a:latin typeface="Courier New"/>
                <a:cs typeface="Courier New"/>
              </a:rPr>
              <a:t>rbp</a:t>
            </a:r>
            <a:r>
              <a:rPr lang="cs-CZ" sz="1600" b="1">
                <a:solidFill>
                  <a:srgbClr val="E46C0A"/>
                </a:solidFill>
                <a:latin typeface="Courier New"/>
                <a:cs typeface="Courier New"/>
              </a:rPr>
              <a:t>), %</a:t>
            </a:r>
            <a:r>
              <a:rPr lang="cs-CZ" sz="1600" b="1" err="1">
                <a:solidFill>
                  <a:srgbClr val="E46C0A"/>
                </a:solidFill>
                <a:latin typeface="Courier New"/>
                <a:cs typeface="Courier New"/>
              </a:rPr>
              <a:t>eax</a:t>
            </a:r>
            <a:endParaRPr lang="cs-CZ" sz="1600" b="1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cs-CZ" sz="1600" b="1">
                <a:solidFill>
                  <a:srgbClr val="E46C0A"/>
                </a:solidFill>
                <a:latin typeface="Courier New"/>
                <a:cs typeface="Courier New"/>
              </a:rPr>
              <a:t>        </a:t>
            </a:r>
            <a:r>
              <a:rPr lang="cs-CZ" sz="1600" b="1" err="1">
                <a:solidFill>
                  <a:srgbClr val="E46C0A"/>
                </a:solidFill>
                <a:latin typeface="Courier New"/>
                <a:cs typeface="Courier New"/>
              </a:rPr>
              <a:t>popq</a:t>
            </a:r>
            <a:r>
              <a:rPr lang="cs-CZ" sz="1600" b="1">
                <a:solidFill>
                  <a:srgbClr val="E46C0A"/>
                </a:solidFill>
                <a:latin typeface="Courier New"/>
                <a:cs typeface="Courier New"/>
              </a:rPr>
              <a:t>    %</a:t>
            </a:r>
            <a:r>
              <a:rPr lang="cs-CZ" sz="1600" b="1" err="1">
                <a:solidFill>
                  <a:srgbClr val="E46C0A"/>
                </a:solidFill>
                <a:latin typeface="Courier New"/>
                <a:cs typeface="Courier New"/>
              </a:rPr>
              <a:t>rbp</a:t>
            </a:r>
            <a:endParaRPr lang="cs-CZ" sz="1600" b="1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cs-CZ" sz="1600" b="1">
                <a:solidFill>
                  <a:srgbClr val="E46C0A"/>
                </a:solidFill>
                <a:latin typeface="Courier New"/>
                <a:cs typeface="Courier New"/>
              </a:rPr>
              <a:t>        </a:t>
            </a:r>
            <a:r>
              <a:rPr lang="cs-CZ" sz="1600" b="1" err="1">
                <a:solidFill>
                  <a:srgbClr val="E46C0A"/>
                </a:solidFill>
                <a:latin typeface="Courier New"/>
                <a:cs typeface="Courier New"/>
              </a:rPr>
              <a:t>retq</a:t>
            </a:r>
            <a:endParaRPr lang="cs-CZ" sz="1600" b="1">
              <a:solidFill>
                <a:srgbClr val="E46C0A"/>
              </a:solidFill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0080" y="1793240"/>
            <a:ext cx="1615440" cy="579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Example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3680" y="2915920"/>
            <a:ext cx="3708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000090"/>
                </a:solidFill>
              </a:rPr>
              <a:t>Note: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err="1">
                <a:solidFill>
                  <a:srgbClr val="000090"/>
                </a:solidFill>
              </a:rPr>
              <a:t>rdi</a:t>
            </a:r>
            <a:r>
              <a:rPr lang="en-US">
                <a:solidFill>
                  <a:srgbClr val="000090"/>
                </a:solidFill>
              </a:rPr>
              <a:t>/</a:t>
            </a:r>
            <a:r>
              <a:rPr lang="en-US" err="1">
                <a:solidFill>
                  <a:srgbClr val="000090"/>
                </a:solidFill>
              </a:rPr>
              <a:t>edi</a:t>
            </a:r>
            <a:r>
              <a:rPr lang="en-US">
                <a:solidFill>
                  <a:srgbClr val="000090"/>
                </a:solidFill>
              </a:rPr>
              <a:t> and </a:t>
            </a:r>
            <a:r>
              <a:rPr lang="en-US" err="1">
                <a:solidFill>
                  <a:srgbClr val="000090"/>
                </a:solidFill>
              </a:rPr>
              <a:t>rsi</a:t>
            </a:r>
            <a:r>
              <a:rPr lang="en-US">
                <a:solidFill>
                  <a:srgbClr val="000090"/>
                </a:solidFill>
              </a:rPr>
              <a:t>/</a:t>
            </a:r>
            <a:r>
              <a:rPr lang="en-US" err="1">
                <a:solidFill>
                  <a:srgbClr val="000090"/>
                </a:solidFill>
              </a:rPr>
              <a:t>esi</a:t>
            </a:r>
            <a:r>
              <a:rPr lang="en-US">
                <a:solidFill>
                  <a:srgbClr val="000090"/>
                </a:solidFill>
              </a:rPr>
              <a:t> contains the 1</a:t>
            </a:r>
            <a:r>
              <a:rPr lang="en-US" baseline="30000">
                <a:solidFill>
                  <a:srgbClr val="000090"/>
                </a:solidFill>
              </a:rPr>
              <a:t>st</a:t>
            </a:r>
            <a:r>
              <a:rPr lang="en-US">
                <a:solidFill>
                  <a:srgbClr val="000090"/>
                </a:solidFill>
              </a:rPr>
              <a:t> and 2</a:t>
            </a:r>
            <a:r>
              <a:rPr lang="en-US" baseline="30000">
                <a:solidFill>
                  <a:srgbClr val="000090"/>
                </a:solidFill>
              </a:rPr>
              <a:t>nd</a:t>
            </a:r>
            <a:r>
              <a:rPr lang="en-US">
                <a:solidFill>
                  <a:srgbClr val="000090"/>
                </a:solidFill>
              </a:rPr>
              <a:t> arguments to a function.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err="1">
                <a:solidFill>
                  <a:srgbClr val="000090"/>
                </a:solidFill>
              </a:rPr>
              <a:t>rax</a:t>
            </a:r>
            <a:r>
              <a:rPr lang="en-US">
                <a:solidFill>
                  <a:srgbClr val="000090"/>
                </a:solidFill>
              </a:rPr>
              <a:t>/</a:t>
            </a:r>
            <a:r>
              <a:rPr lang="en-US" err="1">
                <a:solidFill>
                  <a:srgbClr val="000090"/>
                </a:solidFill>
              </a:rPr>
              <a:t>eax</a:t>
            </a:r>
            <a:r>
              <a:rPr lang="en-US">
                <a:solidFill>
                  <a:srgbClr val="000090"/>
                </a:solidFill>
              </a:rPr>
              <a:t> will contain the return value from the function.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352800" y="487680"/>
            <a:ext cx="1788160" cy="52832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529840" y="1229360"/>
            <a:ext cx="2722880" cy="97536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849120" y="1605280"/>
            <a:ext cx="3403600" cy="131064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184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097" y="92239"/>
            <a:ext cx="4385325" cy="4672802"/>
          </a:xfr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err="1">
                <a:solidFill>
                  <a:srgbClr val="000090"/>
                </a:solidFill>
                <a:latin typeface="Courier New"/>
                <a:cs typeface="Courier New"/>
              </a:rPr>
              <a:t>stdio.h</a:t>
            </a: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b="1" err="1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 fact (</a:t>
            </a:r>
            <a:r>
              <a:rPr lang="en-US" sz="1400" b="1" err="1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spcAft>
                <a:spcPts val="0"/>
              </a:spcAft>
              <a:buNone/>
            </a:pPr>
            <a:endParaRPr lang="en-US" sz="1400" b="1">
              <a:solidFill>
                <a:srgbClr val="000090"/>
              </a:solidFill>
              <a:latin typeface="Courier New"/>
              <a:cs typeface="Courier New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400" b="1" err="1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 main()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  </a:t>
            </a:r>
            <a:r>
              <a:rPr lang="en-US" sz="1400" b="1" err="1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 n = 7, </a:t>
            </a:r>
            <a:r>
              <a:rPr lang="en-US" sz="1400" b="1" err="1">
                <a:solidFill>
                  <a:srgbClr val="000090"/>
                </a:solidFill>
                <a:latin typeface="Courier New"/>
                <a:cs typeface="Courier New"/>
              </a:rPr>
              <a:t>val</a:t>
            </a: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  </a:t>
            </a:r>
            <a:r>
              <a:rPr lang="en-US" sz="1400" b="1" err="1">
                <a:solidFill>
                  <a:srgbClr val="000090"/>
                </a:solidFill>
                <a:latin typeface="Courier New"/>
                <a:cs typeface="Courier New"/>
              </a:rPr>
              <a:t>val</a:t>
            </a: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 = fact(n);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  </a:t>
            </a:r>
            <a:r>
              <a:rPr lang="en-US" sz="1400" b="1" err="1">
                <a:solidFill>
                  <a:srgbClr val="000090"/>
                </a:solidFill>
                <a:latin typeface="Courier New"/>
                <a:cs typeface="Courier New"/>
              </a:rPr>
              <a:t>printf</a:t>
            </a: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 ("\</a:t>
            </a:r>
            <a:r>
              <a:rPr lang="en-US" sz="1400" b="1" err="1">
                <a:solidFill>
                  <a:srgbClr val="000090"/>
                </a:solidFill>
                <a:latin typeface="Courier New"/>
                <a:cs typeface="Courier New"/>
              </a:rPr>
              <a:t>nFact</a:t>
            </a: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 (%d) is %d", n, </a:t>
            </a:r>
            <a:r>
              <a:rPr lang="en-US" sz="1400" b="1" err="1">
                <a:solidFill>
                  <a:srgbClr val="000090"/>
                </a:solidFill>
                <a:latin typeface="Courier New"/>
                <a:cs typeface="Courier New"/>
              </a:rPr>
              <a:t>val</a:t>
            </a: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is-IS" sz="1400" b="1">
                <a:solidFill>
                  <a:srgbClr val="000090"/>
                </a:solidFill>
                <a:latin typeface="Courier New"/>
                <a:cs typeface="Courier New"/>
              </a:rPr>
              <a:t>  return 0;</a:t>
            </a:r>
          </a:p>
          <a:p>
            <a:pPr marL="0" indent="0">
              <a:spcAft>
                <a:spcPts val="0"/>
              </a:spcAft>
              <a:buNone/>
            </a:pPr>
            <a:r>
              <a:rPr lang="is-IS" sz="1400" b="1">
                <a:solidFill>
                  <a:srgbClr val="00009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spcAft>
                <a:spcPts val="0"/>
              </a:spcAft>
              <a:buNone/>
            </a:pPr>
            <a:endParaRPr lang="is-IS" sz="1400" b="1">
              <a:solidFill>
                <a:srgbClr val="000090"/>
              </a:solidFill>
              <a:latin typeface="Courier New"/>
              <a:cs typeface="Courier New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400" b="1" err="1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 fact (</a:t>
            </a:r>
            <a:r>
              <a:rPr lang="en-US" sz="1400" b="1" err="1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 a)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  </a:t>
            </a:r>
            <a:r>
              <a:rPr lang="en-US" sz="1400" b="1" err="1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 prod, </a:t>
            </a:r>
            <a:r>
              <a:rPr lang="en-US" sz="1400" b="1" err="1">
                <a:solidFill>
                  <a:srgbClr val="000090"/>
                </a:solidFill>
                <a:latin typeface="Courier New"/>
                <a:cs typeface="Courier New"/>
              </a:rPr>
              <a:t>i</a:t>
            </a: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  prod = 1;</a:t>
            </a:r>
          </a:p>
          <a:p>
            <a:pPr marL="0" indent="0">
              <a:spcAft>
                <a:spcPts val="0"/>
              </a:spcAft>
              <a:buNone/>
            </a:pPr>
            <a:r>
              <a:rPr lang="da-DK" sz="1400" b="1">
                <a:solidFill>
                  <a:srgbClr val="000090"/>
                </a:solidFill>
                <a:latin typeface="Courier New"/>
                <a:cs typeface="Courier New"/>
              </a:rPr>
              <a:t>  for (i=1; i&lt;=a; i++)</a:t>
            </a:r>
          </a:p>
          <a:p>
            <a:pPr marL="0" indent="0">
              <a:spcAft>
                <a:spcPts val="0"/>
              </a:spcAft>
              <a:buNone/>
            </a:pPr>
            <a:r>
              <a:rPr lang="da-DK" sz="1400" b="1">
                <a:solidFill>
                  <a:srgbClr val="000090"/>
                </a:solidFill>
                <a:latin typeface="Courier New"/>
                <a:cs typeface="Courier New"/>
              </a:rPr>
              <a:t>    </a:t>
            </a:r>
            <a:r>
              <a:rPr lang="da-DK" sz="1400" b="1" err="1">
                <a:solidFill>
                  <a:srgbClr val="000090"/>
                </a:solidFill>
                <a:latin typeface="Courier New"/>
                <a:cs typeface="Courier New"/>
              </a:rPr>
              <a:t>prod</a:t>
            </a:r>
            <a:r>
              <a:rPr lang="da-DK" sz="1400" b="1">
                <a:solidFill>
                  <a:srgbClr val="000090"/>
                </a:solidFill>
                <a:latin typeface="Courier New"/>
                <a:cs typeface="Courier New"/>
              </a:rPr>
              <a:t> *= i;</a:t>
            </a:r>
          </a:p>
          <a:p>
            <a:pPr marL="0" indent="0">
              <a:spcAft>
                <a:spcPts val="0"/>
              </a:spcAft>
              <a:buNone/>
            </a:pPr>
            <a:r>
              <a:rPr lang="da-DK" sz="1400" b="1">
                <a:solidFill>
                  <a:srgbClr val="000090"/>
                </a:solidFill>
                <a:latin typeface="Courier New"/>
                <a:cs typeface="Courier New"/>
              </a:rPr>
              <a:t>  </a:t>
            </a:r>
            <a:r>
              <a:rPr lang="da-DK" sz="1400" b="1" err="1">
                <a:solidFill>
                  <a:srgbClr val="000090"/>
                </a:solidFill>
                <a:latin typeface="Courier New"/>
                <a:cs typeface="Courier New"/>
              </a:rPr>
              <a:t>return</a:t>
            </a:r>
            <a:r>
              <a:rPr lang="da-DK" sz="1400" b="1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da-DK" sz="1400" b="1" err="1">
                <a:solidFill>
                  <a:srgbClr val="000090"/>
                </a:solidFill>
                <a:latin typeface="Courier New"/>
                <a:cs typeface="Courier New"/>
              </a:rPr>
              <a:t>prod</a:t>
            </a:r>
            <a:r>
              <a:rPr lang="da-DK" sz="1400" b="1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da-DK" sz="1400" b="1">
                <a:solidFill>
                  <a:srgbClr val="00009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651760" y="670560"/>
            <a:ext cx="1615440" cy="579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Example 3</a:t>
            </a:r>
          </a:p>
        </p:txBody>
      </p:sp>
    </p:spTree>
    <p:extLst>
      <p:ext uri="{BB962C8B-B14F-4D97-AF65-F5344CB8AC3E}">
        <p14:creationId xmlns:p14="http://schemas.microsoft.com/office/powerpoint/2010/main" val="1664239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27435" y="50800"/>
            <a:ext cx="4084602" cy="49964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o-RO" sz="1200" b="1">
                <a:latin typeface="Courier New"/>
                <a:cs typeface="Courier New"/>
              </a:rPr>
              <a:t> .file   "prog2.c"</a:t>
            </a:r>
          </a:p>
          <a:p>
            <a:pPr marL="0" indent="0">
              <a:spcBef>
                <a:spcPts val="0"/>
              </a:spcBef>
              <a:buNone/>
            </a:pPr>
            <a:r>
              <a:rPr lang="ro-RO" sz="1200" b="1">
                <a:latin typeface="Courier New"/>
                <a:cs typeface="Courier New"/>
              </a:rPr>
              <a:t>        .text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.section        .</a:t>
            </a:r>
            <a:r>
              <a:rPr lang="en-US" sz="1200" b="1" err="1">
                <a:latin typeface="Courier New"/>
                <a:cs typeface="Courier New"/>
              </a:rPr>
              <a:t>rodata</a:t>
            </a:r>
            <a:endParaRPr lang="en-US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.LC0: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.string "\</a:t>
            </a:r>
            <a:r>
              <a:rPr lang="en-US" sz="1200" b="1" err="1">
                <a:latin typeface="Courier New"/>
                <a:cs typeface="Courier New"/>
              </a:rPr>
              <a:t>nFact</a:t>
            </a:r>
            <a:r>
              <a:rPr lang="en-US" sz="1200" b="1">
                <a:latin typeface="Courier New"/>
                <a:cs typeface="Courier New"/>
              </a:rPr>
              <a:t> (%d) is %d"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.text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1">
                <a:latin typeface="Courier New"/>
                <a:cs typeface="Courier New"/>
              </a:rPr>
              <a:t>        .</a:t>
            </a:r>
            <a:r>
              <a:rPr lang="fr-FR" sz="1200" b="1" err="1">
                <a:latin typeface="Courier New"/>
                <a:cs typeface="Courier New"/>
              </a:rPr>
              <a:t>globl</a:t>
            </a:r>
            <a:r>
              <a:rPr lang="fr-FR" sz="1200" b="1">
                <a:latin typeface="Courier New"/>
                <a:cs typeface="Courier New"/>
              </a:rPr>
              <a:t>  main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.type   main, @function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main: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.LFB0: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pushq</a:t>
            </a:r>
            <a:r>
              <a:rPr lang="en-US" sz="1200" b="1">
                <a:latin typeface="Courier New"/>
                <a:cs typeface="Courier New"/>
              </a:rPr>
              <a:t>   %</a:t>
            </a:r>
            <a:r>
              <a:rPr lang="en-US" sz="1200" b="1" err="1">
                <a:latin typeface="Courier New"/>
                <a:cs typeface="Courier New"/>
              </a:rPr>
              <a:t>rbp</a:t>
            </a:r>
            <a:endParaRPr lang="en-US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movq</a:t>
            </a:r>
            <a:r>
              <a:rPr lang="en-US" sz="1200" b="1">
                <a:latin typeface="Courier New"/>
                <a:cs typeface="Courier New"/>
              </a:rPr>
              <a:t>    %</a:t>
            </a:r>
            <a:r>
              <a:rPr lang="en-US" sz="1200" b="1" err="1">
                <a:latin typeface="Courier New"/>
                <a:cs typeface="Courier New"/>
              </a:rPr>
              <a:t>rsp</a:t>
            </a:r>
            <a:r>
              <a:rPr lang="en-US" sz="1200" b="1">
                <a:latin typeface="Courier New"/>
                <a:cs typeface="Courier New"/>
              </a:rPr>
              <a:t>, %</a:t>
            </a:r>
            <a:r>
              <a:rPr lang="en-US" sz="1200" b="1" err="1">
                <a:latin typeface="Courier New"/>
                <a:cs typeface="Courier New"/>
              </a:rPr>
              <a:t>rbp</a:t>
            </a:r>
            <a:endParaRPr lang="en-US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subq</a:t>
            </a:r>
            <a:r>
              <a:rPr lang="en-US" sz="1200" b="1">
                <a:latin typeface="Courier New"/>
                <a:cs typeface="Courier New"/>
              </a:rPr>
              <a:t>    $16, %</a:t>
            </a:r>
            <a:r>
              <a:rPr lang="en-US" sz="1200" b="1" err="1">
                <a:latin typeface="Courier New"/>
                <a:cs typeface="Courier New"/>
              </a:rPr>
              <a:t>rsp</a:t>
            </a:r>
            <a:endParaRPr lang="en-US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$7, -8(%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-8(%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),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r>
              <a:rPr lang="cs-CZ" sz="1200" b="1">
                <a:latin typeface="Courier New"/>
                <a:cs typeface="Courier New"/>
              </a:rPr>
              <a:t>, %</a:t>
            </a:r>
            <a:r>
              <a:rPr lang="cs-CZ" sz="1200" b="1" err="1">
                <a:latin typeface="Courier New"/>
                <a:cs typeface="Courier New"/>
              </a:rPr>
              <a:t>edi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call    fact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r>
              <a:rPr lang="cs-CZ" sz="1200" b="1">
                <a:latin typeface="Courier New"/>
                <a:cs typeface="Courier New"/>
              </a:rPr>
              <a:t>, -4(%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-4(%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), %</a:t>
            </a:r>
            <a:r>
              <a:rPr lang="cs-CZ" sz="1200" b="1" err="1">
                <a:latin typeface="Courier New"/>
                <a:cs typeface="Courier New"/>
              </a:rPr>
              <a:t>edx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-8(%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),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r>
              <a:rPr lang="cs-CZ" sz="1200" b="1">
                <a:latin typeface="Courier New"/>
                <a:cs typeface="Courier New"/>
              </a:rPr>
              <a:t>, %</a:t>
            </a:r>
            <a:r>
              <a:rPr lang="cs-CZ" sz="1200" b="1" err="1">
                <a:latin typeface="Courier New"/>
                <a:cs typeface="Courier New"/>
              </a:rPr>
              <a:t>esi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$.LC0, %</a:t>
            </a:r>
            <a:r>
              <a:rPr lang="cs-CZ" sz="1200" b="1" err="1">
                <a:latin typeface="Courier New"/>
                <a:cs typeface="Courier New"/>
              </a:rPr>
              <a:t>edi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$0,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call    </a:t>
            </a:r>
            <a:r>
              <a:rPr lang="en-US" sz="1200" b="1" err="1">
                <a:latin typeface="Courier New"/>
                <a:cs typeface="Courier New"/>
              </a:rPr>
              <a:t>printf</a:t>
            </a:r>
            <a:endParaRPr lang="en-US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$0,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leave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ret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35280" y="1564640"/>
            <a:ext cx="3474720" cy="348263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673600" y="1061430"/>
            <a:ext cx="4385325" cy="1824010"/>
          </a:xfr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1400" b="1" err="1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 main()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  </a:t>
            </a:r>
            <a:r>
              <a:rPr lang="en-US" sz="1400" b="1" err="1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 n = 7, </a:t>
            </a:r>
            <a:r>
              <a:rPr lang="en-US" sz="1400" b="1" err="1">
                <a:solidFill>
                  <a:srgbClr val="000090"/>
                </a:solidFill>
                <a:latin typeface="Courier New"/>
                <a:cs typeface="Courier New"/>
              </a:rPr>
              <a:t>val</a:t>
            </a: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  </a:t>
            </a:r>
            <a:r>
              <a:rPr lang="en-US" sz="1400" b="1" err="1">
                <a:solidFill>
                  <a:srgbClr val="000090"/>
                </a:solidFill>
                <a:latin typeface="Courier New"/>
                <a:cs typeface="Courier New"/>
              </a:rPr>
              <a:t>val</a:t>
            </a: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 = fact(n);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  </a:t>
            </a:r>
            <a:r>
              <a:rPr lang="en-US" sz="1400" b="1" err="1">
                <a:solidFill>
                  <a:srgbClr val="000090"/>
                </a:solidFill>
                <a:latin typeface="Courier New"/>
                <a:cs typeface="Courier New"/>
              </a:rPr>
              <a:t>printf</a:t>
            </a: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 ("\</a:t>
            </a:r>
            <a:r>
              <a:rPr lang="en-US" sz="1400" b="1" err="1">
                <a:solidFill>
                  <a:srgbClr val="000090"/>
                </a:solidFill>
                <a:latin typeface="Courier New"/>
                <a:cs typeface="Courier New"/>
              </a:rPr>
              <a:t>nFact</a:t>
            </a: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 (%d) is %d", n, </a:t>
            </a:r>
            <a:r>
              <a:rPr lang="en-US" sz="1400" b="1" err="1">
                <a:solidFill>
                  <a:srgbClr val="000090"/>
                </a:solidFill>
                <a:latin typeface="Courier New"/>
                <a:cs typeface="Courier New"/>
              </a:rPr>
              <a:t>val</a:t>
            </a: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is-IS" sz="1400" b="1">
                <a:solidFill>
                  <a:srgbClr val="000090"/>
                </a:solidFill>
                <a:latin typeface="Courier New"/>
                <a:cs typeface="Courier New"/>
              </a:rPr>
              <a:t>  return 0;</a:t>
            </a:r>
          </a:p>
          <a:p>
            <a:pPr marL="0" indent="0">
              <a:spcAft>
                <a:spcPts val="0"/>
              </a:spcAft>
              <a:buNone/>
            </a:pPr>
            <a:r>
              <a:rPr lang="is-IS" sz="1400" b="1">
                <a:solidFill>
                  <a:srgbClr val="00009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spcAft>
                <a:spcPts val="0"/>
              </a:spcAft>
              <a:buNone/>
            </a:pPr>
            <a:endParaRPr lang="is-IS" sz="1400" b="1">
              <a:solidFill>
                <a:srgbClr val="00009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33761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846986" y="147030"/>
            <a:ext cx="4084602" cy="45371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o-RO" sz="1200" b="1">
                <a:latin typeface="Courier New"/>
                <a:cs typeface="Courier New"/>
              </a:rPr>
              <a:t> </a:t>
            </a:r>
            <a:r>
              <a:rPr lang="en-US" sz="1200" b="1">
                <a:latin typeface="Courier New"/>
                <a:cs typeface="Courier New"/>
              </a:rPr>
              <a:t>.LFE0: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.size   main, .-main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.</a:t>
            </a:r>
            <a:r>
              <a:rPr lang="en-US" sz="1200" b="1" err="1">
                <a:latin typeface="Courier New"/>
                <a:cs typeface="Courier New"/>
              </a:rPr>
              <a:t>globl</a:t>
            </a:r>
            <a:r>
              <a:rPr lang="en-US" sz="1200" b="1">
                <a:latin typeface="Courier New"/>
                <a:cs typeface="Courier New"/>
              </a:rPr>
              <a:t>  fact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.type   fact, @function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fact: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.LFB1: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pushq</a:t>
            </a:r>
            <a:r>
              <a:rPr lang="en-US" sz="1200" b="1">
                <a:latin typeface="Courier New"/>
                <a:cs typeface="Courier New"/>
              </a:rPr>
              <a:t>   %</a:t>
            </a:r>
            <a:r>
              <a:rPr lang="en-US" sz="1200" b="1" err="1">
                <a:latin typeface="Courier New"/>
                <a:cs typeface="Courier New"/>
              </a:rPr>
              <a:t>rbp</a:t>
            </a:r>
            <a:endParaRPr lang="en-US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movq</a:t>
            </a:r>
            <a:r>
              <a:rPr lang="en-US" sz="1200" b="1">
                <a:latin typeface="Courier New"/>
                <a:cs typeface="Courier New"/>
              </a:rPr>
              <a:t>    %</a:t>
            </a:r>
            <a:r>
              <a:rPr lang="en-US" sz="1200" b="1" err="1">
                <a:latin typeface="Courier New"/>
                <a:cs typeface="Courier New"/>
              </a:rPr>
              <a:t>rsp</a:t>
            </a:r>
            <a:r>
              <a:rPr lang="en-US" sz="1200" b="1">
                <a:latin typeface="Courier New"/>
                <a:cs typeface="Courier New"/>
              </a:rPr>
              <a:t>, %</a:t>
            </a:r>
            <a:r>
              <a:rPr lang="en-US" sz="1200" b="1" err="1">
                <a:latin typeface="Courier New"/>
                <a:cs typeface="Courier New"/>
              </a:rPr>
              <a:t>rbp</a:t>
            </a:r>
            <a:endParaRPr lang="en-US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%</a:t>
            </a:r>
            <a:r>
              <a:rPr lang="cs-CZ" sz="1200" b="1" err="1">
                <a:latin typeface="Courier New"/>
                <a:cs typeface="Courier New"/>
              </a:rPr>
              <a:t>edi</a:t>
            </a:r>
            <a:r>
              <a:rPr lang="cs-CZ" sz="1200" b="1">
                <a:latin typeface="Courier New"/>
                <a:cs typeface="Courier New"/>
              </a:rPr>
              <a:t>, -20(%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$1, -8(%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$1, -4(%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jmp</a:t>
            </a:r>
            <a:r>
              <a:rPr lang="cs-CZ" sz="1200" b="1">
                <a:latin typeface="Courier New"/>
                <a:cs typeface="Courier New"/>
              </a:rPr>
              <a:t>     .L4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.L5: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-8(%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),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o-RO" sz="1200" b="1">
                <a:latin typeface="Courier New"/>
                <a:cs typeface="Courier New"/>
              </a:rPr>
              <a:t>        imull   -4(%rbp), %eax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r>
              <a:rPr lang="cs-CZ" sz="1200" b="1">
                <a:latin typeface="Courier New"/>
                <a:cs typeface="Courier New"/>
              </a:rPr>
              <a:t>, -8(%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addl</a:t>
            </a:r>
            <a:r>
              <a:rPr lang="en-US" sz="1200" b="1">
                <a:latin typeface="Courier New"/>
                <a:cs typeface="Courier New"/>
              </a:rPr>
              <a:t>    $1, -4(%</a:t>
            </a:r>
            <a:r>
              <a:rPr lang="en-US" sz="1200" b="1" err="1">
                <a:latin typeface="Courier New"/>
                <a:cs typeface="Courier New"/>
              </a:rPr>
              <a:t>rbp</a:t>
            </a:r>
            <a:r>
              <a:rPr lang="en-US" sz="1200" b="1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.L4: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-4(%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),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cmpl</a:t>
            </a:r>
            <a:r>
              <a:rPr lang="cs-CZ" sz="1200" b="1">
                <a:latin typeface="Courier New"/>
                <a:cs typeface="Courier New"/>
              </a:rPr>
              <a:t>    -20(%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),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jle</a:t>
            </a:r>
            <a:r>
              <a:rPr lang="cs-CZ" sz="1200" b="1">
                <a:latin typeface="Courier New"/>
                <a:cs typeface="Courier New"/>
              </a:rPr>
              <a:t>     .L5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-8(%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),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popq</a:t>
            </a:r>
            <a:r>
              <a:rPr lang="cs-CZ" sz="1200" b="1">
                <a:latin typeface="Courier New"/>
                <a:cs typeface="Courier New"/>
              </a:rPr>
              <a:t>    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ret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12640" y="924560"/>
            <a:ext cx="3322320" cy="385064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16857" y="823759"/>
            <a:ext cx="3533783" cy="2092161"/>
          </a:xfr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1400" b="1" err="1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 fact (</a:t>
            </a:r>
            <a:r>
              <a:rPr lang="en-US" sz="1400" b="1" err="1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 a)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  </a:t>
            </a:r>
            <a:r>
              <a:rPr lang="en-US" sz="1400" b="1" err="1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 prod, </a:t>
            </a:r>
            <a:r>
              <a:rPr lang="en-US" sz="1400" b="1" err="1">
                <a:solidFill>
                  <a:srgbClr val="000090"/>
                </a:solidFill>
                <a:latin typeface="Courier New"/>
                <a:cs typeface="Courier New"/>
              </a:rPr>
              <a:t>i</a:t>
            </a: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  prod = 1;</a:t>
            </a:r>
          </a:p>
          <a:p>
            <a:pPr marL="0" indent="0">
              <a:spcAft>
                <a:spcPts val="0"/>
              </a:spcAft>
              <a:buNone/>
            </a:pPr>
            <a:r>
              <a:rPr lang="da-DK" sz="1400" b="1">
                <a:solidFill>
                  <a:srgbClr val="000090"/>
                </a:solidFill>
                <a:latin typeface="Courier New"/>
                <a:cs typeface="Courier New"/>
              </a:rPr>
              <a:t>  for (i=1; i&lt;=a; i++)</a:t>
            </a:r>
          </a:p>
          <a:p>
            <a:pPr marL="0" indent="0">
              <a:spcAft>
                <a:spcPts val="0"/>
              </a:spcAft>
              <a:buNone/>
            </a:pPr>
            <a:r>
              <a:rPr lang="da-DK" sz="1400" b="1">
                <a:solidFill>
                  <a:srgbClr val="000090"/>
                </a:solidFill>
                <a:latin typeface="Courier New"/>
                <a:cs typeface="Courier New"/>
              </a:rPr>
              <a:t>    </a:t>
            </a:r>
            <a:r>
              <a:rPr lang="da-DK" sz="1400" b="1" err="1">
                <a:solidFill>
                  <a:srgbClr val="000090"/>
                </a:solidFill>
                <a:latin typeface="Courier New"/>
                <a:cs typeface="Courier New"/>
              </a:rPr>
              <a:t>prod</a:t>
            </a:r>
            <a:r>
              <a:rPr lang="da-DK" sz="1400" b="1">
                <a:solidFill>
                  <a:srgbClr val="000090"/>
                </a:solidFill>
                <a:latin typeface="Courier New"/>
                <a:cs typeface="Courier New"/>
              </a:rPr>
              <a:t> *= i;</a:t>
            </a:r>
          </a:p>
          <a:p>
            <a:pPr marL="0" indent="0">
              <a:spcAft>
                <a:spcPts val="0"/>
              </a:spcAft>
              <a:buNone/>
            </a:pPr>
            <a:r>
              <a:rPr lang="da-DK" sz="1400" b="1">
                <a:solidFill>
                  <a:srgbClr val="000090"/>
                </a:solidFill>
                <a:latin typeface="Courier New"/>
                <a:cs typeface="Courier New"/>
              </a:rPr>
              <a:t>  </a:t>
            </a:r>
            <a:r>
              <a:rPr lang="da-DK" sz="1400" b="1" err="1">
                <a:solidFill>
                  <a:srgbClr val="000090"/>
                </a:solidFill>
                <a:latin typeface="Courier New"/>
                <a:cs typeface="Courier New"/>
              </a:rPr>
              <a:t>return</a:t>
            </a:r>
            <a:r>
              <a:rPr lang="da-DK" sz="1400" b="1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da-DK" sz="1400" b="1" err="1">
                <a:solidFill>
                  <a:srgbClr val="000090"/>
                </a:solidFill>
                <a:latin typeface="Courier New"/>
                <a:cs typeface="Courier New"/>
              </a:rPr>
              <a:t>prod</a:t>
            </a:r>
            <a:r>
              <a:rPr lang="da-DK" sz="1400" b="1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da-DK" sz="1400" b="1">
                <a:solidFill>
                  <a:srgbClr val="000090"/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3360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93" y="92239"/>
            <a:ext cx="5093214" cy="4225762"/>
          </a:xfr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err="1">
                <a:solidFill>
                  <a:srgbClr val="000090"/>
                </a:solidFill>
                <a:latin typeface="Courier New"/>
                <a:cs typeface="Courier New"/>
              </a:rPr>
              <a:t>stdio.h</a:t>
            </a: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&gt;</a:t>
            </a:r>
          </a:p>
          <a:p>
            <a:pPr marL="0" indent="0">
              <a:spcAft>
                <a:spcPts val="0"/>
              </a:spcAft>
              <a:buNone/>
            </a:pPr>
            <a:endParaRPr lang="en-US" sz="1400" b="1">
              <a:solidFill>
                <a:srgbClr val="000090"/>
              </a:solidFill>
              <a:latin typeface="Courier New"/>
              <a:cs typeface="Courier New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400" b="1" err="1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 fact (</a:t>
            </a:r>
            <a:r>
              <a:rPr lang="en-US" sz="1400" b="1" err="1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b="1" err="1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400" b="1" err="1">
                <a:solidFill>
                  <a:srgbClr val="000090"/>
                </a:solidFill>
                <a:latin typeface="Courier New"/>
                <a:cs typeface="Courier New"/>
              </a:rPr>
              <a:t>ncr</a:t>
            </a: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 (</a:t>
            </a:r>
            <a:r>
              <a:rPr lang="en-US" sz="1400" b="1" err="1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, </a:t>
            </a:r>
            <a:r>
              <a:rPr lang="en-US" sz="1400" b="1" err="1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spcAft>
                <a:spcPts val="0"/>
              </a:spcAft>
              <a:buNone/>
            </a:pPr>
            <a:endParaRPr lang="en-US" sz="1400" b="1">
              <a:solidFill>
                <a:srgbClr val="000090"/>
              </a:solidFill>
              <a:latin typeface="Courier New"/>
              <a:cs typeface="Courier New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400" b="1" err="1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 main()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fr-FR" sz="1400" b="1">
                <a:solidFill>
                  <a:srgbClr val="000090"/>
                </a:solidFill>
                <a:latin typeface="Courier New"/>
                <a:cs typeface="Courier New"/>
              </a:rPr>
              <a:t>  </a:t>
            </a:r>
            <a:r>
              <a:rPr lang="fr-FR" sz="1400" b="1" err="1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fr-FR" sz="1400" b="1">
                <a:solidFill>
                  <a:srgbClr val="000090"/>
                </a:solidFill>
                <a:latin typeface="Courier New"/>
                <a:cs typeface="Courier New"/>
              </a:rPr>
              <a:t> n = 7, r = 3, </a:t>
            </a:r>
            <a:r>
              <a:rPr lang="fr-FR" sz="1400" b="1" err="1">
                <a:solidFill>
                  <a:srgbClr val="000090"/>
                </a:solidFill>
                <a:latin typeface="Courier New"/>
                <a:cs typeface="Courier New"/>
              </a:rPr>
              <a:t>result</a:t>
            </a:r>
            <a:r>
              <a:rPr lang="fr-FR" sz="1400" b="1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fr-FR" sz="1400" b="1">
                <a:solidFill>
                  <a:srgbClr val="000090"/>
                </a:solidFill>
                <a:latin typeface="Courier New"/>
                <a:cs typeface="Courier New"/>
              </a:rPr>
              <a:t>  </a:t>
            </a:r>
            <a:r>
              <a:rPr lang="fr-FR" sz="1400" b="1" err="1">
                <a:solidFill>
                  <a:srgbClr val="000090"/>
                </a:solidFill>
                <a:latin typeface="Courier New"/>
                <a:cs typeface="Courier New"/>
              </a:rPr>
              <a:t>result</a:t>
            </a:r>
            <a:r>
              <a:rPr lang="fr-FR" sz="1400" b="1">
                <a:solidFill>
                  <a:srgbClr val="000090"/>
                </a:solidFill>
                <a:latin typeface="Courier New"/>
                <a:cs typeface="Courier New"/>
              </a:rPr>
              <a:t> = </a:t>
            </a:r>
            <a:r>
              <a:rPr lang="fr-FR" sz="1400" b="1" err="1">
                <a:solidFill>
                  <a:srgbClr val="000090"/>
                </a:solidFill>
                <a:latin typeface="Courier New"/>
                <a:cs typeface="Courier New"/>
              </a:rPr>
              <a:t>ncr</a:t>
            </a:r>
            <a:r>
              <a:rPr lang="fr-FR" sz="1400" b="1">
                <a:solidFill>
                  <a:srgbClr val="000090"/>
                </a:solidFill>
                <a:latin typeface="Courier New"/>
                <a:cs typeface="Courier New"/>
              </a:rPr>
              <a:t>(</a:t>
            </a:r>
            <a:r>
              <a:rPr lang="fr-FR" sz="1400" b="1" err="1">
                <a:solidFill>
                  <a:srgbClr val="000090"/>
                </a:solidFill>
                <a:latin typeface="Courier New"/>
                <a:cs typeface="Courier New"/>
              </a:rPr>
              <a:t>n,r</a:t>
            </a:r>
            <a:r>
              <a:rPr lang="fr-FR" sz="1400" b="1">
                <a:solidFill>
                  <a:srgbClr val="00009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  </a:t>
            </a:r>
            <a:r>
              <a:rPr lang="en-US" sz="1400" b="1" err="1">
                <a:solidFill>
                  <a:srgbClr val="000090"/>
                </a:solidFill>
                <a:latin typeface="Courier New"/>
                <a:cs typeface="Courier New"/>
              </a:rPr>
              <a:t>printf</a:t>
            </a: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 ("\</a:t>
            </a:r>
            <a:r>
              <a:rPr lang="en-US" sz="1400" b="1" err="1">
                <a:solidFill>
                  <a:srgbClr val="000090"/>
                </a:solidFill>
                <a:latin typeface="Courier New"/>
                <a:cs typeface="Courier New"/>
              </a:rPr>
              <a:t>nncr</a:t>
            </a: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(%</a:t>
            </a:r>
            <a:r>
              <a:rPr lang="en-US" sz="1400" b="1" err="1">
                <a:solidFill>
                  <a:srgbClr val="000090"/>
                </a:solidFill>
                <a:latin typeface="Courier New"/>
                <a:cs typeface="Courier New"/>
              </a:rPr>
              <a:t>d,%d</a:t>
            </a: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) is %d", n, r, result);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is-IS" sz="1400" b="1">
                <a:solidFill>
                  <a:srgbClr val="000090"/>
                </a:solidFill>
                <a:latin typeface="Courier New"/>
                <a:cs typeface="Courier New"/>
              </a:rPr>
              <a:t>  return 0;</a:t>
            </a:r>
          </a:p>
          <a:p>
            <a:pPr marL="0" indent="0">
              <a:spcAft>
                <a:spcPts val="0"/>
              </a:spcAft>
              <a:buNone/>
            </a:pPr>
            <a:r>
              <a:rPr lang="is-IS" sz="1400" b="1">
                <a:solidFill>
                  <a:srgbClr val="00009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spcAft>
                <a:spcPts val="0"/>
              </a:spcAft>
              <a:buNone/>
            </a:pPr>
            <a:endParaRPr lang="is-IS" sz="1400" b="1">
              <a:solidFill>
                <a:srgbClr val="000090"/>
              </a:solidFill>
              <a:latin typeface="Courier New"/>
              <a:cs typeface="Courier New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400" b="1" err="1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400" b="1" err="1">
                <a:solidFill>
                  <a:srgbClr val="000090"/>
                </a:solidFill>
                <a:latin typeface="Courier New"/>
                <a:cs typeface="Courier New"/>
              </a:rPr>
              <a:t>ncr</a:t>
            </a: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 (</a:t>
            </a:r>
            <a:r>
              <a:rPr lang="en-US" sz="1400" b="1" err="1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 a, </a:t>
            </a:r>
            <a:r>
              <a:rPr lang="en-US" sz="1400" b="1" err="1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 b)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  return (fact(a) / fact(b) / fact(a-b));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23678" y="478318"/>
            <a:ext cx="2831557" cy="25100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err="1">
                <a:latin typeface="Courier New"/>
                <a:cs typeface="Courier New"/>
              </a:rPr>
              <a:t>int</a:t>
            </a:r>
            <a:r>
              <a:rPr lang="en-US" sz="1500" b="1">
                <a:latin typeface="Courier New"/>
                <a:cs typeface="Courier New"/>
              </a:rPr>
              <a:t> fact (</a:t>
            </a:r>
            <a:r>
              <a:rPr lang="en-US" sz="1500" b="1" err="1">
                <a:latin typeface="Courier New"/>
                <a:cs typeface="Courier New"/>
              </a:rPr>
              <a:t>int</a:t>
            </a:r>
            <a:r>
              <a:rPr lang="en-US" sz="1500" b="1">
                <a:latin typeface="Courier New"/>
                <a:cs typeface="Courier New"/>
              </a:rPr>
              <a:t> a)</a:t>
            </a:r>
          </a:p>
          <a:p>
            <a:pPr marL="0" indent="0">
              <a:buNone/>
            </a:pPr>
            <a:r>
              <a:rPr lang="en-US" sz="1500" b="1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500" b="1">
                <a:latin typeface="Courier New"/>
                <a:cs typeface="Courier New"/>
              </a:rPr>
              <a:t>  </a:t>
            </a:r>
            <a:r>
              <a:rPr lang="en-US" sz="1500" b="1" err="1">
                <a:latin typeface="Courier New"/>
                <a:cs typeface="Courier New"/>
              </a:rPr>
              <a:t>int</a:t>
            </a:r>
            <a:r>
              <a:rPr lang="en-US" sz="1500" b="1">
                <a:latin typeface="Courier New"/>
                <a:cs typeface="Courier New"/>
              </a:rPr>
              <a:t> prod, </a:t>
            </a:r>
            <a:r>
              <a:rPr lang="en-US" sz="1500" b="1" err="1">
                <a:latin typeface="Courier New"/>
                <a:cs typeface="Courier New"/>
              </a:rPr>
              <a:t>i</a:t>
            </a:r>
            <a:r>
              <a:rPr lang="en-US" sz="1500" b="1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500" b="1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500" b="1">
                <a:latin typeface="Courier New"/>
                <a:cs typeface="Courier New"/>
              </a:rPr>
              <a:t>  if (a == 0) return 1;</a:t>
            </a:r>
          </a:p>
          <a:p>
            <a:pPr marL="0" indent="0">
              <a:buNone/>
            </a:pPr>
            <a:r>
              <a:rPr lang="en-US" sz="1500" b="1">
                <a:latin typeface="Courier New"/>
                <a:cs typeface="Courier New"/>
              </a:rPr>
              <a:t>  prod = 1;</a:t>
            </a:r>
          </a:p>
          <a:p>
            <a:pPr marL="0" indent="0">
              <a:buNone/>
            </a:pPr>
            <a:r>
              <a:rPr lang="da-DK" sz="1500" b="1">
                <a:latin typeface="Courier New"/>
                <a:cs typeface="Courier New"/>
              </a:rPr>
              <a:t>  for (i=1; i&lt;=a; i++)</a:t>
            </a:r>
          </a:p>
          <a:p>
            <a:pPr marL="0" indent="0">
              <a:buNone/>
            </a:pPr>
            <a:r>
              <a:rPr lang="da-DK" sz="1500" b="1">
                <a:latin typeface="Courier New"/>
                <a:cs typeface="Courier New"/>
              </a:rPr>
              <a:t>    </a:t>
            </a:r>
            <a:r>
              <a:rPr lang="da-DK" sz="1500" b="1" err="1">
                <a:latin typeface="Courier New"/>
                <a:cs typeface="Courier New"/>
              </a:rPr>
              <a:t>prod</a:t>
            </a:r>
            <a:r>
              <a:rPr lang="da-DK" sz="1500" b="1">
                <a:latin typeface="Courier New"/>
                <a:cs typeface="Courier New"/>
              </a:rPr>
              <a:t> *= i;</a:t>
            </a:r>
          </a:p>
          <a:p>
            <a:pPr marL="0" indent="0">
              <a:buNone/>
            </a:pPr>
            <a:r>
              <a:rPr lang="da-DK" sz="1500" b="1">
                <a:latin typeface="Courier New"/>
                <a:cs typeface="Courier New"/>
              </a:rPr>
              <a:t>  </a:t>
            </a:r>
            <a:r>
              <a:rPr lang="da-DK" sz="1500" b="1" err="1">
                <a:latin typeface="Courier New"/>
                <a:cs typeface="Courier New"/>
              </a:rPr>
              <a:t>return</a:t>
            </a:r>
            <a:r>
              <a:rPr lang="da-DK" sz="1500" b="1">
                <a:latin typeface="Courier New"/>
                <a:cs typeface="Courier New"/>
              </a:rPr>
              <a:t> </a:t>
            </a:r>
            <a:r>
              <a:rPr lang="da-DK" sz="1500" b="1" err="1">
                <a:latin typeface="Courier New"/>
                <a:cs typeface="Courier New"/>
              </a:rPr>
              <a:t>prod</a:t>
            </a:r>
            <a:r>
              <a:rPr lang="da-DK" sz="1500" b="1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da-DK" sz="1500" b="1">
                <a:latin typeface="Courier New"/>
                <a:cs typeface="Courier New"/>
              </a:rPr>
              <a:t>}</a:t>
            </a:r>
          </a:p>
          <a:p>
            <a:pPr marL="0" indent="0">
              <a:buFont typeface="Arial"/>
              <a:buNone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51760" y="670560"/>
            <a:ext cx="1615440" cy="579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Example 4</a:t>
            </a:r>
          </a:p>
        </p:txBody>
      </p:sp>
    </p:spTree>
    <p:extLst>
      <p:ext uri="{BB962C8B-B14F-4D97-AF65-F5344CB8AC3E}">
        <p14:creationId xmlns:p14="http://schemas.microsoft.com/office/powerpoint/2010/main" val="3191990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x86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028700"/>
            <a:ext cx="8229600" cy="3646169"/>
          </a:xfrm>
        </p:spPr>
        <p:txBody>
          <a:bodyPr>
            <a:normAutofit/>
          </a:bodyPr>
          <a:lstStyle/>
          <a:p>
            <a:r>
              <a:rPr lang="en-US"/>
              <a:t>Totally dominates laptop/desktop/server market.</a:t>
            </a:r>
          </a:p>
          <a:p>
            <a:r>
              <a:rPr lang="en-US"/>
              <a:t>Evolutionary design:</a:t>
            </a:r>
          </a:p>
          <a:p>
            <a:pPr lvl="1"/>
            <a:r>
              <a:rPr lang="en-US"/>
              <a:t>Backward compatible till 8086 (introduced in 1978).</a:t>
            </a:r>
          </a:p>
          <a:p>
            <a:r>
              <a:rPr lang="en-US"/>
              <a:t>Based on Complex Instruction Set Computer (CISC) architecture.</a:t>
            </a:r>
          </a:p>
          <a:p>
            <a:pPr lvl="1"/>
            <a:r>
              <a:rPr lang="en-US"/>
              <a:t>Many different instructions with a number of variations.</a:t>
            </a:r>
          </a:p>
          <a:p>
            <a:pPr lvl="1"/>
            <a:r>
              <a:rPr lang="en-US"/>
              <a:t>The alternate is the Reduced Instruction Set Computer (RISC) architecture.</a:t>
            </a:r>
          </a:p>
        </p:txBody>
      </p:sp>
    </p:spTree>
    <p:extLst>
      <p:ext uri="{BB962C8B-B14F-4D97-AF65-F5344CB8AC3E}">
        <p14:creationId xmlns:p14="http://schemas.microsoft.com/office/powerpoint/2010/main" val="1721593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28987" y="2615841"/>
            <a:ext cx="3510800" cy="18827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RO" sz="1200" b="1">
                <a:latin typeface="Courier New"/>
                <a:cs typeface="Courier New"/>
              </a:rPr>
              <a:t> .file   "prog3.c"</a:t>
            </a:r>
          </a:p>
          <a:p>
            <a:pPr marL="0" indent="0">
              <a:buNone/>
            </a:pPr>
            <a:r>
              <a:rPr lang="ro-RO" sz="1200" b="1">
                <a:latin typeface="Courier New"/>
                <a:cs typeface="Courier New"/>
              </a:rPr>
              <a:t>        .text</a:t>
            </a:r>
          </a:p>
          <a:p>
            <a:pPr marL="0" indent="0">
              <a:buNone/>
            </a:pPr>
            <a:r>
              <a:rPr lang="en-US" sz="1200" b="1">
                <a:latin typeface="Courier New"/>
                <a:cs typeface="Courier New"/>
              </a:rPr>
              <a:t>        .section        .</a:t>
            </a:r>
            <a:r>
              <a:rPr lang="en-US" sz="1200" b="1" err="1">
                <a:latin typeface="Courier New"/>
                <a:cs typeface="Courier New"/>
              </a:rPr>
              <a:t>rodata</a:t>
            </a:r>
            <a:endParaRPr lang="en-US" sz="1200" b="1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>
                <a:latin typeface="Courier New"/>
                <a:cs typeface="Courier New"/>
              </a:rPr>
              <a:t>.LC0:</a:t>
            </a:r>
          </a:p>
          <a:p>
            <a:pPr marL="0" indent="0">
              <a:buNone/>
            </a:pPr>
            <a:r>
              <a:rPr lang="nl-NL" sz="1200" b="1">
                <a:latin typeface="Courier New"/>
                <a:cs typeface="Courier New"/>
              </a:rPr>
              <a:t>        .string "\</a:t>
            </a:r>
            <a:r>
              <a:rPr lang="nl-NL" sz="1200" b="1" err="1">
                <a:latin typeface="Courier New"/>
                <a:cs typeface="Courier New"/>
              </a:rPr>
              <a:t>nncr</a:t>
            </a:r>
            <a:r>
              <a:rPr lang="nl-NL" sz="1200" b="1">
                <a:latin typeface="Courier New"/>
                <a:cs typeface="Courier New"/>
              </a:rPr>
              <a:t>(%</a:t>
            </a:r>
            <a:r>
              <a:rPr lang="nl-NL" sz="1200" b="1" err="1">
                <a:latin typeface="Courier New"/>
                <a:cs typeface="Courier New"/>
              </a:rPr>
              <a:t>d,%d</a:t>
            </a:r>
            <a:r>
              <a:rPr lang="nl-NL" sz="1200" b="1">
                <a:latin typeface="Courier New"/>
                <a:cs typeface="Courier New"/>
              </a:rPr>
              <a:t>) is %d"</a:t>
            </a:r>
          </a:p>
          <a:p>
            <a:pPr marL="0" indent="0">
              <a:buNone/>
            </a:pPr>
            <a:r>
              <a:rPr lang="nl-NL" sz="1200" b="1">
                <a:latin typeface="Courier New"/>
                <a:cs typeface="Courier New"/>
              </a:rPr>
              <a:t>        .</a:t>
            </a:r>
            <a:r>
              <a:rPr lang="nl-NL" sz="1200" b="1" err="1">
                <a:latin typeface="Courier New"/>
                <a:cs typeface="Courier New"/>
              </a:rPr>
              <a:t>text</a:t>
            </a:r>
            <a:endParaRPr lang="nl-NL" sz="1200" b="1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fr-FR" sz="1200" b="1">
                <a:latin typeface="Courier New"/>
                <a:cs typeface="Courier New"/>
              </a:rPr>
              <a:t>        .</a:t>
            </a:r>
            <a:r>
              <a:rPr lang="fr-FR" sz="1200" b="1" err="1">
                <a:latin typeface="Courier New"/>
                <a:cs typeface="Courier New"/>
              </a:rPr>
              <a:t>globl</a:t>
            </a:r>
            <a:r>
              <a:rPr lang="fr-FR" sz="1200" b="1">
                <a:latin typeface="Courier New"/>
                <a:cs typeface="Courier New"/>
              </a:rPr>
              <a:t>  main</a:t>
            </a:r>
          </a:p>
          <a:p>
            <a:pPr marL="0" indent="0">
              <a:buNone/>
            </a:pPr>
            <a:r>
              <a:rPr lang="en-US" sz="1200" b="1">
                <a:latin typeface="Courier New"/>
                <a:cs typeface="Courier New"/>
              </a:rPr>
              <a:t>        .type   main, @function</a:t>
            </a:r>
            <a:endParaRPr lang="cs-CZ" sz="1200" b="1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076107" y="147031"/>
            <a:ext cx="3293354" cy="45163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main: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.LFB0: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pushq</a:t>
            </a:r>
            <a:r>
              <a:rPr lang="en-US" sz="1200" b="1">
                <a:latin typeface="Courier New"/>
                <a:cs typeface="Courier New"/>
              </a:rPr>
              <a:t>   %</a:t>
            </a:r>
            <a:r>
              <a:rPr lang="en-US" sz="1200" b="1" err="1">
                <a:latin typeface="Courier New"/>
                <a:cs typeface="Courier New"/>
              </a:rPr>
              <a:t>rbp</a:t>
            </a:r>
            <a:endParaRPr lang="en-US" sz="1200" b="1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movq</a:t>
            </a:r>
            <a:r>
              <a:rPr lang="en-US" sz="1200" b="1">
                <a:latin typeface="Courier New"/>
                <a:cs typeface="Courier New"/>
              </a:rPr>
              <a:t>    %</a:t>
            </a:r>
            <a:r>
              <a:rPr lang="en-US" sz="1200" b="1" err="1">
                <a:latin typeface="Courier New"/>
                <a:cs typeface="Courier New"/>
              </a:rPr>
              <a:t>rsp</a:t>
            </a:r>
            <a:r>
              <a:rPr lang="en-US" sz="1200" b="1">
                <a:latin typeface="Courier New"/>
                <a:cs typeface="Courier New"/>
              </a:rPr>
              <a:t>, %</a:t>
            </a:r>
            <a:r>
              <a:rPr lang="en-US" sz="1200" b="1" err="1">
                <a:latin typeface="Courier New"/>
                <a:cs typeface="Courier New"/>
              </a:rPr>
              <a:t>rbp</a:t>
            </a:r>
            <a:endParaRPr lang="en-US" sz="1200" b="1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subq</a:t>
            </a:r>
            <a:r>
              <a:rPr lang="en-US" sz="1200" b="1">
                <a:latin typeface="Courier New"/>
                <a:cs typeface="Courier New"/>
              </a:rPr>
              <a:t>    $16, %</a:t>
            </a:r>
            <a:r>
              <a:rPr lang="en-US" sz="1200" b="1" err="1">
                <a:latin typeface="Courier New"/>
                <a:cs typeface="Courier New"/>
              </a:rPr>
              <a:t>rsp</a:t>
            </a:r>
            <a:endParaRPr lang="en-US" sz="1200" b="1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$7, -12(%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$3, -8(%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-8(%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), %</a:t>
            </a:r>
            <a:r>
              <a:rPr lang="cs-CZ" sz="1200" b="1" err="1">
                <a:latin typeface="Courier New"/>
                <a:cs typeface="Courier New"/>
              </a:rPr>
              <a:t>edx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-12(%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),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%</a:t>
            </a:r>
            <a:r>
              <a:rPr lang="cs-CZ" sz="1200" b="1" err="1">
                <a:latin typeface="Courier New"/>
                <a:cs typeface="Courier New"/>
              </a:rPr>
              <a:t>edx</a:t>
            </a:r>
            <a:r>
              <a:rPr lang="cs-CZ" sz="1200" b="1">
                <a:latin typeface="Courier New"/>
                <a:cs typeface="Courier New"/>
              </a:rPr>
              <a:t>, %</a:t>
            </a:r>
            <a:r>
              <a:rPr lang="cs-CZ" sz="1200" b="1" err="1">
                <a:latin typeface="Courier New"/>
                <a:cs typeface="Courier New"/>
              </a:rPr>
              <a:t>esi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r>
              <a:rPr lang="cs-CZ" sz="1200" b="1">
                <a:latin typeface="Courier New"/>
                <a:cs typeface="Courier New"/>
              </a:rPr>
              <a:t>, %</a:t>
            </a:r>
            <a:r>
              <a:rPr lang="cs-CZ" sz="1200" b="1" err="1">
                <a:latin typeface="Courier New"/>
                <a:cs typeface="Courier New"/>
              </a:rPr>
              <a:t>edi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call    </a:t>
            </a:r>
            <a:r>
              <a:rPr lang="en-US" sz="1200" b="1" err="1">
                <a:latin typeface="Courier New"/>
                <a:cs typeface="Courier New"/>
              </a:rPr>
              <a:t>ncr</a:t>
            </a:r>
            <a:endParaRPr lang="en-US" sz="1200" b="1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r>
              <a:rPr lang="cs-CZ" sz="1200" b="1">
                <a:latin typeface="Courier New"/>
                <a:cs typeface="Courier New"/>
              </a:rPr>
              <a:t>, -4(%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-4(%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), %</a:t>
            </a:r>
            <a:r>
              <a:rPr lang="cs-CZ" sz="1200" b="1" err="1">
                <a:latin typeface="Courier New"/>
                <a:cs typeface="Courier New"/>
              </a:rPr>
              <a:t>ecx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-8(%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), %</a:t>
            </a:r>
            <a:r>
              <a:rPr lang="cs-CZ" sz="1200" b="1" err="1">
                <a:latin typeface="Courier New"/>
                <a:cs typeface="Courier New"/>
              </a:rPr>
              <a:t>edx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-12(%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),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r>
              <a:rPr lang="cs-CZ" sz="1200" b="1">
                <a:latin typeface="Courier New"/>
                <a:cs typeface="Courier New"/>
              </a:rPr>
              <a:t>, %</a:t>
            </a:r>
            <a:r>
              <a:rPr lang="cs-CZ" sz="1200" b="1" err="1">
                <a:latin typeface="Courier New"/>
                <a:cs typeface="Courier New"/>
              </a:rPr>
              <a:t>esi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$.LC0, %</a:t>
            </a:r>
            <a:r>
              <a:rPr lang="cs-CZ" sz="1200" b="1" err="1">
                <a:latin typeface="Courier New"/>
                <a:cs typeface="Courier New"/>
              </a:rPr>
              <a:t>edi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$0,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call    </a:t>
            </a:r>
            <a:r>
              <a:rPr lang="en-US" sz="1200" b="1" err="1">
                <a:latin typeface="Courier New"/>
                <a:cs typeface="Courier New"/>
              </a:rPr>
              <a:t>printf</a:t>
            </a:r>
            <a:endParaRPr lang="en-US" sz="1200" b="1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$0,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leave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ret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3493" y="92239"/>
            <a:ext cx="3717467" cy="2193761"/>
          </a:xfr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1400" b="1" err="1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 main()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fr-FR" sz="1400" b="1">
                <a:solidFill>
                  <a:srgbClr val="000090"/>
                </a:solidFill>
                <a:latin typeface="Courier New"/>
                <a:cs typeface="Courier New"/>
              </a:rPr>
              <a:t>  </a:t>
            </a:r>
            <a:r>
              <a:rPr lang="fr-FR" sz="1400" b="1" err="1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fr-FR" sz="1400" b="1">
                <a:solidFill>
                  <a:srgbClr val="000090"/>
                </a:solidFill>
                <a:latin typeface="Courier New"/>
                <a:cs typeface="Courier New"/>
              </a:rPr>
              <a:t> n = 7, r = 3, </a:t>
            </a:r>
            <a:r>
              <a:rPr lang="fr-FR" sz="1400" b="1" err="1">
                <a:solidFill>
                  <a:srgbClr val="000090"/>
                </a:solidFill>
                <a:latin typeface="Courier New"/>
                <a:cs typeface="Courier New"/>
              </a:rPr>
              <a:t>result</a:t>
            </a:r>
            <a:r>
              <a:rPr lang="fr-FR" sz="1400" b="1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fr-FR" sz="1400" b="1">
                <a:solidFill>
                  <a:srgbClr val="000090"/>
                </a:solidFill>
                <a:latin typeface="Courier New"/>
                <a:cs typeface="Courier New"/>
              </a:rPr>
              <a:t>  </a:t>
            </a:r>
            <a:r>
              <a:rPr lang="fr-FR" sz="1400" b="1" err="1">
                <a:solidFill>
                  <a:srgbClr val="000090"/>
                </a:solidFill>
                <a:latin typeface="Courier New"/>
                <a:cs typeface="Courier New"/>
              </a:rPr>
              <a:t>result</a:t>
            </a:r>
            <a:r>
              <a:rPr lang="fr-FR" sz="1400" b="1">
                <a:solidFill>
                  <a:srgbClr val="000090"/>
                </a:solidFill>
                <a:latin typeface="Courier New"/>
                <a:cs typeface="Courier New"/>
              </a:rPr>
              <a:t> = </a:t>
            </a:r>
            <a:r>
              <a:rPr lang="fr-FR" sz="1400" b="1" err="1">
                <a:solidFill>
                  <a:srgbClr val="000090"/>
                </a:solidFill>
                <a:latin typeface="Courier New"/>
                <a:cs typeface="Courier New"/>
              </a:rPr>
              <a:t>ncr</a:t>
            </a:r>
            <a:r>
              <a:rPr lang="fr-FR" sz="1400" b="1">
                <a:solidFill>
                  <a:srgbClr val="000090"/>
                </a:solidFill>
                <a:latin typeface="Courier New"/>
                <a:cs typeface="Courier New"/>
              </a:rPr>
              <a:t>(</a:t>
            </a:r>
            <a:r>
              <a:rPr lang="fr-FR" sz="1400" b="1" err="1">
                <a:solidFill>
                  <a:srgbClr val="000090"/>
                </a:solidFill>
                <a:latin typeface="Courier New"/>
                <a:cs typeface="Courier New"/>
              </a:rPr>
              <a:t>n,r</a:t>
            </a:r>
            <a:r>
              <a:rPr lang="fr-FR" sz="1400" b="1">
                <a:solidFill>
                  <a:srgbClr val="00009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  </a:t>
            </a:r>
            <a:r>
              <a:rPr lang="en-US" sz="1400" b="1" err="1">
                <a:solidFill>
                  <a:srgbClr val="000090"/>
                </a:solidFill>
                <a:latin typeface="Courier New"/>
                <a:cs typeface="Courier New"/>
              </a:rPr>
              <a:t>printf</a:t>
            </a: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 ("\</a:t>
            </a:r>
            <a:r>
              <a:rPr lang="en-US" sz="1400" b="1" err="1">
                <a:solidFill>
                  <a:srgbClr val="000090"/>
                </a:solidFill>
                <a:latin typeface="Courier New"/>
                <a:cs typeface="Courier New"/>
              </a:rPr>
              <a:t>nncr</a:t>
            </a: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(%</a:t>
            </a:r>
            <a:r>
              <a:rPr lang="en-US" sz="1400" b="1" err="1">
                <a:solidFill>
                  <a:srgbClr val="000090"/>
                </a:solidFill>
                <a:latin typeface="Courier New"/>
                <a:cs typeface="Courier New"/>
              </a:rPr>
              <a:t>d,%d</a:t>
            </a: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) is %d",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      n, r, result);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is-IS" sz="1400" b="1">
                <a:solidFill>
                  <a:srgbClr val="000090"/>
                </a:solidFill>
                <a:latin typeface="Courier New"/>
                <a:cs typeface="Courier New"/>
              </a:rPr>
              <a:t>  return 0;</a:t>
            </a:r>
          </a:p>
          <a:p>
            <a:pPr marL="0" indent="0">
              <a:spcAft>
                <a:spcPts val="0"/>
              </a:spcAft>
              <a:buNone/>
            </a:pPr>
            <a:r>
              <a:rPr lang="is-IS" sz="1400" b="1">
                <a:solidFill>
                  <a:srgbClr val="000090"/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0438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23358" y="2534631"/>
            <a:ext cx="3188085" cy="18849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err="1">
                <a:latin typeface="Courier New"/>
                <a:cs typeface="Courier New"/>
              </a:rPr>
              <a:t>ncr</a:t>
            </a:r>
            <a:r>
              <a:rPr lang="en-US" sz="1200" b="1">
                <a:latin typeface="Courier New"/>
                <a:cs typeface="Courier New"/>
              </a:rPr>
              <a:t>:</a:t>
            </a:r>
          </a:p>
          <a:p>
            <a:pPr marL="0" indent="0"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pushq</a:t>
            </a:r>
            <a:r>
              <a:rPr lang="en-US" sz="1200" b="1">
                <a:latin typeface="Courier New"/>
                <a:cs typeface="Courier New"/>
              </a:rPr>
              <a:t>   %</a:t>
            </a:r>
            <a:r>
              <a:rPr lang="en-US" sz="1200" b="1" err="1">
                <a:latin typeface="Courier New"/>
                <a:cs typeface="Courier New"/>
              </a:rPr>
              <a:t>rbp</a:t>
            </a:r>
            <a:endParaRPr lang="en-US" sz="1200" b="1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movq</a:t>
            </a:r>
            <a:r>
              <a:rPr lang="en-US" sz="1200" b="1">
                <a:latin typeface="Courier New"/>
                <a:cs typeface="Courier New"/>
              </a:rPr>
              <a:t>    %</a:t>
            </a:r>
            <a:r>
              <a:rPr lang="en-US" sz="1200" b="1" err="1">
                <a:latin typeface="Courier New"/>
                <a:cs typeface="Courier New"/>
              </a:rPr>
              <a:t>rsp</a:t>
            </a:r>
            <a:r>
              <a:rPr lang="en-US" sz="1200" b="1">
                <a:latin typeface="Courier New"/>
                <a:cs typeface="Courier New"/>
              </a:rPr>
              <a:t>, %</a:t>
            </a:r>
            <a:r>
              <a:rPr lang="en-US" sz="1200" b="1" err="1">
                <a:latin typeface="Courier New"/>
                <a:cs typeface="Courier New"/>
              </a:rPr>
              <a:t>rbp</a:t>
            </a:r>
            <a:endParaRPr lang="en-US" sz="1200" b="1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pushq</a:t>
            </a:r>
            <a:r>
              <a:rPr lang="en-US" sz="1200" b="1">
                <a:latin typeface="Courier New"/>
                <a:cs typeface="Courier New"/>
              </a:rPr>
              <a:t>   %</a:t>
            </a:r>
            <a:r>
              <a:rPr lang="en-US" sz="1200" b="1" err="1">
                <a:latin typeface="Courier New"/>
                <a:cs typeface="Courier New"/>
              </a:rPr>
              <a:t>rbx</a:t>
            </a:r>
            <a:endParaRPr lang="en-US" sz="1200" b="1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subq</a:t>
            </a:r>
            <a:r>
              <a:rPr lang="en-US" sz="1200" b="1">
                <a:latin typeface="Courier New"/>
                <a:cs typeface="Courier New"/>
              </a:rPr>
              <a:t>    $24, %</a:t>
            </a:r>
            <a:r>
              <a:rPr lang="en-US" sz="1200" b="1" err="1">
                <a:latin typeface="Courier New"/>
                <a:cs typeface="Courier New"/>
              </a:rPr>
              <a:t>rsp</a:t>
            </a:r>
            <a:endParaRPr lang="en-US" sz="1200" b="1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%</a:t>
            </a:r>
            <a:r>
              <a:rPr lang="cs-CZ" sz="1200" b="1" err="1">
                <a:latin typeface="Courier New"/>
                <a:cs typeface="Courier New"/>
              </a:rPr>
              <a:t>edi</a:t>
            </a:r>
            <a:r>
              <a:rPr lang="cs-CZ" sz="1200" b="1">
                <a:latin typeface="Courier New"/>
                <a:cs typeface="Courier New"/>
              </a:rPr>
              <a:t>, -20(%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%</a:t>
            </a:r>
            <a:r>
              <a:rPr lang="cs-CZ" sz="1200" b="1" err="1">
                <a:latin typeface="Courier New"/>
                <a:cs typeface="Courier New"/>
              </a:rPr>
              <a:t>esi</a:t>
            </a:r>
            <a:r>
              <a:rPr lang="cs-CZ" sz="1200" b="1">
                <a:latin typeface="Courier New"/>
                <a:cs typeface="Courier New"/>
              </a:rPr>
              <a:t>, -24(%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-20(%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),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endParaRPr lang="cs-CZ" sz="1200" b="1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324267" y="183101"/>
            <a:ext cx="3293354" cy="45163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r>
              <a:rPr lang="cs-CZ" sz="1200" b="1">
                <a:latin typeface="Courier New"/>
                <a:cs typeface="Courier New"/>
              </a:rPr>
              <a:t>, %</a:t>
            </a:r>
            <a:r>
              <a:rPr lang="cs-CZ" sz="1200" b="1" err="1">
                <a:latin typeface="Courier New"/>
                <a:cs typeface="Courier New"/>
              </a:rPr>
              <a:t>edi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call    fact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r>
              <a:rPr lang="cs-CZ" sz="1200" b="1">
                <a:latin typeface="Courier New"/>
                <a:cs typeface="Courier New"/>
              </a:rPr>
              <a:t>, %</a:t>
            </a:r>
            <a:r>
              <a:rPr lang="cs-CZ" sz="1200" b="1" err="1">
                <a:latin typeface="Courier New"/>
                <a:cs typeface="Courier New"/>
              </a:rPr>
              <a:t>ebx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-24(%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),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r>
              <a:rPr lang="cs-CZ" sz="1200" b="1">
                <a:latin typeface="Courier New"/>
                <a:cs typeface="Courier New"/>
              </a:rPr>
              <a:t>, %</a:t>
            </a:r>
            <a:r>
              <a:rPr lang="cs-CZ" sz="1200" b="1" err="1">
                <a:latin typeface="Courier New"/>
                <a:cs typeface="Courier New"/>
              </a:rPr>
              <a:t>edi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call    fact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r>
              <a:rPr lang="cs-CZ" sz="1200" b="1">
                <a:latin typeface="Courier New"/>
                <a:cs typeface="Courier New"/>
              </a:rPr>
              <a:t>, %</a:t>
            </a:r>
            <a:r>
              <a:rPr lang="cs-CZ" sz="1200" b="1" err="1">
                <a:latin typeface="Courier New"/>
                <a:cs typeface="Courier New"/>
              </a:rPr>
              <a:t>ecx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%</a:t>
            </a:r>
            <a:r>
              <a:rPr lang="cs-CZ" sz="1200" b="1" err="1">
                <a:latin typeface="Courier New"/>
                <a:cs typeface="Courier New"/>
              </a:rPr>
              <a:t>ebx</a:t>
            </a:r>
            <a:r>
              <a:rPr lang="cs-CZ" sz="1200" b="1">
                <a:latin typeface="Courier New"/>
                <a:cs typeface="Courier New"/>
              </a:rPr>
              <a:t>,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cltd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hr-HR" sz="1200" b="1">
                <a:latin typeface="Courier New"/>
                <a:cs typeface="Courier New"/>
              </a:rPr>
              <a:t>        idivl   %ecx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r>
              <a:rPr lang="cs-CZ" sz="1200" b="1">
                <a:latin typeface="Courier New"/>
                <a:cs typeface="Courier New"/>
              </a:rPr>
              <a:t>, %</a:t>
            </a:r>
            <a:r>
              <a:rPr lang="cs-CZ" sz="1200" b="1" err="1">
                <a:latin typeface="Courier New"/>
                <a:cs typeface="Courier New"/>
              </a:rPr>
              <a:t>ebx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-20(%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),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subl</a:t>
            </a:r>
            <a:r>
              <a:rPr lang="cs-CZ" sz="1200" b="1">
                <a:latin typeface="Courier New"/>
                <a:cs typeface="Courier New"/>
              </a:rPr>
              <a:t>    -24(%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),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r>
              <a:rPr lang="cs-CZ" sz="1200" b="1">
                <a:latin typeface="Courier New"/>
                <a:cs typeface="Courier New"/>
              </a:rPr>
              <a:t>, %</a:t>
            </a:r>
            <a:r>
              <a:rPr lang="cs-CZ" sz="1200" b="1" err="1">
                <a:latin typeface="Courier New"/>
                <a:cs typeface="Courier New"/>
              </a:rPr>
              <a:t>edi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call    fact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r>
              <a:rPr lang="cs-CZ" sz="1200" b="1">
                <a:latin typeface="Courier New"/>
                <a:cs typeface="Courier New"/>
              </a:rPr>
              <a:t>, %</a:t>
            </a:r>
            <a:r>
              <a:rPr lang="cs-CZ" sz="1200" b="1" err="1">
                <a:latin typeface="Courier New"/>
                <a:cs typeface="Courier New"/>
              </a:rPr>
              <a:t>esi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%</a:t>
            </a:r>
            <a:r>
              <a:rPr lang="cs-CZ" sz="1200" b="1" err="1">
                <a:latin typeface="Courier New"/>
                <a:cs typeface="Courier New"/>
              </a:rPr>
              <a:t>ebx</a:t>
            </a:r>
            <a:r>
              <a:rPr lang="cs-CZ" sz="1200" b="1">
                <a:latin typeface="Courier New"/>
                <a:cs typeface="Courier New"/>
              </a:rPr>
              <a:t>,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cltd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hr-HR" sz="1200" b="1">
                <a:latin typeface="Courier New"/>
                <a:cs typeface="Courier New"/>
              </a:rPr>
              <a:t>        idivl   %esi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addq</a:t>
            </a:r>
            <a:r>
              <a:rPr lang="en-US" sz="1200" b="1">
                <a:latin typeface="Courier New"/>
                <a:cs typeface="Courier New"/>
              </a:rPr>
              <a:t>    $24, %</a:t>
            </a:r>
            <a:r>
              <a:rPr lang="en-US" sz="1200" b="1" err="1">
                <a:latin typeface="Courier New"/>
                <a:cs typeface="Courier New"/>
              </a:rPr>
              <a:t>rsp</a:t>
            </a:r>
            <a:endParaRPr lang="en-US" sz="1200" b="1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popq</a:t>
            </a:r>
            <a:r>
              <a:rPr lang="en-US" sz="1200" b="1">
                <a:latin typeface="Courier New"/>
                <a:cs typeface="Courier New"/>
              </a:rPr>
              <a:t>    %</a:t>
            </a:r>
            <a:r>
              <a:rPr lang="en-US" sz="1200" b="1" err="1">
                <a:latin typeface="Courier New"/>
                <a:cs typeface="Courier New"/>
              </a:rPr>
              <a:t>rbx</a:t>
            </a:r>
            <a:endParaRPr lang="en-US" sz="1200" b="1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popq</a:t>
            </a:r>
            <a:r>
              <a:rPr lang="en-US" sz="1200" b="1">
                <a:latin typeface="Courier New"/>
                <a:cs typeface="Courier New"/>
              </a:rPr>
              <a:t>    %</a:t>
            </a:r>
            <a:r>
              <a:rPr lang="en-US" sz="1200" b="1" err="1">
                <a:latin typeface="Courier New"/>
                <a:cs typeface="Courier New"/>
              </a:rPr>
              <a:t>rbp</a:t>
            </a:r>
            <a:endParaRPr lang="en-US" sz="1200" b="1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ret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3358" y="198630"/>
            <a:ext cx="2831557" cy="19905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936"/>
              </a:spcBef>
              <a:spcAft>
                <a:spcPts val="600"/>
              </a:spcAft>
              <a:buNone/>
            </a:pPr>
            <a:r>
              <a:rPr lang="en-US" sz="1400" b="1" err="1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400" b="1" err="1">
                <a:solidFill>
                  <a:srgbClr val="000090"/>
                </a:solidFill>
                <a:latin typeface="Courier New"/>
                <a:cs typeface="Courier New"/>
              </a:rPr>
              <a:t>ncr</a:t>
            </a: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 (</a:t>
            </a:r>
            <a:r>
              <a:rPr lang="en-US" sz="1400" b="1" err="1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 a, </a:t>
            </a:r>
            <a:r>
              <a:rPr lang="en-US" sz="1400" b="1" err="1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 b)</a:t>
            </a:r>
          </a:p>
          <a:p>
            <a:pPr marL="0" indent="0">
              <a:spcBef>
                <a:spcPts val="936"/>
              </a:spcBef>
              <a:spcAft>
                <a:spcPts val="600"/>
              </a:spcAft>
              <a:buNone/>
            </a:pP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spcBef>
                <a:spcPts val="936"/>
              </a:spcBef>
              <a:buNone/>
            </a:pP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  return (fact(a) / </a:t>
            </a:r>
          </a:p>
          <a:p>
            <a:pPr marL="0" indent="0">
              <a:spcBef>
                <a:spcPts val="936"/>
              </a:spcBef>
              <a:spcAft>
                <a:spcPts val="600"/>
              </a:spcAft>
              <a:buNone/>
            </a:pP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   fact(b) / fact(a-b));</a:t>
            </a:r>
          </a:p>
          <a:p>
            <a:pPr marL="0" indent="0">
              <a:spcBef>
                <a:spcPts val="936"/>
              </a:spcBef>
              <a:spcAft>
                <a:spcPts val="600"/>
              </a:spcAft>
              <a:buNone/>
            </a:pPr>
            <a:r>
              <a:rPr lang="en-US" sz="1400" b="1">
                <a:solidFill>
                  <a:srgbClr val="000090"/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1014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176427" y="147030"/>
            <a:ext cx="3188085" cy="49228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fact: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	   </a:t>
            </a:r>
            <a:r>
              <a:rPr lang="en-US" sz="1200" b="1" err="1">
                <a:latin typeface="Courier New"/>
                <a:cs typeface="Courier New"/>
              </a:rPr>
              <a:t>pushq</a:t>
            </a:r>
            <a:r>
              <a:rPr lang="en-US" sz="1200" b="1">
                <a:latin typeface="Courier New"/>
                <a:cs typeface="Courier New"/>
              </a:rPr>
              <a:t>   %</a:t>
            </a:r>
            <a:r>
              <a:rPr lang="en-US" sz="1200" b="1" err="1">
                <a:latin typeface="Courier New"/>
                <a:cs typeface="Courier New"/>
              </a:rPr>
              <a:t>rbp</a:t>
            </a:r>
            <a:endParaRPr lang="en-US" sz="1200" b="1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movq</a:t>
            </a:r>
            <a:r>
              <a:rPr lang="en-US" sz="1200" b="1">
                <a:latin typeface="Courier New"/>
                <a:cs typeface="Courier New"/>
              </a:rPr>
              <a:t>    %</a:t>
            </a:r>
            <a:r>
              <a:rPr lang="en-US" sz="1200" b="1" err="1">
                <a:latin typeface="Courier New"/>
                <a:cs typeface="Courier New"/>
              </a:rPr>
              <a:t>rsp</a:t>
            </a:r>
            <a:r>
              <a:rPr lang="en-US" sz="1200" b="1">
                <a:latin typeface="Courier New"/>
                <a:cs typeface="Courier New"/>
              </a:rPr>
              <a:t>, %</a:t>
            </a:r>
            <a:r>
              <a:rPr lang="en-US" sz="1200" b="1" err="1">
                <a:latin typeface="Courier New"/>
                <a:cs typeface="Courier New"/>
              </a:rPr>
              <a:t>rbp</a:t>
            </a:r>
            <a:endParaRPr lang="en-US" sz="1200" b="1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%</a:t>
            </a:r>
            <a:r>
              <a:rPr lang="cs-CZ" sz="1200" b="1" err="1">
                <a:latin typeface="Courier New"/>
                <a:cs typeface="Courier New"/>
              </a:rPr>
              <a:t>edi</a:t>
            </a:r>
            <a:r>
              <a:rPr lang="cs-CZ" sz="1200" b="1">
                <a:latin typeface="Courier New"/>
                <a:cs typeface="Courier New"/>
              </a:rPr>
              <a:t>, -20(%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cmpl</a:t>
            </a:r>
            <a:r>
              <a:rPr lang="cs-CZ" sz="1200" b="1">
                <a:latin typeface="Courier New"/>
                <a:cs typeface="Courier New"/>
              </a:rPr>
              <a:t>    $0, -20(%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pl-PL" sz="1200" b="1">
                <a:latin typeface="Courier New"/>
                <a:cs typeface="Courier New"/>
              </a:rPr>
              <a:t>        </a:t>
            </a:r>
            <a:r>
              <a:rPr lang="pl-PL" sz="1200" b="1" err="1">
                <a:latin typeface="Courier New"/>
                <a:cs typeface="Courier New"/>
              </a:rPr>
              <a:t>jne</a:t>
            </a:r>
            <a:r>
              <a:rPr lang="pl-PL" sz="1200" b="1">
                <a:latin typeface="Courier New"/>
                <a:cs typeface="Courier New"/>
              </a:rPr>
              <a:t>     .L6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$1,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jmp</a:t>
            </a:r>
            <a:r>
              <a:rPr lang="cs-CZ" sz="1200" b="1">
                <a:latin typeface="Courier New"/>
                <a:cs typeface="Courier New"/>
              </a:rPr>
              <a:t>     .L7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.L6: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$1, -8(%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$1, -4(%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jmp</a:t>
            </a:r>
            <a:r>
              <a:rPr lang="cs-CZ" sz="1200" b="1">
                <a:latin typeface="Courier New"/>
                <a:cs typeface="Courier New"/>
              </a:rPr>
              <a:t>     .L8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</a:t>
            </a:r>
            <a:r>
              <a:rPr lang="en-US" sz="1200" b="1">
                <a:latin typeface="Courier New"/>
                <a:cs typeface="Courier New"/>
              </a:rPr>
              <a:t>.L9: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-8(%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),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ro-RO" sz="1200" b="1">
                <a:latin typeface="Courier New"/>
                <a:cs typeface="Courier New"/>
              </a:rPr>
              <a:t>        imull   -4(%rbp), %eax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r>
              <a:rPr lang="cs-CZ" sz="1200" b="1">
                <a:latin typeface="Courier New"/>
                <a:cs typeface="Courier New"/>
              </a:rPr>
              <a:t>, -8(%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addl</a:t>
            </a:r>
            <a:r>
              <a:rPr lang="en-US" sz="1200" b="1">
                <a:latin typeface="Courier New"/>
                <a:cs typeface="Courier New"/>
              </a:rPr>
              <a:t>    $1, -4(%</a:t>
            </a:r>
            <a:r>
              <a:rPr lang="en-US" sz="1200" b="1" err="1">
                <a:latin typeface="Courier New"/>
                <a:cs typeface="Courier New"/>
              </a:rPr>
              <a:t>rbp</a:t>
            </a:r>
            <a:r>
              <a:rPr lang="en-US" sz="1200" b="1"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.L8: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-4(%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),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cmpl</a:t>
            </a:r>
            <a:r>
              <a:rPr lang="cs-CZ" sz="1200" b="1">
                <a:latin typeface="Courier New"/>
                <a:cs typeface="Courier New"/>
              </a:rPr>
              <a:t>    -20(%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),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jle</a:t>
            </a:r>
            <a:r>
              <a:rPr lang="cs-CZ" sz="1200" b="1">
                <a:latin typeface="Courier New"/>
                <a:cs typeface="Courier New"/>
              </a:rPr>
              <a:t>     .L9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-8(%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),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.L7: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popq</a:t>
            </a:r>
            <a:r>
              <a:rPr lang="cs-CZ" sz="1200" b="1">
                <a:latin typeface="Courier New"/>
                <a:cs typeface="Courier New"/>
              </a:rPr>
              <a:t>    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ret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endParaRPr lang="cs-CZ" sz="1200" b="1">
              <a:latin typeface="Courier New"/>
              <a:cs typeface="Courier New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158" y="833918"/>
            <a:ext cx="2831557" cy="25100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err="1">
                <a:latin typeface="Courier New"/>
                <a:cs typeface="Courier New"/>
              </a:rPr>
              <a:t>int</a:t>
            </a:r>
            <a:r>
              <a:rPr lang="en-US" sz="1500" b="1">
                <a:latin typeface="Courier New"/>
                <a:cs typeface="Courier New"/>
              </a:rPr>
              <a:t> fact (</a:t>
            </a:r>
            <a:r>
              <a:rPr lang="en-US" sz="1500" b="1" err="1">
                <a:latin typeface="Courier New"/>
                <a:cs typeface="Courier New"/>
              </a:rPr>
              <a:t>int</a:t>
            </a:r>
            <a:r>
              <a:rPr lang="en-US" sz="1500" b="1">
                <a:latin typeface="Courier New"/>
                <a:cs typeface="Courier New"/>
              </a:rPr>
              <a:t> a)</a:t>
            </a:r>
          </a:p>
          <a:p>
            <a:pPr marL="0" indent="0">
              <a:buNone/>
            </a:pPr>
            <a:r>
              <a:rPr lang="en-US" sz="1500" b="1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500" b="1">
                <a:latin typeface="Courier New"/>
                <a:cs typeface="Courier New"/>
              </a:rPr>
              <a:t>  </a:t>
            </a:r>
            <a:r>
              <a:rPr lang="en-US" sz="1500" b="1" err="1">
                <a:latin typeface="Courier New"/>
                <a:cs typeface="Courier New"/>
              </a:rPr>
              <a:t>int</a:t>
            </a:r>
            <a:r>
              <a:rPr lang="en-US" sz="1500" b="1">
                <a:latin typeface="Courier New"/>
                <a:cs typeface="Courier New"/>
              </a:rPr>
              <a:t> prod, </a:t>
            </a:r>
            <a:r>
              <a:rPr lang="en-US" sz="1500" b="1" err="1">
                <a:latin typeface="Courier New"/>
                <a:cs typeface="Courier New"/>
              </a:rPr>
              <a:t>i</a:t>
            </a:r>
            <a:r>
              <a:rPr lang="en-US" sz="1500" b="1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500" b="1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500" b="1">
                <a:latin typeface="Courier New"/>
                <a:cs typeface="Courier New"/>
              </a:rPr>
              <a:t>  if (a == 0) return 1;</a:t>
            </a:r>
          </a:p>
          <a:p>
            <a:pPr marL="0" indent="0">
              <a:buNone/>
            </a:pPr>
            <a:r>
              <a:rPr lang="en-US" sz="1500" b="1">
                <a:latin typeface="Courier New"/>
                <a:cs typeface="Courier New"/>
              </a:rPr>
              <a:t>  prod = 1;</a:t>
            </a:r>
          </a:p>
          <a:p>
            <a:pPr marL="0" indent="0">
              <a:buNone/>
            </a:pPr>
            <a:r>
              <a:rPr lang="da-DK" sz="1500" b="1">
                <a:latin typeface="Courier New"/>
                <a:cs typeface="Courier New"/>
              </a:rPr>
              <a:t>  for (i=1; i&lt;=a; i++)</a:t>
            </a:r>
          </a:p>
          <a:p>
            <a:pPr marL="0" indent="0">
              <a:buNone/>
            </a:pPr>
            <a:r>
              <a:rPr lang="da-DK" sz="1500" b="1">
                <a:latin typeface="Courier New"/>
                <a:cs typeface="Courier New"/>
              </a:rPr>
              <a:t>    </a:t>
            </a:r>
            <a:r>
              <a:rPr lang="da-DK" sz="1500" b="1" err="1">
                <a:latin typeface="Courier New"/>
                <a:cs typeface="Courier New"/>
              </a:rPr>
              <a:t>prod</a:t>
            </a:r>
            <a:r>
              <a:rPr lang="da-DK" sz="1500" b="1">
                <a:latin typeface="Courier New"/>
                <a:cs typeface="Courier New"/>
              </a:rPr>
              <a:t> *= i;</a:t>
            </a:r>
          </a:p>
          <a:p>
            <a:pPr marL="0" indent="0">
              <a:buNone/>
            </a:pPr>
            <a:r>
              <a:rPr lang="da-DK" sz="1500" b="1">
                <a:latin typeface="Courier New"/>
                <a:cs typeface="Courier New"/>
              </a:rPr>
              <a:t>  </a:t>
            </a:r>
            <a:r>
              <a:rPr lang="da-DK" sz="1500" b="1" err="1">
                <a:latin typeface="Courier New"/>
                <a:cs typeface="Courier New"/>
              </a:rPr>
              <a:t>return</a:t>
            </a:r>
            <a:r>
              <a:rPr lang="da-DK" sz="1500" b="1">
                <a:latin typeface="Courier New"/>
                <a:cs typeface="Courier New"/>
              </a:rPr>
              <a:t> </a:t>
            </a:r>
            <a:r>
              <a:rPr lang="da-DK" sz="1500" b="1" err="1">
                <a:latin typeface="Courier New"/>
                <a:cs typeface="Courier New"/>
              </a:rPr>
              <a:t>prod</a:t>
            </a:r>
            <a:r>
              <a:rPr lang="da-DK" sz="1500" b="1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da-DK" sz="1500" b="1">
                <a:latin typeface="Courier New"/>
                <a:cs typeface="Courier New"/>
              </a:rPr>
              <a:t>}</a:t>
            </a:r>
          </a:p>
          <a:p>
            <a:pPr marL="0" indent="0">
              <a:buFont typeface="Arial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16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93" y="92239"/>
            <a:ext cx="4291634" cy="4418801"/>
          </a:xfr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1400" b="1">
                <a:solidFill>
                  <a:schemeClr val="tx1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err="1">
                <a:solidFill>
                  <a:schemeClr val="tx1"/>
                </a:solidFill>
                <a:latin typeface="Courier New"/>
                <a:cs typeface="Courier New"/>
              </a:rPr>
              <a:t>stdio.h</a:t>
            </a:r>
            <a:r>
              <a:rPr lang="en-US" sz="1400" b="1">
                <a:solidFill>
                  <a:schemeClr val="tx1"/>
                </a:solidFill>
                <a:latin typeface="Courier New"/>
                <a:cs typeface="Courier New"/>
              </a:rPr>
              <a:t>&gt;</a:t>
            </a:r>
          </a:p>
          <a:p>
            <a:pPr marL="0" indent="0">
              <a:spcAft>
                <a:spcPts val="0"/>
              </a:spcAft>
              <a:buNone/>
            </a:pPr>
            <a:endParaRPr lang="en-US" sz="1400" b="1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400" b="1">
                <a:solidFill>
                  <a:schemeClr val="tx1"/>
                </a:solidFill>
                <a:latin typeface="Courier New"/>
                <a:cs typeface="Courier New"/>
              </a:rPr>
              <a:t>void </a:t>
            </a:r>
            <a:r>
              <a:rPr lang="en-US" sz="1400" b="1" err="1">
                <a:solidFill>
                  <a:schemeClr val="tx1"/>
                </a:solidFill>
                <a:latin typeface="Courier New"/>
                <a:cs typeface="Courier New"/>
              </a:rPr>
              <a:t>bubble_sort</a:t>
            </a:r>
            <a:r>
              <a:rPr lang="en-US" sz="1400" b="1">
                <a:solidFill>
                  <a:schemeClr val="tx1"/>
                </a:solidFill>
                <a:latin typeface="Courier New"/>
                <a:cs typeface="Courier New"/>
              </a:rPr>
              <a:t> (</a:t>
            </a:r>
            <a:r>
              <a:rPr lang="en-US" sz="1400" b="1" err="1">
                <a:solidFill>
                  <a:schemeClr val="tx1"/>
                </a:solidFill>
                <a:latin typeface="Courier New"/>
                <a:cs typeface="Courier New"/>
              </a:rPr>
              <a:t>int</a:t>
            </a:r>
            <a:r>
              <a:rPr lang="en-US" sz="1400" b="1">
                <a:solidFill>
                  <a:schemeClr val="tx1"/>
                </a:solidFill>
                <a:latin typeface="Courier New"/>
                <a:cs typeface="Courier New"/>
              </a:rPr>
              <a:t>[], </a:t>
            </a:r>
            <a:r>
              <a:rPr lang="en-US" sz="1400" b="1" err="1">
                <a:solidFill>
                  <a:schemeClr val="tx1"/>
                </a:solidFill>
                <a:latin typeface="Courier New"/>
                <a:cs typeface="Courier New"/>
              </a:rPr>
              <a:t>int</a:t>
            </a:r>
            <a:r>
              <a:rPr lang="en-US" sz="1400" b="1">
                <a:solidFill>
                  <a:schemeClr val="tx1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b="1">
                <a:solidFill>
                  <a:schemeClr val="tx1"/>
                </a:solidFill>
                <a:latin typeface="Courier New"/>
                <a:cs typeface="Courier New"/>
              </a:rPr>
              <a:t>void swap (</a:t>
            </a:r>
            <a:r>
              <a:rPr lang="en-US" sz="1400" b="1" err="1">
                <a:solidFill>
                  <a:schemeClr val="tx1"/>
                </a:solidFill>
                <a:latin typeface="Courier New"/>
                <a:cs typeface="Courier New"/>
              </a:rPr>
              <a:t>int</a:t>
            </a:r>
            <a:r>
              <a:rPr lang="en-US" sz="1400" b="1">
                <a:solidFill>
                  <a:schemeClr val="tx1"/>
                </a:solidFill>
                <a:latin typeface="Courier New"/>
                <a:cs typeface="Courier New"/>
              </a:rPr>
              <a:t>*, </a:t>
            </a:r>
            <a:r>
              <a:rPr lang="en-US" sz="1400" b="1" err="1">
                <a:solidFill>
                  <a:schemeClr val="tx1"/>
                </a:solidFill>
                <a:latin typeface="Courier New"/>
                <a:cs typeface="Courier New"/>
              </a:rPr>
              <a:t>int</a:t>
            </a:r>
            <a:r>
              <a:rPr lang="en-US" sz="1400" b="1">
                <a:solidFill>
                  <a:schemeClr val="tx1"/>
                </a:solidFill>
                <a:latin typeface="Courier New"/>
                <a:cs typeface="Courier New"/>
              </a:rPr>
              <a:t>*);</a:t>
            </a:r>
          </a:p>
          <a:p>
            <a:pPr marL="0" indent="0">
              <a:spcAft>
                <a:spcPts val="0"/>
              </a:spcAft>
              <a:buNone/>
            </a:pPr>
            <a:endParaRPr lang="en-US" sz="1400" b="1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400" b="1" err="1">
                <a:solidFill>
                  <a:schemeClr val="tx1"/>
                </a:solidFill>
                <a:latin typeface="Courier New"/>
                <a:cs typeface="Courier New"/>
              </a:rPr>
              <a:t>int</a:t>
            </a:r>
            <a:r>
              <a:rPr lang="en-US" sz="1400" b="1">
                <a:solidFill>
                  <a:schemeClr val="tx1"/>
                </a:solidFill>
                <a:latin typeface="Courier New"/>
                <a:cs typeface="Courier New"/>
              </a:rPr>
              <a:t> main()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b="1">
                <a:solidFill>
                  <a:schemeClr val="tx1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nb-NO" sz="1400" b="1">
                <a:solidFill>
                  <a:schemeClr val="tx1"/>
                </a:solidFill>
                <a:latin typeface="Courier New"/>
                <a:cs typeface="Courier New"/>
              </a:rPr>
              <a:t>  </a:t>
            </a:r>
            <a:r>
              <a:rPr lang="nb-NO" sz="1400" b="1" err="1">
                <a:solidFill>
                  <a:schemeClr val="tx1"/>
                </a:solidFill>
                <a:latin typeface="Courier New"/>
                <a:cs typeface="Courier New"/>
              </a:rPr>
              <a:t>int</a:t>
            </a:r>
            <a:r>
              <a:rPr lang="nb-NO" sz="1400" b="1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nb-NO" sz="1400" b="1" err="1">
                <a:solidFill>
                  <a:schemeClr val="tx1"/>
                </a:solidFill>
                <a:latin typeface="Courier New"/>
                <a:cs typeface="Courier New"/>
              </a:rPr>
              <a:t>mydata</a:t>
            </a:r>
            <a:r>
              <a:rPr lang="nb-NO" sz="1400" b="1">
                <a:solidFill>
                  <a:schemeClr val="tx1"/>
                </a:solidFill>
                <a:latin typeface="Courier New"/>
                <a:cs typeface="Courier New"/>
              </a:rPr>
              <a:t>[] = {20, 12, 40, 10, 70, </a:t>
            </a:r>
          </a:p>
          <a:p>
            <a:pPr marL="0" indent="0">
              <a:spcAft>
                <a:spcPts val="0"/>
              </a:spcAft>
              <a:buNone/>
            </a:pPr>
            <a:r>
              <a:rPr lang="nb-NO" sz="1400" b="1">
                <a:solidFill>
                  <a:schemeClr val="tx1"/>
                </a:solidFill>
                <a:latin typeface="Courier New"/>
                <a:cs typeface="Courier New"/>
              </a:rPr>
              <a:t>                   30, 50, 80, 5, 25};</a:t>
            </a:r>
          </a:p>
          <a:p>
            <a:pPr marL="0" indent="0">
              <a:spcAft>
                <a:spcPts val="0"/>
              </a:spcAft>
              <a:buNone/>
            </a:pPr>
            <a:endParaRPr lang="nb-NO" sz="1400" b="1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nb-NO" sz="1400" b="1">
                <a:solidFill>
                  <a:schemeClr val="tx1"/>
                </a:solidFill>
                <a:latin typeface="Courier New"/>
                <a:cs typeface="Courier New"/>
              </a:rPr>
              <a:t>  </a:t>
            </a:r>
            <a:r>
              <a:rPr lang="nb-NO" sz="1400" b="1" err="1">
                <a:solidFill>
                  <a:schemeClr val="tx1"/>
                </a:solidFill>
                <a:latin typeface="Courier New"/>
                <a:cs typeface="Courier New"/>
              </a:rPr>
              <a:t>bubble_sort</a:t>
            </a:r>
            <a:r>
              <a:rPr lang="nb-NO" sz="1400" b="1">
                <a:solidFill>
                  <a:schemeClr val="tx1"/>
                </a:solidFill>
                <a:latin typeface="Courier New"/>
                <a:cs typeface="Courier New"/>
              </a:rPr>
              <a:t> (</a:t>
            </a:r>
            <a:r>
              <a:rPr lang="nb-NO" sz="1400" b="1" err="1">
                <a:solidFill>
                  <a:schemeClr val="tx1"/>
                </a:solidFill>
                <a:latin typeface="Courier New"/>
                <a:cs typeface="Courier New"/>
              </a:rPr>
              <a:t>mydata</a:t>
            </a:r>
            <a:r>
              <a:rPr lang="nb-NO" sz="1400" b="1">
                <a:solidFill>
                  <a:schemeClr val="tx1"/>
                </a:solidFill>
                <a:latin typeface="Courier New"/>
                <a:cs typeface="Courier New"/>
              </a:rPr>
              <a:t>, 10);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nb-NO" sz="1400" b="1">
                <a:solidFill>
                  <a:schemeClr val="tx1"/>
                </a:solidFill>
                <a:latin typeface="Courier New"/>
                <a:cs typeface="Courier New"/>
              </a:rPr>
              <a:t>  </a:t>
            </a:r>
            <a:r>
              <a:rPr lang="nb-NO" sz="1400" b="1" err="1">
                <a:solidFill>
                  <a:schemeClr val="tx1"/>
                </a:solidFill>
                <a:latin typeface="Courier New"/>
                <a:cs typeface="Courier New"/>
              </a:rPr>
              <a:t>printf</a:t>
            </a:r>
            <a:r>
              <a:rPr lang="nb-NO" sz="1400" b="1">
                <a:solidFill>
                  <a:schemeClr val="tx1"/>
                </a:solidFill>
                <a:latin typeface="Courier New"/>
                <a:cs typeface="Courier New"/>
              </a:rPr>
              <a:t> ("\</a:t>
            </a:r>
            <a:r>
              <a:rPr lang="nb-NO" sz="1400" b="1" err="1">
                <a:solidFill>
                  <a:schemeClr val="tx1"/>
                </a:solidFill>
                <a:latin typeface="Courier New"/>
                <a:cs typeface="Courier New"/>
              </a:rPr>
              <a:t>nSorted</a:t>
            </a:r>
            <a:r>
              <a:rPr lang="nb-NO" sz="1400" b="1">
                <a:solidFill>
                  <a:schemeClr val="tx1"/>
                </a:solidFill>
                <a:latin typeface="Courier New"/>
                <a:cs typeface="Courier New"/>
              </a:rPr>
              <a:t> list: ");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b="1">
                <a:solidFill>
                  <a:schemeClr val="tx1"/>
                </a:solidFill>
                <a:latin typeface="Courier New"/>
                <a:cs typeface="Courier New"/>
              </a:rPr>
              <a:t>  for (</a:t>
            </a:r>
            <a:r>
              <a:rPr lang="en-US" sz="1400" b="1" err="1">
                <a:solidFill>
                  <a:schemeClr val="tx1"/>
                </a:solidFill>
                <a:latin typeface="Courier New"/>
                <a:cs typeface="Courier New"/>
              </a:rPr>
              <a:t>int</a:t>
            </a:r>
            <a:r>
              <a:rPr lang="en-US" sz="1400" b="1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400" b="1" err="1">
                <a:solidFill>
                  <a:schemeClr val="tx1"/>
                </a:solidFill>
                <a:latin typeface="Courier New"/>
                <a:cs typeface="Courier New"/>
              </a:rPr>
              <a:t>i</a:t>
            </a:r>
            <a:r>
              <a:rPr lang="en-US" sz="1400" b="1">
                <a:solidFill>
                  <a:schemeClr val="tx1"/>
                </a:solidFill>
                <a:latin typeface="Courier New"/>
                <a:cs typeface="Courier New"/>
              </a:rPr>
              <a:t>=0; </a:t>
            </a:r>
            <a:r>
              <a:rPr lang="en-US" sz="1400" b="1" err="1">
                <a:solidFill>
                  <a:schemeClr val="tx1"/>
                </a:solidFill>
                <a:latin typeface="Courier New"/>
                <a:cs typeface="Courier New"/>
              </a:rPr>
              <a:t>i</a:t>
            </a:r>
            <a:r>
              <a:rPr lang="en-US" sz="1400" b="1">
                <a:solidFill>
                  <a:schemeClr val="tx1"/>
                </a:solidFill>
                <a:latin typeface="Courier New"/>
                <a:cs typeface="Courier New"/>
              </a:rPr>
              <a:t>&lt;10; </a:t>
            </a:r>
            <a:r>
              <a:rPr lang="en-US" sz="1400" b="1" err="1">
                <a:solidFill>
                  <a:schemeClr val="tx1"/>
                </a:solidFill>
                <a:latin typeface="Courier New"/>
                <a:cs typeface="Courier New"/>
              </a:rPr>
              <a:t>i</a:t>
            </a:r>
            <a:r>
              <a:rPr lang="en-US" sz="1400" b="1">
                <a:solidFill>
                  <a:schemeClr val="tx1"/>
                </a:solidFill>
                <a:latin typeface="Courier New"/>
                <a:cs typeface="Courier New"/>
              </a:rPr>
              <a:t>++)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b="1">
                <a:solidFill>
                  <a:schemeClr val="tx1"/>
                </a:solidFill>
                <a:latin typeface="Courier New"/>
                <a:cs typeface="Courier New"/>
              </a:rPr>
              <a:t>    </a:t>
            </a:r>
            <a:r>
              <a:rPr lang="en-US" sz="1400" b="1" err="1">
                <a:solidFill>
                  <a:schemeClr val="tx1"/>
                </a:solidFill>
                <a:latin typeface="Courier New"/>
                <a:cs typeface="Courier New"/>
              </a:rPr>
              <a:t>printf</a:t>
            </a:r>
            <a:r>
              <a:rPr lang="en-US" sz="1400" b="1">
                <a:solidFill>
                  <a:schemeClr val="tx1"/>
                </a:solidFill>
                <a:latin typeface="Courier New"/>
                <a:cs typeface="Courier New"/>
              </a:rPr>
              <a:t> (" %d", </a:t>
            </a:r>
            <a:r>
              <a:rPr lang="en-US" sz="1400" b="1" err="1">
                <a:solidFill>
                  <a:schemeClr val="tx1"/>
                </a:solidFill>
                <a:latin typeface="Courier New"/>
                <a:cs typeface="Courier New"/>
              </a:rPr>
              <a:t>mydata</a:t>
            </a:r>
            <a:r>
              <a:rPr lang="en-US" sz="1400" b="1">
                <a:solidFill>
                  <a:schemeClr val="tx1"/>
                </a:solidFill>
                <a:latin typeface="Courier New"/>
                <a:cs typeface="Courier New"/>
              </a:rPr>
              <a:t>[</a:t>
            </a:r>
            <a:r>
              <a:rPr lang="en-US" sz="1400" b="1" err="1">
                <a:solidFill>
                  <a:schemeClr val="tx1"/>
                </a:solidFill>
                <a:latin typeface="Courier New"/>
                <a:cs typeface="Courier New"/>
              </a:rPr>
              <a:t>i</a:t>
            </a:r>
            <a:r>
              <a:rPr lang="en-US" sz="1400" b="1">
                <a:solidFill>
                  <a:schemeClr val="tx1"/>
                </a:solidFill>
                <a:latin typeface="Courier New"/>
                <a:cs typeface="Courier New"/>
              </a:rPr>
              <a:t>]);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ro-RO" sz="1400" b="1">
                <a:solidFill>
                  <a:schemeClr val="tx1"/>
                </a:solidFill>
                <a:latin typeface="Courier New"/>
                <a:cs typeface="Courier New"/>
              </a:rPr>
              <a:t>  printf ("\n");</a:t>
            </a:r>
          </a:p>
          <a:p>
            <a:pPr marL="0" indent="0">
              <a:spcAft>
                <a:spcPts val="0"/>
              </a:spcAft>
              <a:buNone/>
            </a:pPr>
            <a:endParaRPr lang="ro-RO" sz="1400" b="1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is-IS" sz="1400" b="1">
                <a:solidFill>
                  <a:schemeClr val="tx1"/>
                </a:solidFill>
                <a:latin typeface="Courier New"/>
                <a:cs typeface="Courier New"/>
              </a:rPr>
              <a:t>  return 0;</a:t>
            </a:r>
          </a:p>
          <a:p>
            <a:pPr marL="0" indent="0">
              <a:spcAft>
                <a:spcPts val="0"/>
              </a:spcAft>
              <a:buNone/>
            </a:pPr>
            <a:r>
              <a:rPr lang="is-IS" sz="1400" b="1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14596" y="92239"/>
            <a:ext cx="4109095" cy="42588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>
                <a:latin typeface="Courier New"/>
                <a:cs typeface="Courier New"/>
              </a:rPr>
              <a:t>void </a:t>
            </a:r>
            <a:r>
              <a:rPr lang="en-US" sz="1400" b="1" err="1">
                <a:latin typeface="Courier New"/>
                <a:cs typeface="Courier New"/>
              </a:rPr>
              <a:t>bubble_sort</a:t>
            </a:r>
            <a:r>
              <a:rPr lang="en-US" sz="1400" b="1">
                <a:latin typeface="Courier New"/>
                <a:cs typeface="Courier New"/>
              </a:rPr>
              <a:t> (</a:t>
            </a:r>
            <a:r>
              <a:rPr lang="en-US" sz="1400" b="1" err="1">
                <a:latin typeface="Courier New"/>
                <a:cs typeface="Courier New"/>
              </a:rPr>
              <a:t>int</a:t>
            </a:r>
            <a:r>
              <a:rPr lang="en-US" sz="1400" b="1">
                <a:latin typeface="Courier New"/>
                <a:cs typeface="Courier New"/>
              </a:rPr>
              <a:t> data[], </a:t>
            </a:r>
            <a:r>
              <a:rPr lang="en-US" sz="1400" b="1" err="1">
                <a:latin typeface="Courier New"/>
                <a:cs typeface="Courier New"/>
              </a:rPr>
              <a:t>int</a:t>
            </a:r>
            <a:r>
              <a:rPr lang="en-US" sz="1400" b="1">
                <a:latin typeface="Courier New"/>
                <a:cs typeface="Courier New"/>
              </a:rPr>
              <a:t> n)</a:t>
            </a:r>
          </a:p>
          <a:p>
            <a:pPr marL="0" indent="0">
              <a:buNone/>
            </a:pPr>
            <a:r>
              <a:rPr lang="en-US" sz="1400" b="1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fr-FR" sz="1400" b="1">
                <a:latin typeface="Courier New"/>
                <a:cs typeface="Courier New"/>
              </a:rPr>
              <a:t>  </a:t>
            </a:r>
            <a:r>
              <a:rPr lang="fr-FR" sz="1400" b="1" err="1">
                <a:latin typeface="Courier New"/>
                <a:cs typeface="Courier New"/>
              </a:rPr>
              <a:t>int</a:t>
            </a:r>
            <a:r>
              <a:rPr lang="fr-FR" sz="1400" b="1">
                <a:latin typeface="Courier New"/>
                <a:cs typeface="Courier New"/>
              </a:rPr>
              <a:t> i, j;</a:t>
            </a:r>
          </a:p>
          <a:p>
            <a:pPr marL="0" indent="0">
              <a:buNone/>
            </a:pPr>
            <a:endParaRPr lang="fr-FR" sz="1400" b="1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a-DK" sz="1400" b="1">
                <a:latin typeface="Courier New"/>
                <a:cs typeface="Courier New"/>
              </a:rPr>
              <a:t>  for (i=0; i&lt;(n-1); i++)</a:t>
            </a:r>
          </a:p>
          <a:p>
            <a:pPr marL="0" indent="0">
              <a:buNone/>
            </a:pPr>
            <a:r>
              <a:rPr lang="da-DK" sz="1400" b="1">
                <a:latin typeface="Courier New"/>
                <a:cs typeface="Courier New"/>
              </a:rPr>
              <a:t>    for (j=0; j&lt;(n-i-1); </a:t>
            </a:r>
            <a:r>
              <a:rPr lang="da-DK" sz="1400" b="1" err="1">
                <a:latin typeface="Courier New"/>
                <a:cs typeface="Courier New"/>
              </a:rPr>
              <a:t>j++</a:t>
            </a:r>
            <a:r>
              <a:rPr lang="da-DK" sz="1400" b="1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400" b="1">
                <a:latin typeface="Courier New"/>
                <a:cs typeface="Courier New"/>
              </a:rPr>
              <a:t>      if (data[j] &gt; data[j+1])</a:t>
            </a:r>
          </a:p>
          <a:p>
            <a:pPr marL="0" indent="0">
              <a:buNone/>
            </a:pPr>
            <a:r>
              <a:rPr lang="pl-PL" sz="1400" b="1">
                <a:latin typeface="Courier New"/>
                <a:cs typeface="Courier New"/>
              </a:rPr>
              <a:t>        </a:t>
            </a:r>
            <a:r>
              <a:rPr lang="pl-PL" sz="1400" b="1" err="1">
                <a:latin typeface="Courier New"/>
                <a:cs typeface="Courier New"/>
              </a:rPr>
              <a:t>swap</a:t>
            </a:r>
            <a:r>
              <a:rPr lang="pl-PL" sz="1400" b="1">
                <a:latin typeface="Courier New"/>
                <a:cs typeface="Courier New"/>
              </a:rPr>
              <a:t> (&amp;data[j], &amp;data[j+1]);</a:t>
            </a:r>
          </a:p>
          <a:p>
            <a:pPr marL="0" indent="0">
              <a:buNone/>
            </a:pPr>
            <a:r>
              <a:rPr lang="pl-PL" sz="1400" b="1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pl-PL" sz="1400" b="1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pl-PL" sz="1400" b="1" err="1">
                <a:latin typeface="Courier New"/>
                <a:cs typeface="Courier New"/>
              </a:rPr>
              <a:t>void</a:t>
            </a:r>
            <a:r>
              <a:rPr lang="pl-PL" sz="1400" b="1">
                <a:latin typeface="Courier New"/>
                <a:cs typeface="Courier New"/>
              </a:rPr>
              <a:t> </a:t>
            </a:r>
            <a:r>
              <a:rPr lang="pl-PL" sz="1400" b="1" err="1">
                <a:latin typeface="Courier New"/>
                <a:cs typeface="Courier New"/>
              </a:rPr>
              <a:t>swap</a:t>
            </a:r>
            <a:r>
              <a:rPr lang="pl-PL" sz="1400" b="1">
                <a:latin typeface="Courier New"/>
                <a:cs typeface="Courier New"/>
              </a:rPr>
              <a:t>(</a:t>
            </a:r>
            <a:r>
              <a:rPr lang="pl-PL" sz="1400" b="1" err="1">
                <a:latin typeface="Courier New"/>
                <a:cs typeface="Courier New"/>
              </a:rPr>
              <a:t>int</a:t>
            </a:r>
            <a:r>
              <a:rPr lang="pl-PL" sz="1400" b="1">
                <a:latin typeface="Courier New"/>
                <a:cs typeface="Courier New"/>
              </a:rPr>
              <a:t> *</a:t>
            </a:r>
            <a:r>
              <a:rPr lang="pl-PL" sz="1400" b="1" err="1">
                <a:latin typeface="Courier New"/>
                <a:cs typeface="Courier New"/>
              </a:rPr>
              <a:t>xp</a:t>
            </a:r>
            <a:r>
              <a:rPr lang="pl-PL" sz="1400" b="1">
                <a:latin typeface="Courier New"/>
                <a:cs typeface="Courier New"/>
              </a:rPr>
              <a:t>, </a:t>
            </a:r>
            <a:r>
              <a:rPr lang="pl-PL" sz="1400" b="1" err="1">
                <a:latin typeface="Courier New"/>
                <a:cs typeface="Courier New"/>
              </a:rPr>
              <a:t>int</a:t>
            </a:r>
            <a:r>
              <a:rPr lang="pl-PL" sz="1400" b="1">
                <a:latin typeface="Courier New"/>
                <a:cs typeface="Courier New"/>
              </a:rPr>
              <a:t> *</a:t>
            </a:r>
            <a:r>
              <a:rPr lang="pl-PL" sz="1400" b="1" err="1">
                <a:latin typeface="Courier New"/>
                <a:cs typeface="Courier New"/>
              </a:rPr>
              <a:t>yp</a:t>
            </a:r>
            <a:r>
              <a:rPr lang="pl-PL" sz="1400" b="1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pl-PL" sz="1400" b="1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fr-FR" sz="1400" b="1">
                <a:latin typeface="Courier New"/>
                <a:cs typeface="Courier New"/>
              </a:rPr>
              <a:t>  </a:t>
            </a:r>
            <a:r>
              <a:rPr lang="fr-FR" sz="1400" b="1" err="1">
                <a:latin typeface="Courier New"/>
                <a:cs typeface="Courier New"/>
              </a:rPr>
              <a:t>int</a:t>
            </a:r>
            <a:r>
              <a:rPr lang="fr-FR" sz="1400" b="1">
                <a:latin typeface="Courier New"/>
                <a:cs typeface="Courier New"/>
              </a:rPr>
              <a:t> </a:t>
            </a:r>
            <a:r>
              <a:rPr lang="fr-FR" sz="1400" b="1" err="1">
                <a:latin typeface="Courier New"/>
                <a:cs typeface="Courier New"/>
              </a:rPr>
              <a:t>temp</a:t>
            </a:r>
            <a:r>
              <a:rPr lang="fr-FR" sz="1400" b="1">
                <a:latin typeface="Courier New"/>
                <a:cs typeface="Courier New"/>
              </a:rPr>
              <a:t> = *</a:t>
            </a:r>
            <a:r>
              <a:rPr lang="fr-FR" sz="1400" b="1" err="1">
                <a:latin typeface="Courier New"/>
                <a:cs typeface="Courier New"/>
              </a:rPr>
              <a:t>xp</a:t>
            </a:r>
            <a:r>
              <a:rPr lang="fr-FR" sz="1400" b="1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fr-FR" sz="1400" b="1">
                <a:latin typeface="Courier New"/>
                <a:cs typeface="Courier New"/>
              </a:rPr>
              <a:t>  *</a:t>
            </a:r>
            <a:r>
              <a:rPr lang="fr-FR" sz="1400" b="1" err="1">
                <a:latin typeface="Courier New"/>
                <a:cs typeface="Courier New"/>
              </a:rPr>
              <a:t>xp</a:t>
            </a:r>
            <a:r>
              <a:rPr lang="fr-FR" sz="1400" b="1">
                <a:latin typeface="Courier New"/>
                <a:cs typeface="Courier New"/>
              </a:rPr>
              <a:t> = *</a:t>
            </a:r>
            <a:r>
              <a:rPr lang="fr-FR" sz="1400" b="1" err="1">
                <a:latin typeface="Courier New"/>
                <a:cs typeface="Courier New"/>
              </a:rPr>
              <a:t>yp</a:t>
            </a:r>
            <a:r>
              <a:rPr lang="fr-FR" sz="1400" b="1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fr-FR" sz="1400" b="1">
                <a:latin typeface="Courier New"/>
                <a:cs typeface="Courier New"/>
              </a:rPr>
              <a:t>  *</a:t>
            </a:r>
            <a:r>
              <a:rPr lang="fr-FR" sz="1400" b="1" err="1">
                <a:latin typeface="Courier New"/>
                <a:cs typeface="Courier New"/>
              </a:rPr>
              <a:t>yp</a:t>
            </a:r>
            <a:r>
              <a:rPr lang="fr-FR" sz="1400" b="1">
                <a:latin typeface="Courier New"/>
                <a:cs typeface="Courier New"/>
              </a:rPr>
              <a:t> = </a:t>
            </a:r>
            <a:r>
              <a:rPr lang="fr-FR" sz="1400" b="1" err="1">
                <a:latin typeface="Courier New"/>
                <a:cs typeface="Courier New"/>
              </a:rPr>
              <a:t>temp</a:t>
            </a:r>
            <a:r>
              <a:rPr lang="fr-FR" sz="1400" b="1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fr-FR" sz="1400" b="1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733040" y="1137920"/>
            <a:ext cx="1615440" cy="579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Example 5</a:t>
            </a:r>
          </a:p>
        </p:txBody>
      </p:sp>
    </p:spTree>
    <p:extLst>
      <p:ext uri="{BB962C8B-B14F-4D97-AF65-F5344CB8AC3E}">
        <p14:creationId xmlns:p14="http://schemas.microsoft.com/office/powerpoint/2010/main" val="336183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32747" y="72865"/>
            <a:ext cx="3188085" cy="5070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main: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.LFB0: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pushq</a:t>
            </a:r>
            <a:r>
              <a:rPr lang="en-US" sz="1200" b="1">
                <a:latin typeface="Courier New"/>
                <a:cs typeface="Courier New"/>
              </a:rPr>
              <a:t>   %</a:t>
            </a:r>
            <a:r>
              <a:rPr lang="en-US" sz="1200" b="1" err="1">
                <a:latin typeface="Courier New"/>
                <a:cs typeface="Courier New"/>
              </a:rPr>
              <a:t>rbp</a:t>
            </a:r>
            <a:endParaRPr lang="en-US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movq</a:t>
            </a:r>
            <a:r>
              <a:rPr lang="en-US" sz="1200" b="1">
                <a:latin typeface="Courier New"/>
                <a:cs typeface="Courier New"/>
              </a:rPr>
              <a:t>    %</a:t>
            </a:r>
            <a:r>
              <a:rPr lang="en-US" sz="1200" b="1" err="1">
                <a:latin typeface="Courier New"/>
                <a:cs typeface="Courier New"/>
              </a:rPr>
              <a:t>rsp</a:t>
            </a:r>
            <a:r>
              <a:rPr lang="en-US" sz="1200" b="1">
                <a:latin typeface="Courier New"/>
                <a:cs typeface="Courier New"/>
              </a:rPr>
              <a:t>, %</a:t>
            </a:r>
            <a:r>
              <a:rPr lang="en-US" sz="1200" b="1" err="1">
                <a:latin typeface="Courier New"/>
                <a:cs typeface="Courier New"/>
              </a:rPr>
              <a:t>rbp</a:t>
            </a:r>
            <a:endParaRPr lang="en-US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subq</a:t>
            </a:r>
            <a:r>
              <a:rPr lang="en-US" sz="1200" b="1">
                <a:latin typeface="Courier New"/>
                <a:cs typeface="Courier New"/>
              </a:rPr>
              <a:t>    $64, %</a:t>
            </a:r>
            <a:r>
              <a:rPr lang="en-US" sz="1200" b="1" err="1">
                <a:latin typeface="Courier New"/>
                <a:cs typeface="Courier New"/>
              </a:rPr>
              <a:t>rsp</a:t>
            </a:r>
            <a:endParaRPr lang="en-US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movq</a:t>
            </a:r>
            <a:r>
              <a:rPr lang="en-US" sz="1200" b="1">
                <a:latin typeface="Courier New"/>
                <a:cs typeface="Courier New"/>
              </a:rPr>
              <a:t>    %fs:40, %</a:t>
            </a:r>
            <a:r>
              <a:rPr lang="en-US" sz="1200" b="1" err="1">
                <a:latin typeface="Courier New"/>
                <a:cs typeface="Courier New"/>
              </a:rPr>
              <a:t>rax</a:t>
            </a:r>
            <a:endParaRPr lang="en-US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movq</a:t>
            </a:r>
            <a:r>
              <a:rPr lang="en-US" sz="1200" b="1">
                <a:latin typeface="Courier New"/>
                <a:cs typeface="Courier New"/>
              </a:rPr>
              <a:t>    %</a:t>
            </a:r>
            <a:r>
              <a:rPr lang="en-US" sz="1200" b="1" err="1">
                <a:latin typeface="Courier New"/>
                <a:cs typeface="Courier New"/>
              </a:rPr>
              <a:t>rax</a:t>
            </a:r>
            <a:r>
              <a:rPr lang="en-US" sz="1200" b="1">
                <a:latin typeface="Courier New"/>
                <a:cs typeface="Courier New"/>
              </a:rPr>
              <a:t>, -8(%</a:t>
            </a:r>
            <a:r>
              <a:rPr lang="en-US" sz="1200" b="1" err="1">
                <a:latin typeface="Courier New"/>
                <a:cs typeface="Courier New"/>
              </a:rPr>
              <a:t>rbp</a:t>
            </a:r>
            <a:r>
              <a:rPr lang="en-US" sz="1200" b="1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xorl</a:t>
            </a:r>
            <a:r>
              <a:rPr lang="en-US" sz="1200" b="1">
                <a:latin typeface="Courier New"/>
                <a:cs typeface="Courier New"/>
              </a:rPr>
              <a:t>    %</a:t>
            </a:r>
            <a:r>
              <a:rPr lang="en-US" sz="1200" b="1" err="1">
                <a:latin typeface="Courier New"/>
                <a:cs typeface="Courier New"/>
              </a:rPr>
              <a:t>eax</a:t>
            </a:r>
            <a:r>
              <a:rPr lang="en-US" sz="1200" b="1">
                <a:latin typeface="Courier New"/>
                <a:cs typeface="Courier New"/>
              </a:rPr>
              <a:t>, %</a:t>
            </a:r>
            <a:r>
              <a:rPr lang="en-US" sz="1200" b="1" err="1">
                <a:latin typeface="Courier New"/>
                <a:cs typeface="Courier New"/>
              </a:rPr>
              <a:t>eax</a:t>
            </a:r>
            <a:endParaRPr lang="en-US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$20, -48(%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$12, -44(%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$40, -40(%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$10, -36(%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$70, -32(%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$30, -28(%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$50, -24(%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$80, -20(%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$5, -16(%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$25, -12(%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leaq</a:t>
            </a:r>
            <a:r>
              <a:rPr lang="en-US" sz="1200" b="1">
                <a:latin typeface="Courier New"/>
                <a:cs typeface="Courier New"/>
              </a:rPr>
              <a:t>    -48(%</a:t>
            </a:r>
            <a:r>
              <a:rPr lang="en-US" sz="1200" b="1" err="1">
                <a:latin typeface="Courier New"/>
                <a:cs typeface="Courier New"/>
              </a:rPr>
              <a:t>rbp</a:t>
            </a:r>
            <a:r>
              <a:rPr lang="en-US" sz="1200" b="1">
                <a:latin typeface="Courier New"/>
                <a:cs typeface="Courier New"/>
              </a:rPr>
              <a:t>), %</a:t>
            </a:r>
            <a:r>
              <a:rPr lang="en-US" sz="1200" b="1" err="1">
                <a:latin typeface="Courier New"/>
                <a:cs typeface="Courier New"/>
              </a:rPr>
              <a:t>rax</a:t>
            </a:r>
            <a:endParaRPr lang="en-US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$10, %</a:t>
            </a:r>
            <a:r>
              <a:rPr lang="cs-CZ" sz="1200" b="1" err="1">
                <a:latin typeface="Courier New"/>
                <a:cs typeface="Courier New"/>
              </a:rPr>
              <a:t>esi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movq</a:t>
            </a:r>
            <a:r>
              <a:rPr lang="en-US" sz="1200" b="1">
                <a:latin typeface="Courier New"/>
                <a:cs typeface="Courier New"/>
              </a:rPr>
              <a:t>    %</a:t>
            </a:r>
            <a:r>
              <a:rPr lang="en-US" sz="1200" b="1" err="1">
                <a:latin typeface="Courier New"/>
                <a:cs typeface="Courier New"/>
              </a:rPr>
              <a:t>rax</a:t>
            </a:r>
            <a:r>
              <a:rPr lang="en-US" sz="1200" b="1">
                <a:latin typeface="Courier New"/>
                <a:cs typeface="Courier New"/>
              </a:rPr>
              <a:t>, %</a:t>
            </a:r>
            <a:r>
              <a:rPr lang="en-US" sz="1200" b="1" err="1">
                <a:latin typeface="Courier New"/>
                <a:cs typeface="Courier New"/>
              </a:rPr>
              <a:t>rdi</a:t>
            </a:r>
            <a:endParaRPr lang="en-US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200" b="1">
                <a:latin typeface="Courier New"/>
                <a:cs typeface="Courier New"/>
              </a:rPr>
              <a:t>        call    </a:t>
            </a:r>
            <a:r>
              <a:rPr lang="it-IT" sz="1200" b="1" err="1">
                <a:latin typeface="Courier New"/>
                <a:cs typeface="Courier New"/>
              </a:rPr>
              <a:t>bubble_sort</a:t>
            </a:r>
            <a:endParaRPr lang="it-IT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$.LC0, %</a:t>
            </a:r>
            <a:r>
              <a:rPr lang="cs-CZ" sz="1200" b="1" err="1">
                <a:latin typeface="Courier New"/>
                <a:cs typeface="Courier New"/>
              </a:rPr>
              <a:t>edi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$0,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call    </a:t>
            </a:r>
            <a:r>
              <a:rPr lang="en-US" sz="1200" b="1" err="1">
                <a:latin typeface="Courier New"/>
                <a:cs typeface="Courier New"/>
              </a:rPr>
              <a:t>printf</a:t>
            </a:r>
            <a:endParaRPr lang="en-US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$0, -52(%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jmp</a:t>
            </a:r>
            <a:r>
              <a:rPr lang="cs-CZ" sz="1200" b="1">
                <a:latin typeface="Courier New"/>
                <a:cs typeface="Courier New"/>
              </a:rPr>
              <a:t>     .L2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795946" y="147031"/>
            <a:ext cx="3661494" cy="42116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.L3: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-52(%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),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cltq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-48(%rbp,%rax,4),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r>
              <a:rPr lang="cs-CZ" sz="1200" b="1">
                <a:latin typeface="Courier New"/>
                <a:cs typeface="Courier New"/>
              </a:rPr>
              <a:t>, %</a:t>
            </a:r>
            <a:r>
              <a:rPr lang="cs-CZ" sz="1200" b="1" err="1">
                <a:latin typeface="Courier New"/>
                <a:cs typeface="Courier New"/>
              </a:rPr>
              <a:t>esi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$.LC1, %</a:t>
            </a:r>
            <a:r>
              <a:rPr lang="cs-CZ" sz="1200" b="1" err="1">
                <a:latin typeface="Courier New"/>
                <a:cs typeface="Courier New"/>
              </a:rPr>
              <a:t>edi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$0,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call    </a:t>
            </a:r>
            <a:r>
              <a:rPr lang="en-US" sz="1200" b="1" err="1">
                <a:latin typeface="Courier New"/>
                <a:cs typeface="Courier New"/>
              </a:rPr>
              <a:t>printf</a:t>
            </a:r>
            <a:endParaRPr lang="en-US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addl</a:t>
            </a:r>
            <a:r>
              <a:rPr lang="en-US" sz="1200" b="1">
                <a:latin typeface="Courier New"/>
                <a:cs typeface="Courier New"/>
              </a:rPr>
              <a:t>    $1, -52(%</a:t>
            </a:r>
            <a:r>
              <a:rPr lang="en-US" sz="1200" b="1" err="1">
                <a:latin typeface="Courier New"/>
                <a:cs typeface="Courier New"/>
              </a:rPr>
              <a:t>rbp</a:t>
            </a:r>
            <a:r>
              <a:rPr lang="en-US" sz="1200" b="1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.L2: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cmpl</a:t>
            </a:r>
            <a:r>
              <a:rPr lang="en-US" sz="1200" b="1">
                <a:latin typeface="Courier New"/>
                <a:cs typeface="Courier New"/>
              </a:rPr>
              <a:t>    $9, -52(%</a:t>
            </a:r>
            <a:r>
              <a:rPr lang="en-US" sz="1200" b="1" err="1">
                <a:latin typeface="Courier New"/>
                <a:cs typeface="Courier New"/>
              </a:rPr>
              <a:t>rbp</a:t>
            </a:r>
            <a:r>
              <a:rPr lang="en-US" sz="1200" b="1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jle</a:t>
            </a:r>
            <a:r>
              <a:rPr lang="en-US" sz="1200" b="1">
                <a:latin typeface="Courier New"/>
                <a:cs typeface="Courier New"/>
              </a:rPr>
              <a:t>     .L3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$10, %</a:t>
            </a:r>
            <a:r>
              <a:rPr lang="cs-CZ" sz="1200" b="1" err="1">
                <a:latin typeface="Courier New"/>
                <a:cs typeface="Courier New"/>
              </a:rPr>
              <a:t>edi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call    </a:t>
            </a:r>
            <a:r>
              <a:rPr lang="en-US" sz="1200" b="1" err="1">
                <a:latin typeface="Courier New"/>
                <a:cs typeface="Courier New"/>
              </a:rPr>
              <a:t>putchar</a:t>
            </a:r>
            <a:endParaRPr lang="en-US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$0,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movq</a:t>
            </a:r>
            <a:r>
              <a:rPr lang="en-US" sz="1200" b="1">
                <a:latin typeface="Courier New"/>
                <a:cs typeface="Courier New"/>
              </a:rPr>
              <a:t>    -8(%</a:t>
            </a:r>
            <a:r>
              <a:rPr lang="en-US" sz="1200" b="1" err="1">
                <a:latin typeface="Courier New"/>
                <a:cs typeface="Courier New"/>
              </a:rPr>
              <a:t>rbp</a:t>
            </a:r>
            <a:r>
              <a:rPr lang="en-US" sz="1200" b="1">
                <a:latin typeface="Courier New"/>
                <a:cs typeface="Courier New"/>
              </a:rPr>
              <a:t>), %</a:t>
            </a:r>
            <a:r>
              <a:rPr lang="en-US" sz="1200" b="1" err="1">
                <a:latin typeface="Courier New"/>
                <a:cs typeface="Courier New"/>
              </a:rPr>
              <a:t>rdx</a:t>
            </a:r>
            <a:endParaRPr lang="en-US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_tradnl" sz="1200" b="1">
                <a:latin typeface="Courier New"/>
                <a:cs typeface="Courier New"/>
              </a:rPr>
              <a:t>        </a:t>
            </a:r>
            <a:r>
              <a:rPr lang="es-ES_tradnl" sz="1200" b="1" err="1">
                <a:latin typeface="Courier New"/>
                <a:cs typeface="Courier New"/>
              </a:rPr>
              <a:t>xorq</a:t>
            </a:r>
            <a:r>
              <a:rPr lang="es-ES_tradnl" sz="1200" b="1">
                <a:latin typeface="Courier New"/>
                <a:cs typeface="Courier New"/>
              </a:rPr>
              <a:t>    %fs:40, %</a:t>
            </a:r>
            <a:r>
              <a:rPr lang="es-ES_tradnl" sz="1200" b="1" err="1">
                <a:latin typeface="Courier New"/>
                <a:cs typeface="Courier New"/>
              </a:rPr>
              <a:t>rdx</a:t>
            </a:r>
            <a:endParaRPr lang="es-ES_tradnl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hr-HR" sz="1200" b="1">
                <a:latin typeface="Courier New"/>
                <a:cs typeface="Courier New"/>
              </a:rPr>
              <a:t>        je      .L5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call    __</a:t>
            </a:r>
            <a:r>
              <a:rPr lang="en-US" sz="1200" b="1" err="1">
                <a:latin typeface="Courier New"/>
                <a:cs typeface="Courier New"/>
              </a:rPr>
              <a:t>stack_chk_fail</a:t>
            </a:r>
            <a:endParaRPr lang="en-US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.L5: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leave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ret</a:t>
            </a:r>
          </a:p>
        </p:txBody>
      </p:sp>
    </p:spTree>
    <p:extLst>
      <p:ext uri="{BB962C8B-B14F-4D97-AF65-F5344CB8AC3E}">
        <p14:creationId xmlns:p14="http://schemas.microsoft.com/office/powerpoint/2010/main" val="3435442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8237" y="72865"/>
            <a:ext cx="3188085" cy="5070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b="1" err="1">
                <a:latin typeface="Courier New"/>
                <a:cs typeface="Courier New"/>
              </a:rPr>
              <a:t>bubble_sort</a:t>
            </a:r>
            <a:r>
              <a:rPr lang="en-US" sz="1200" b="1">
                <a:latin typeface="Courier New"/>
                <a:cs typeface="Courier New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.LFB1: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pushq</a:t>
            </a:r>
            <a:r>
              <a:rPr lang="en-US" sz="1200" b="1">
                <a:latin typeface="Courier New"/>
                <a:cs typeface="Courier New"/>
              </a:rPr>
              <a:t>   %</a:t>
            </a:r>
            <a:r>
              <a:rPr lang="en-US" sz="1200" b="1" err="1">
                <a:latin typeface="Courier New"/>
                <a:cs typeface="Courier New"/>
              </a:rPr>
              <a:t>rbp</a:t>
            </a:r>
            <a:endParaRPr lang="en-US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movq</a:t>
            </a:r>
            <a:r>
              <a:rPr lang="en-US" sz="1200" b="1">
                <a:latin typeface="Courier New"/>
                <a:cs typeface="Courier New"/>
              </a:rPr>
              <a:t>    %</a:t>
            </a:r>
            <a:r>
              <a:rPr lang="en-US" sz="1200" b="1" err="1">
                <a:latin typeface="Courier New"/>
                <a:cs typeface="Courier New"/>
              </a:rPr>
              <a:t>rsp</a:t>
            </a:r>
            <a:r>
              <a:rPr lang="en-US" sz="1200" b="1">
                <a:latin typeface="Courier New"/>
                <a:cs typeface="Courier New"/>
              </a:rPr>
              <a:t>, %</a:t>
            </a:r>
            <a:r>
              <a:rPr lang="en-US" sz="1200" b="1" err="1">
                <a:latin typeface="Courier New"/>
                <a:cs typeface="Courier New"/>
              </a:rPr>
              <a:t>rbp</a:t>
            </a:r>
            <a:endParaRPr lang="en-US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subq</a:t>
            </a:r>
            <a:r>
              <a:rPr lang="en-US" sz="1200" b="1">
                <a:latin typeface="Courier New"/>
                <a:cs typeface="Courier New"/>
              </a:rPr>
              <a:t>    $32, %</a:t>
            </a:r>
            <a:r>
              <a:rPr lang="en-US" sz="1200" b="1" err="1">
                <a:latin typeface="Courier New"/>
                <a:cs typeface="Courier New"/>
              </a:rPr>
              <a:t>rsp</a:t>
            </a:r>
            <a:endParaRPr lang="en-US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movq</a:t>
            </a:r>
            <a:r>
              <a:rPr lang="en-US" sz="1200" b="1">
                <a:latin typeface="Courier New"/>
                <a:cs typeface="Courier New"/>
              </a:rPr>
              <a:t>    %</a:t>
            </a:r>
            <a:r>
              <a:rPr lang="en-US" sz="1200" b="1" err="1">
                <a:latin typeface="Courier New"/>
                <a:cs typeface="Courier New"/>
              </a:rPr>
              <a:t>rdi</a:t>
            </a:r>
            <a:r>
              <a:rPr lang="en-US" sz="1200" b="1">
                <a:latin typeface="Courier New"/>
                <a:cs typeface="Courier New"/>
              </a:rPr>
              <a:t>, -24(%</a:t>
            </a:r>
            <a:r>
              <a:rPr lang="en-US" sz="1200" b="1" err="1">
                <a:latin typeface="Courier New"/>
                <a:cs typeface="Courier New"/>
              </a:rPr>
              <a:t>rbp</a:t>
            </a:r>
            <a:r>
              <a:rPr lang="en-US" sz="1200" b="1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%</a:t>
            </a:r>
            <a:r>
              <a:rPr lang="cs-CZ" sz="1200" b="1" err="1">
                <a:latin typeface="Courier New"/>
                <a:cs typeface="Courier New"/>
              </a:rPr>
              <a:t>esi</a:t>
            </a:r>
            <a:r>
              <a:rPr lang="cs-CZ" sz="1200" b="1">
                <a:latin typeface="Courier New"/>
                <a:cs typeface="Courier New"/>
              </a:rPr>
              <a:t>, -28(%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$0, -8(%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jmp</a:t>
            </a:r>
            <a:r>
              <a:rPr lang="cs-CZ" sz="1200" b="1">
                <a:latin typeface="Courier New"/>
                <a:cs typeface="Courier New"/>
              </a:rPr>
              <a:t>     .L7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.L11: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$0, -4(%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jmp</a:t>
            </a:r>
            <a:r>
              <a:rPr lang="cs-CZ" sz="1200" b="1">
                <a:latin typeface="Courier New"/>
                <a:cs typeface="Courier New"/>
              </a:rPr>
              <a:t>     .L8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.L10: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-4(%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),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cltq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leaq</a:t>
            </a:r>
            <a:r>
              <a:rPr lang="en-US" sz="1200" b="1">
                <a:latin typeface="Courier New"/>
                <a:cs typeface="Courier New"/>
              </a:rPr>
              <a:t>    0(,%rax,4), %</a:t>
            </a:r>
            <a:r>
              <a:rPr lang="en-US" sz="1200" b="1" err="1">
                <a:latin typeface="Courier New"/>
                <a:cs typeface="Courier New"/>
              </a:rPr>
              <a:t>rdx</a:t>
            </a:r>
            <a:endParaRPr lang="en-US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movq</a:t>
            </a:r>
            <a:r>
              <a:rPr lang="en-US" sz="1200" b="1">
                <a:latin typeface="Courier New"/>
                <a:cs typeface="Courier New"/>
              </a:rPr>
              <a:t>    -24(%</a:t>
            </a:r>
            <a:r>
              <a:rPr lang="en-US" sz="1200" b="1" err="1">
                <a:latin typeface="Courier New"/>
                <a:cs typeface="Courier New"/>
              </a:rPr>
              <a:t>rbp</a:t>
            </a:r>
            <a:r>
              <a:rPr lang="en-US" sz="1200" b="1">
                <a:latin typeface="Courier New"/>
                <a:cs typeface="Courier New"/>
              </a:rPr>
              <a:t>), %</a:t>
            </a:r>
            <a:r>
              <a:rPr lang="en-US" sz="1200" b="1" err="1">
                <a:latin typeface="Courier New"/>
                <a:cs typeface="Courier New"/>
              </a:rPr>
              <a:t>rax</a:t>
            </a:r>
            <a:endParaRPr lang="en-US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addq</a:t>
            </a:r>
            <a:r>
              <a:rPr lang="en-US" sz="1200" b="1">
                <a:latin typeface="Courier New"/>
                <a:cs typeface="Courier New"/>
              </a:rPr>
              <a:t>    %</a:t>
            </a:r>
            <a:r>
              <a:rPr lang="en-US" sz="1200" b="1" err="1">
                <a:latin typeface="Courier New"/>
                <a:cs typeface="Courier New"/>
              </a:rPr>
              <a:t>rdx</a:t>
            </a:r>
            <a:r>
              <a:rPr lang="en-US" sz="1200" b="1">
                <a:latin typeface="Courier New"/>
                <a:cs typeface="Courier New"/>
              </a:rPr>
              <a:t>, %</a:t>
            </a:r>
            <a:r>
              <a:rPr lang="en-US" sz="1200" b="1" err="1">
                <a:latin typeface="Courier New"/>
                <a:cs typeface="Courier New"/>
              </a:rPr>
              <a:t>rax</a:t>
            </a:r>
            <a:endParaRPr lang="en-US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(%</a:t>
            </a:r>
            <a:r>
              <a:rPr lang="cs-CZ" sz="1200" b="1" err="1">
                <a:latin typeface="Courier New"/>
                <a:cs typeface="Courier New"/>
              </a:rPr>
              <a:t>rax</a:t>
            </a:r>
            <a:r>
              <a:rPr lang="cs-CZ" sz="1200" b="1">
                <a:latin typeface="Courier New"/>
                <a:cs typeface="Courier New"/>
              </a:rPr>
              <a:t>), %</a:t>
            </a:r>
            <a:r>
              <a:rPr lang="cs-CZ" sz="1200" b="1" err="1">
                <a:latin typeface="Courier New"/>
                <a:cs typeface="Courier New"/>
              </a:rPr>
              <a:t>edx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-4(%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),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cltq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addq</a:t>
            </a:r>
            <a:r>
              <a:rPr lang="en-US" sz="1200" b="1">
                <a:latin typeface="Courier New"/>
                <a:cs typeface="Courier New"/>
              </a:rPr>
              <a:t>    $1, %</a:t>
            </a:r>
            <a:r>
              <a:rPr lang="en-US" sz="1200" b="1" err="1">
                <a:latin typeface="Courier New"/>
                <a:cs typeface="Courier New"/>
              </a:rPr>
              <a:t>rax</a:t>
            </a:r>
            <a:endParaRPr lang="en-US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leaq</a:t>
            </a:r>
            <a:r>
              <a:rPr lang="en-US" sz="1200" b="1">
                <a:latin typeface="Courier New"/>
                <a:cs typeface="Courier New"/>
              </a:rPr>
              <a:t>    0(,%rax,4), %</a:t>
            </a:r>
            <a:r>
              <a:rPr lang="en-US" sz="1200" b="1" err="1">
                <a:latin typeface="Courier New"/>
                <a:cs typeface="Courier New"/>
              </a:rPr>
              <a:t>rcx</a:t>
            </a:r>
            <a:endParaRPr lang="en-US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movq</a:t>
            </a:r>
            <a:r>
              <a:rPr lang="en-US" sz="1200" b="1">
                <a:latin typeface="Courier New"/>
                <a:cs typeface="Courier New"/>
              </a:rPr>
              <a:t>    -24(%</a:t>
            </a:r>
            <a:r>
              <a:rPr lang="en-US" sz="1200" b="1" err="1">
                <a:latin typeface="Courier New"/>
                <a:cs typeface="Courier New"/>
              </a:rPr>
              <a:t>rbp</a:t>
            </a:r>
            <a:r>
              <a:rPr lang="en-US" sz="1200" b="1">
                <a:latin typeface="Courier New"/>
                <a:cs typeface="Courier New"/>
              </a:rPr>
              <a:t>), %</a:t>
            </a:r>
            <a:r>
              <a:rPr lang="en-US" sz="1200" b="1" err="1">
                <a:latin typeface="Courier New"/>
                <a:cs typeface="Courier New"/>
              </a:rPr>
              <a:t>rax</a:t>
            </a:r>
            <a:endParaRPr lang="en-US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addq</a:t>
            </a:r>
            <a:r>
              <a:rPr lang="en-US" sz="1200" b="1">
                <a:latin typeface="Courier New"/>
                <a:cs typeface="Courier New"/>
              </a:rPr>
              <a:t>    %</a:t>
            </a:r>
            <a:r>
              <a:rPr lang="en-US" sz="1200" b="1" err="1">
                <a:latin typeface="Courier New"/>
                <a:cs typeface="Courier New"/>
              </a:rPr>
              <a:t>rcx</a:t>
            </a:r>
            <a:r>
              <a:rPr lang="en-US" sz="1200" b="1">
                <a:latin typeface="Courier New"/>
                <a:cs typeface="Courier New"/>
              </a:rPr>
              <a:t>, %</a:t>
            </a:r>
            <a:r>
              <a:rPr lang="en-US" sz="1200" b="1" err="1">
                <a:latin typeface="Courier New"/>
                <a:cs typeface="Courier New"/>
              </a:rPr>
              <a:t>rax</a:t>
            </a:r>
            <a:endParaRPr lang="en-US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(%</a:t>
            </a:r>
            <a:r>
              <a:rPr lang="cs-CZ" sz="1200" b="1" err="1">
                <a:latin typeface="Courier New"/>
                <a:cs typeface="Courier New"/>
              </a:rPr>
              <a:t>rax</a:t>
            </a:r>
            <a:r>
              <a:rPr lang="cs-CZ" sz="1200" b="1">
                <a:latin typeface="Courier New"/>
                <a:cs typeface="Courier New"/>
              </a:rPr>
              <a:t>),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endParaRPr lang="cs-CZ" sz="1200" b="1">
              <a:latin typeface="Courier New"/>
              <a:cs typeface="Courier New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06645" y="221198"/>
            <a:ext cx="3137355" cy="15692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.L7: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-28(%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),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subl</a:t>
            </a:r>
            <a:r>
              <a:rPr lang="cs-CZ" sz="1200" b="1">
                <a:latin typeface="Courier New"/>
                <a:cs typeface="Courier New"/>
              </a:rPr>
              <a:t>    $1,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cmpl</a:t>
            </a:r>
            <a:r>
              <a:rPr lang="cs-CZ" sz="1200" b="1">
                <a:latin typeface="Courier New"/>
                <a:cs typeface="Courier New"/>
              </a:rPr>
              <a:t>   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r>
              <a:rPr lang="cs-CZ" sz="1200" b="1">
                <a:latin typeface="Courier New"/>
                <a:cs typeface="Courier New"/>
              </a:rPr>
              <a:t>, -8(%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200" b="1">
                <a:latin typeface="Courier New"/>
                <a:cs typeface="Courier New"/>
              </a:rPr>
              <a:t>        </a:t>
            </a:r>
            <a:r>
              <a:rPr lang="nl-NL" sz="1200" b="1" err="1">
                <a:latin typeface="Courier New"/>
                <a:cs typeface="Courier New"/>
              </a:rPr>
              <a:t>jl</a:t>
            </a:r>
            <a:r>
              <a:rPr lang="nl-NL" sz="1200" b="1">
                <a:latin typeface="Courier New"/>
                <a:cs typeface="Courier New"/>
              </a:rPr>
              <a:t>      .L11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sz="1200" b="1">
                <a:latin typeface="Courier New"/>
                <a:cs typeface="Courier New"/>
              </a:rPr>
              <a:t>        </a:t>
            </a:r>
            <a:r>
              <a:rPr lang="fi-FI" sz="1200" b="1" err="1">
                <a:latin typeface="Courier New"/>
                <a:cs typeface="Courier New"/>
              </a:rPr>
              <a:t>nop</a:t>
            </a:r>
            <a:endParaRPr lang="fi-FI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leave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ret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123042" y="147030"/>
            <a:ext cx="3293354" cy="49223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cmpl</a:t>
            </a:r>
            <a:r>
              <a:rPr lang="cs-CZ" sz="1200" b="1">
                <a:latin typeface="Courier New"/>
                <a:cs typeface="Courier New"/>
              </a:rPr>
              <a:t>   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r>
              <a:rPr lang="cs-CZ" sz="1200" b="1">
                <a:latin typeface="Courier New"/>
                <a:cs typeface="Courier New"/>
              </a:rPr>
              <a:t>, %</a:t>
            </a:r>
            <a:r>
              <a:rPr lang="cs-CZ" sz="1200" b="1" err="1">
                <a:latin typeface="Courier New"/>
                <a:cs typeface="Courier New"/>
              </a:rPr>
              <a:t>edx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jle</a:t>
            </a:r>
            <a:r>
              <a:rPr lang="cs-CZ" sz="1200" b="1">
                <a:latin typeface="Courier New"/>
                <a:cs typeface="Courier New"/>
              </a:rPr>
              <a:t>     .L9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-4(%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),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cltq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addq</a:t>
            </a:r>
            <a:r>
              <a:rPr lang="en-US" sz="1200" b="1">
                <a:latin typeface="Courier New"/>
                <a:cs typeface="Courier New"/>
              </a:rPr>
              <a:t>    $1, %</a:t>
            </a:r>
            <a:r>
              <a:rPr lang="en-US" sz="1200" b="1" err="1">
                <a:latin typeface="Courier New"/>
                <a:cs typeface="Courier New"/>
              </a:rPr>
              <a:t>rax</a:t>
            </a:r>
            <a:endParaRPr lang="en-US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leaq</a:t>
            </a:r>
            <a:r>
              <a:rPr lang="en-US" sz="1200" b="1">
                <a:latin typeface="Courier New"/>
                <a:cs typeface="Courier New"/>
              </a:rPr>
              <a:t>    0(,%rax,4), %</a:t>
            </a:r>
            <a:r>
              <a:rPr lang="en-US" sz="1200" b="1" err="1">
                <a:latin typeface="Courier New"/>
                <a:cs typeface="Courier New"/>
              </a:rPr>
              <a:t>rdx</a:t>
            </a:r>
            <a:endParaRPr lang="en-US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movq</a:t>
            </a:r>
            <a:r>
              <a:rPr lang="en-US" sz="1200" b="1">
                <a:latin typeface="Courier New"/>
                <a:cs typeface="Courier New"/>
              </a:rPr>
              <a:t>    -24(%</a:t>
            </a:r>
            <a:r>
              <a:rPr lang="en-US" sz="1200" b="1" err="1">
                <a:latin typeface="Courier New"/>
                <a:cs typeface="Courier New"/>
              </a:rPr>
              <a:t>rbp</a:t>
            </a:r>
            <a:r>
              <a:rPr lang="en-US" sz="1200" b="1">
                <a:latin typeface="Courier New"/>
                <a:cs typeface="Courier New"/>
              </a:rPr>
              <a:t>), %</a:t>
            </a:r>
            <a:r>
              <a:rPr lang="en-US" sz="1200" b="1" err="1">
                <a:latin typeface="Courier New"/>
                <a:cs typeface="Courier New"/>
              </a:rPr>
              <a:t>rax</a:t>
            </a:r>
            <a:endParaRPr lang="en-US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addq</a:t>
            </a:r>
            <a:r>
              <a:rPr lang="en-US" sz="1200" b="1">
                <a:latin typeface="Courier New"/>
                <a:cs typeface="Courier New"/>
              </a:rPr>
              <a:t>    %</a:t>
            </a:r>
            <a:r>
              <a:rPr lang="en-US" sz="1200" b="1" err="1">
                <a:latin typeface="Courier New"/>
                <a:cs typeface="Courier New"/>
              </a:rPr>
              <a:t>rax</a:t>
            </a:r>
            <a:r>
              <a:rPr lang="en-US" sz="1200" b="1">
                <a:latin typeface="Courier New"/>
                <a:cs typeface="Courier New"/>
              </a:rPr>
              <a:t>, %</a:t>
            </a:r>
            <a:r>
              <a:rPr lang="en-US" sz="1200" b="1" err="1">
                <a:latin typeface="Courier New"/>
                <a:cs typeface="Courier New"/>
              </a:rPr>
              <a:t>rdx</a:t>
            </a:r>
            <a:endParaRPr lang="en-US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-4(%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),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cltq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leaq</a:t>
            </a:r>
            <a:r>
              <a:rPr lang="en-US" sz="1200" b="1">
                <a:latin typeface="Courier New"/>
                <a:cs typeface="Courier New"/>
              </a:rPr>
              <a:t>    0(,%rax,4), %</a:t>
            </a:r>
            <a:r>
              <a:rPr lang="en-US" sz="1200" b="1" err="1">
                <a:latin typeface="Courier New"/>
                <a:cs typeface="Courier New"/>
              </a:rPr>
              <a:t>rcx</a:t>
            </a:r>
            <a:endParaRPr lang="en-US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movq</a:t>
            </a:r>
            <a:r>
              <a:rPr lang="en-US" sz="1200" b="1">
                <a:latin typeface="Courier New"/>
                <a:cs typeface="Courier New"/>
              </a:rPr>
              <a:t>    -24(%</a:t>
            </a:r>
            <a:r>
              <a:rPr lang="en-US" sz="1200" b="1" err="1">
                <a:latin typeface="Courier New"/>
                <a:cs typeface="Courier New"/>
              </a:rPr>
              <a:t>rbp</a:t>
            </a:r>
            <a:r>
              <a:rPr lang="en-US" sz="1200" b="1">
                <a:latin typeface="Courier New"/>
                <a:cs typeface="Courier New"/>
              </a:rPr>
              <a:t>), %</a:t>
            </a:r>
            <a:r>
              <a:rPr lang="en-US" sz="1200" b="1" err="1">
                <a:latin typeface="Courier New"/>
                <a:cs typeface="Courier New"/>
              </a:rPr>
              <a:t>rax</a:t>
            </a:r>
            <a:endParaRPr lang="en-US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addq</a:t>
            </a:r>
            <a:r>
              <a:rPr lang="en-US" sz="1200" b="1">
                <a:latin typeface="Courier New"/>
                <a:cs typeface="Courier New"/>
              </a:rPr>
              <a:t>    %</a:t>
            </a:r>
            <a:r>
              <a:rPr lang="en-US" sz="1200" b="1" err="1">
                <a:latin typeface="Courier New"/>
                <a:cs typeface="Courier New"/>
              </a:rPr>
              <a:t>rcx</a:t>
            </a:r>
            <a:r>
              <a:rPr lang="en-US" sz="1200" b="1">
                <a:latin typeface="Courier New"/>
                <a:cs typeface="Courier New"/>
              </a:rPr>
              <a:t>, %</a:t>
            </a:r>
            <a:r>
              <a:rPr lang="en-US" sz="1200" b="1" err="1">
                <a:latin typeface="Courier New"/>
                <a:cs typeface="Courier New"/>
              </a:rPr>
              <a:t>rax</a:t>
            </a:r>
            <a:endParaRPr lang="en-US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movq</a:t>
            </a:r>
            <a:r>
              <a:rPr lang="en-US" sz="1200" b="1">
                <a:latin typeface="Courier New"/>
                <a:cs typeface="Courier New"/>
              </a:rPr>
              <a:t>    %</a:t>
            </a:r>
            <a:r>
              <a:rPr lang="en-US" sz="1200" b="1" err="1">
                <a:latin typeface="Courier New"/>
                <a:cs typeface="Courier New"/>
              </a:rPr>
              <a:t>rdx</a:t>
            </a:r>
            <a:r>
              <a:rPr lang="en-US" sz="1200" b="1">
                <a:latin typeface="Courier New"/>
                <a:cs typeface="Courier New"/>
              </a:rPr>
              <a:t>, %</a:t>
            </a:r>
            <a:r>
              <a:rPr lang="en-US" sz="1200" b="1" err="1">
                <a:latin typeface="Courier New"/>
                <a:cs typeface="Courier New"/>
              </a:rPr>
              <a:t>rsi</a:t>
            </a:r>
            <a:endParaRPr lang="en-US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movq</a:t>
            </a:r>
            <a:r>
              <a:rPr lang="en-US" sz="1200" b="1">
                <a:latin typeface="Courier New"/>
                <a:cs typeface="Courier New"/>
              </a:rPr>
              <a:t>    %</a:t>
            </a:r>
            <a:r>
              <a:rPr lang="en-US" sz="1200" b="1" err="1">
                <a:latin typeface="Courier New"/>
                <a:cs typeface="Courier New"/>
              </a:rPr>
              <a:t>rax</a:t>
            </a:r>
            <a:r>
              <a:rPr lang="en-US" sz="1200" b="1">
                <a:latin typeface="Courier New"/>
                <a:cs typeface="Courier New"/>
              </a:rPr>
              <a:t>, %</a:t>
            </a:r>
            <a:r>
              <a:rPr lang="en-US" sz="1200" b="1" err="1">
                <a:latin typeface="Courier New"/>
                <a:cs typeface="Courier New"/>
              </a:rPr>
              <a:t>rdi</a:t>
            </a:r>
            <a:endParaRPr lang="en-US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call    swap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.L9: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addl</a:t>
            </a:r>
            <a:r>
              <a:rPr lang="en-US" sz="1200" b="1">
                <a:latin typeface="Courier New"/>
                <a:cs typeface="Courier New"/>
              </a:rPr>
              <a:t>    $1, -4(%</a:t>
            </a:r>
            <a:r>
              <a:rPr lang="en-US" sz="1200" b="1" err="1">
                <a:latin typeface="Courier New"/>
                <a:cs typeface="Courier New"/>
              </a:rPr>
              <a:t>rbp</a:t>
            </a:r>
            <a:r>
              <a:rPr lang="en-US" sz="1200" b="1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.L8: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-28(%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),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subl</a:t>
            </a:r>
            <a:r>
              <a:rPr lang="cs-CZ" sz="1200" b="1">
                <a:latin typeface="Courier New"/>
                <a:cs typeface="Courier New"/>
              </a:rPr>
              <a:t>    -8(%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),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subl</a:t>
            </a:r>
            <a:r>
              <a:rPr lang="cs-CZ" sz="1200" b="1">
                <a:latin typeface="Courier New"/>
                <a:cs typeface="Courier New"/>
              </a:rPr>
              <a:t>    $1,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cmpl</a:t>
            </a:r>
            <a:r>
              <a:rPr lang="cs-CZ" sz="1200" b="1">
                <a:latin typeface="Courier New"/>
                <a:cs typeface="Courier New"/>
              </a:rPr>
              <a:t>   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r>
              <a:rPr lang="cs-CZ" sz="1200" b="1">
                <a:latin typeface="Courier New"/>
                <a:cs typeface="Courier New"/>
              </a:rPr>
              <a:t>, -4(%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200" b="1">
                <a:latin typeface="Courier New"/>
                <a:cs typeface="Courier New"/>
              </a:rPr>
              <a:t>        </a:t>
            </a:r>
            <a:r>
              <a:rPr lang="nl-NL" sz="1200" b="1" err="1">
                <a:latin typeface="Courier New"/>
                <a:cs typeface="Courier New"/>
              </a:rPr>
              <a:t>jl</a:t>
            </a:r>
            <a:r>
              <a:rPr lang="nl-NL" sz="1200" b="1">
                <a:latin typeface="Courier New"/>
                <a:cs typeface="Courier New"/>
              </a:rPr>
              <a:t>      .L10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addl</a:t>
            </a:r>
            <a:r>
              <a:rPr lang="en-US" sz="1200" b="1">
                <a:latin typeface="Courier New"/>
                <a:cs typeface="Courier New"/>
              </a:rPr>
              <a:t>    $1, -8(%</a:t>
            </a:r>
            <a:r>
              <a:rPr lang="en-US" sz="1200" b="1" err="1">
                <a:latin typeface="Courier New"/>
                <a:cs typeface="Courier New"/>
              </a:rPr>
              <a:t>rbp</a:t>
            </a:r>
            <a:r>
              <a:rPr lang="en-US" sz="1200" b="1"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57056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69967" y="218592"/>
            <a:ext cx="3188085" cy="39165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>
                <a:latin typeface="Courier New"/>
                <a:cs typeface="Courier New"/>
              </a:rPr>
              <a:t>swap:</a:t>
            </a:r>
          </a:p>
          <a:p>
            <a:pPr marL="0" indent="0"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pushq</a:t>
            </a:r>
            <a:r>
              <a:rPr lang="en-US" sz="1200" b="1">
                <a:latin typeface="Courier New"/>
                <a:cs typeface="Courier New"/>
              </a:rPr>
              <a:t>   %</a:t>
            </a:r>
            <a:r>
              <a:rPr lang="en-US" sz="1200" b="1" err="1">
                <a:latin typeface="Courier New"/>
                <a:cs typeface="Courier New"/>
              </a:rPr>
              <a:t>rbp</a:t>
            </a:r>
            <a:endParaRPr lang="en-US" sz="1200" b="1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movq</a:t>
            </a:r>
            <a:r>
              <a:rPr lang="en-US" sz="1200" b="1">
                <a:latin typeface="Courier New"/>
                <a:cs typeface="Courier New"/>
              </a:rPr>
              <a:t>    %</a:t>
            </a:r>
            <a:r>
              <a:rPr lang="en-US" sz="1200" b="1" err="1">
                <a:latin typeface="Courier New"/>
                <a:cs typeface="Courier New"/>
              </a:rPr>
              <a:t>rsp</a:t>
            </a:r>
            <a:r>
              <a:rPr lang="en-US" sz="1200" b="1">
                <a:latin typeface="Courier New"/>
                <a:cs typeface="Courier New"/>
              </a:rPr>
              <a:t>, %</a:t>
            </a:r>
            <a:r>
              <a:rPr lang="en-US" sz="1200" b="1" err="1">
                <a:latin typeface="Courier New"/>
                <a:cs typeface="Courier New"/>
              </a:rPr>
              <a:t>rbp</a:t>
            </a:r>
            <a:endParaRPr lang="en-US" sz="1200" b="1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movq</a:t>
            </a:r>
            <a:r>
              <a:rPr lang="en-US" sz="1200" b="1">
                <a:latin typeface="Courier New"/>
                <a:cs typeface="Courier New"/>
              </a:rPr>
              <a:t>    %</a:t>
            </a:r>
            <a:r>
              <a:rPr lang="en-US" sz="1200" b="1" err="1">
                <a:latin typeface="Courier New"/>
                <a:cs typeface="Courier New"/>
              </a:rPr>
              <a:t>rdi</a:t>
            </a:r>
            <a:r>
              <a:rPr lang="en-US" sz="1200" b="1">
                <a:latin typeface="Courier New"/>
                <a:cs typeface="Courier New"/>
              </a:rPr>
              <a:t>, -8(%</a:t>
            </a:r>
            <a:r>
              <a:rPr lang="en-US" sz="1200" b="1" err="1">
                <a:latin typeface="Courier New"/>
                <a:cs typeface="Courier New"/>
              </a:rPr>
              <a:t>rbp</a:t>
            </a:r>
            <a:r>
              <a:rPr lang="en-US" sz="1200" b="1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movq</a:t>
            </a:r>
            <a:r>
              <a:rPr lang="en-US" sz="1200" b="1">
                <a:latin typeface="Courier New"/>
                <a:cs typeface="Courier New"/>
              </a:rPr>
              <a:t>    %</a:t>
            </a:r>
            <a:r>
              <a:rPr lang="en-US" sz="1200" b="1" err="1">
                <a:latin typeface="Courier New"/>
                <a:cs typeface="Courier New"/>
              </a:rPr>
              <a:t>rsi</a:t>
            </a:r>
            <a:r>
              <a:rPr lang="en-US" sz="1200" b="1">
                <a:latin typeface="Courier New"/>
                <a:cs typeface="Courier New"/>
              </a:rPr>
              <a:t>, -16(%</a:t>
            </a:r>
            <a:r>
              <a:rPr lang="en-US" sz="1200" b="1" err="1">
                <a:latin typeface="Courier New"/>
                <a:cs typeface="Courier New"/>
              </a:rPr>
              <a:t>rbp</a:t>
            </a:r>
            <a:r>
              <a:rPr lang="en-US" sz="1200" b="1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movq</a:t>
            </a:r>
            <a:r>
              <a:rPr lang="en-US" sz="1200" b="1">
                <a:latin typeface="Courier New"/>
                <a:cs typeface="Courier New"/>
              </a:rPr>
              <a:t>    -8(%</a:t>
            </a:r>
            <a:r>
              <a:rPr lang="en-US" sz="1200" b="1" err="1">
                <a:latin typeface="Courier New"/>
                <a:cs typeface="Courier New"/>
              </a:rPr>
              <a:t>rbp</a:t>
            </a:r>
            <a:r>
              <a:rPr lang="en-US" sz="1200" b="1">
                <a:latin typeface="Courier New"/>
                <a:cs typeface="Courier New"/>
              </a:rPr>
              <a:t>), %</a:t>
            </a:r>
            <a:r>
              <a:rPr lang="en-US" sz="1200" b="1" err="1">
                <a:latin typeface="Courier New"/>
                <a:cs typeface="Courier New"/>
              </a:rPr>
              <a:t>rsi</a:t>
            </a:r>
            <a:endParaRPr lang="en-US" sz="1200" b="1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(%</a:t>
            </a:r>
            <a:r>
              <a:rPr lang="cs-CZ" sz="1200" b="1" err="1">
                <a:latin typeface="Courier New"/>
                <a:cs typeface="Courier New"/>
              </a:rPr>
              <a:t>rsi</a:t>
            </a:r>
            <a:r>
              <a:rPr lang="cs-CZ" sz="1200" b="1">
                <a:latin typeface="Courier New"/>
                <a:cs typeface="Courier New"/>
              </a:rPr>
              <a:t>),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r>
              <a:rPr lang="cs-CZ" sz="1200" b="1">
                <a:latin typeface="Courier New"/>
                <a:cs typeface="Courier New"/>
              </a:rPr>
              <a:t>, -20(%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movq</a:t>
            </a:r>
            <a:r>
              <a:rPr lang="en-US" sz="1200" b="1">
                <a:latin typeface="Courier New"/>
                <a:cs typeface="Courier New"/>
              </a:rPr>
              <a:t>    -16(%</a:t>
            </a:r>
            <a:r>
              <a:rPr lang="en-US" sz="1200" b="1" err="1">
                <a:latin typeface="Courier New"/>
                <a:cs typeface="Courier New"/>
              </a:rPr>
              <a:t>rbp</a:t>
            </a:r>
            <a:r>
              <a:rPr lang="en-US" sz="1200" b="1">
                <a:latin typeface="Courier New"/>
                <a:cs typeface="Courier New"/>
              </a:rPr>
              <a:t>), %</a:t>
            </a:r>
            <a:r>
              <a:rPr lang="en-US" sz="1200" b="1" err="1">
                <a:latin typeface="Courier New"/>
                <a:cs typeface="Courier New"/>
              </a:rPr>
              <a:t>rsi</a:t>
            </a:r>
            <a:endParaRPr lang="en-US" sz="1200" b="1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(%</a:t>
            </a:r>
            <a:r>
              <a:rPr lang="cs-CZ" sz="1200" b="1" err="1">
                <a:latin typeface="Courier New"/>
                <a:cs typeface="Courier New"/>
              </a:rPr>
              <a:t>rsi</a:t>
            </a:r>
            <a:r>
              <a:rPr lang="cs-CZ" sz="1200" b="1">
                <a:latin typeface="Courier New"/>
                <a:cs typeface="Courier New"/>
              </a:rPr>
              <a:t>),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movq</a:t>
            </a:r>
            <a:r>
              <a:rPr lang="en-US" sz="1200" b="1">
                <a:latin typeface="Courier New"/>
                <a:cs typeface="Courier New"/>
              </a:rPr>
              <a:t>    -8(%</a:t>
            </a:r>
            <a:r>
              <a:rPr lang="en-US" sz="1200" b="1" err="1">
                <a:latin typeface="Courier New"/>
                <a:cs typeface="Courier New"/>
              </a:rPr>
              <a:t>rbp</a:t>
            </a:r>
            <a:r>
              <a:rPr lang="en-US" sz="1200" b="1">
                <a:latin typeface="Courier New"/>
                <a:cs typeface="Courier New"/>
              </a:rPr>
              <a:t>), %</a:t>
            </a:r>
            <a:r>
              <a:rPr lang="en-US" sz="1200" b="1" err="1">
                <a:latin typeface="Courier New"/>
                <a:cs typeface="Courier New"/>
              </a:rPr>
              <a:t>rsi</a:t>
            </a:r>
            <a:endParaRPr lang="en-US" sz="1200" b="1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r>
              <a:rPr lang="cs-CZ" sz="1200" b="1">
                <a:latin typeface="Courier New"/>
                <a:cs typeface="Courier New"/>
              </a:rPr>
              <a:t>, (%</a:t>
            </a:r>
            <a:r>
              <a:rPr lang="cs-CZ" sz="1200" b="1" err="1">
                <a:latin typeface="Courier New"/>
                <a:cs typeface="Courier New"/>
              </a:rPr>
              <a:t>rsi</a:t>
            </a:r>
            <a:r>
              <a:rPr lang="cs-CZ" sz="1200" b="1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200" b="1">
                <a:latin typeface="Courier New"/>
                <a:cs typeface="Courier New"/>
              </a:rPr>
              <a:t>        </a:t>
            </a:r>
            <a:r>
              <a:rPr lang="en-US" sz="1200" b="1" err="1">
                <a:latin typeface="Courier New"/>
                <a:cs typeface="Courier New"/>
              </a:rPr>
              <a:t>movl</a:t>
            </a:r>
            <a:r>
              <a:rPr lang="en-US" sz="1200" b="1">
                <a:latin typeface="Courier New"/>
                <a:cs typeface="Courier New"/>
              </a:rPr>
              <a:t>    -20(%</a:t>
            </a:r>
            <a:r>
              <a:rPr lang="en-US" sz="1200" b="1" err="1">
                <a:latin typeface="Courier New"/>
                <a:cs typeface="Courier New"/>
              </a:rPr>
              <a:t>rbp</a:t>
            </a:r>
            <a:r>
              <a:rPr lang="en-US" sz="1200" b="1">
                <a:latin typeface="Courier New"/>
                <a:cs typeface="Courier New"/>
              </a:rPr>
              <a:t>), %</a:t>
            </a:r>
            <a:r>
              <a:rPr lang="en-US" sz="1200" b="1" err="1">
                <a:latin typeface="Courier New"/>
                <a:cs typeface="Courier New"/>
              </a:rPr>
              <a:t>eax</a:t>
            </a:r>
            <a:endParaRPr lang="en-US" sz="1200" b="1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cs-CZ" sz="1200" b="1">
                <a:latin typeface="Courier New"/>
                <a:cs typeface="Courier New"/>
              </a:rPr>
              <a:t>        movq    -16(%</a:t>
            </a:r>
            <a:r>
              <a:rPr lang="cs-CZ" sz="1200" b="1" err="1">
                <a:latin typeface="Courier New"/>
                <a:cs typeface="Courier New"/>
              </a:rPr>
              <a:t>rbp</a:t>
            </a:r>
            <a:r>
              <a:rPr lang="cs-CZ" sz="1200" b="1">
                <a:latin typeface="Courier New"/>
                <a:cs typeface="Courier New"/>
              </a:rPr>
              <a:t>), %</a:t>
            </a:r>
            <a:r>
              <a:rPr lang="cs-CZ" sz="1200" b="1" err="1">
                <a:latin typeface="Courier New"/>
                <a:cs typeface="Courier New"/>
              </a:rPr>
              <a:t>rsi</a:t>
            </a:r>
            <a:endParaRPr lang="cs-CZ" sz="1200" b="1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cs-CZ" sz="1200" b="1">
                <a:latin typeface="Courier New"/>
                <a:cs typeface="Courier New"/>
              </a:rPr>
              <a:t>        </a:t>
            </a:r>
            <a:r>
              <a:rPr lang="cs-CZ" sz="1200" b="1" err="1">
                <a:latin typeface="Courier New"/>
                <a:cs typeface="Courier New"/>
              </a:rPr>
              <a:t>movl</a:t>
            </a:r>
            <a:r>
              <a:rPr lang="cs-CZ" sz="1200" b="1">
                <a:latin typeface="Courier New"/>
                <a:cs typeface="Courier New"/>
              </a:rPr>
              <a:t>    %</a:t>
            </a:r>
            <a:r>
              <a:rPr lang="cs-CZ" sz="1200" b="1" err="1">
                <a:latin typeface="Courier New"/>
                <a:cs typeface="Courier New"/>
              </a:rPr>
              <a:t>eax</a:t>
            </a:r>
            <a:r>
              <a:rPr lang="cs-CZ" sz="1200" b="1">
                <a:latin typeface="Courier New"/>
                <a:cs typeface="Courier New"/>
              </a:rPr>
              <a:t>, (%</a:t>
            </a:r>
            <a:r>
              <a:rPr lang="cs-CZ" sz="1200" b="1" err="1">
                <a:latin typeface="Courier New"/>
                <a:cs typeface="Courier New"/>
              </a:rPr>
              <a:t>rsi</a:t>
            </a:r>
            <a:r>
              <a:rPr lang="cs-CZ" sz="1200" b="1">
                <a:latin typeface="Courier New"/>
                <a:cs typeface="Courier New"/>
              </a:rPr>
              <a:t>) </a:t>
            </a:r>
            <a:endParaRPr lang="fi-FI" sz="1200" b="1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fi-FI" sz="1200" b="1">
                <a:latin typeface="Courier New"/>
                <a:cs typeface="Courier New"/>
              </a:rPr>
              <a:t>        </a:t>
            </a:r>
            <a:r>
              <a:rPr lang="fi-FI" sz="1200" b="1" err="1">
                <a:latin typeface="Courier New"/>
                <a:cs typeface="Courier New"/>
              </a:rPr>
              <a:t>popq</a:t>
            </a:r>
            <a:r>
              <a:rPr lang="fi-FI" sz="1200" b="1">
                <a:latin typeface="Courier New"/>
                <a:cs typeface="Courier New"/>
              </a:rPr>
              <a:t>    %</a:t>
            </a:r>
            <a:r>
              <a:rPr lang="fi-FI" sz="1200" b="1" err="1">
                <a:latin typeface="Courier New"/>
                <a:cs typeface="Courier New"/>
              </a:rPr>
              <a:t>rbp</a:t>
            </a:r>
            <a:endParaRPr lang="fi-FI" sz="1200" b="1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fi-FI" sz="1200" b="1">
                <a:latin typeface="Courier New"/>
                <a:cs typeface="Courier New"/>
              </a:rPr>
              <a:t>        </a:t>
            </a:r>
            <a:r>
              <a:rPr lang="fi-FI" sz="1200" b="1" err="1">
                <a:latin typeface="Courier New"/>
                <a:cs typeface="Courier New"/>
              </a:rPr>
              <a:t>ret</a:t>
            </a:r>
            <a:endParaRPr lang="fi-FI" sz="1200" b="1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010837" y="366559"/>
            <a:ext cx="3289884" cy="17873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b="1" err="1">
                <a:latin typeface="Courier New"/>
                <a:cs typeface="Courier New"/>
              </a:rPr>
              <a:t>void</a:t>
            </a:r>
            <a:r>
              <a:rPr lang="pl-PL" sz="1400" b="1">
                <a:latin typeface="Courier New"/>
                <a:cs typeface="Courier New"/>
              </a:rPr>
              <a:t> </a:t>
            </a:r>
            <a:r>
              <a:rPr lang="pl-PL" sz="1400" b="1" err="1">
                <a:latin typeface="Courier New"/>
                <a:cs typeface="Courier New"/>
              </a:rPr>
              <a:t>swap</a:t>
            </a:r>
            <a:r>
              <a:rPr lang="pl-PL" sz="1400" b="1">
                <a:latin typeface="Courier New"/>
                <a:cs typeface="Courier New"/>
              </a:rPr>
              <a:t>(</a:t>
            </a:r>
            <a:r>
              <a:rPr lang="pl-PL" sz="1400" b="1" err="1">
                <a:latin typeface="Courier New"/>
                <a:cs typeface="Courier New"/>
              </a:rPr>
              <a:t>int</a:t>
            </a:r>
            <a:r>
              <a:rPr lang="pl-PL" sz="1400" b="1">
                <a:latin typeface="Courier New"/>
                <a:cs typeface="Courier New"/>
              </a:rPr>
              <a:t> *</a:t>
            </a:r>
            <a:r>
              <a:rPr lang="pl-PL" sz="1400" b="1" err="1">
                <a:latin typeface="Courier New"/>
                <a:cs typeface="Courier New"/>
              </a:rPr>
              <a:t>xp</a:t>
            </a:r>
            <a:r>
              <a:rPr lang="pl-PL" sz="1400" b="1">
                <a:latin typeface="Courier New"/>
                <a:cs typeface="Courier New"/>
              </a:rPr>
              <a:t>, </a:t>
            </a:r>
            <a:r>
              <a:rPr lang="pl-PL" sz="1400" b="1" err="1">
                <a:latin typeface="Courier New"/>
                <a:cs typeface="Courier New"/>
              </a:rPr>
              <a:t>int</a:t>
            </a:r>
            <a:r>
              <a:rPr lang="pl-PL" sz="1400" b="1">
                <a:latin typeface="Courier New"/>
                <a:cs typeface="Courier New"/>
              </a:rPr>
              <a:t> *</a:t>
            </a:r>
            <a:r>
              <a:rPr lang="pl-PL" sz="1400" b="1" err="1">
                <a:latin typeface="Courier New"/>
                <a:cs typeface="Courier New"/>
              </a:rPr>
              <a:t>yp</a:t>
            </a:r>
            <a:r>
              <a:rPr lang="pl-PL" sz="1400" b="1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pl-PL" sz="1400" b="1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fr-FR" sz="1400" b="1">
                <a:latin typeface="Courier New"/>
                <a:cs typeface="Courier New"/>
              </a:rPr>
              <a:t>  </a:t>
            </a:r>
            <a:r>
              <a:rPr lang="fr-FR" sz="1400" b="1" err="1">
                <a:latin typeface="Courier New"/>
                <a:cs typeface="Courier New"/>
              </a:rPr>
              <a:t>int</a:t>
            </a:r>
            <a:r>
              <a:rPr lang="fr-FR" sz="1400" b="1">
                <a:latin typeface="Courier New"/>
                <a:cs typeface="Courier New"/>
              </a:rPr>
              <a:t> </a:t>
            </a:r>
            <a:r>
              <a:rPr lang="fr-FR" sz="1400" b="1" err="1">
                <a:latin typeface="Courier New"/>
                <a:cs typeface="Courier New"/>
              </a:rPr>
              <a:t>temp</a:t>
            </a:r>
            <a:r>
              <a:rPr lang="fr-FR" sz="1400" b="1">
                <a:latin typeface="Courier New"/>
                <a:cs typeface="Courier New"/>
              </a:rPr>
              <a:t> = *</a:t>
            </a:r>
            <a:r>
              <a:rPr lang="fr-FR" sz="1400" b="1" err="1">
                <a:latin typeface="Courier New"/>
                <a:cs typeface="Courier New"/>
              </a:rPr>
              <a:t>xp</a:t>
            </a:r>
            <a:r>
              <a:rPr lang="fr-FR" sz="1400" b="1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fr-FR" sz="1400" b="1">
                <a:latin typeface="Courier New"/>
                <a:cs typeface="Courier New"/>
              </a:rPr>
              <a:t>  *</a:t>
            </a:r>
            <a:r>
              <a:rPr lang="fr-FR" sz="1400" b="1" err="1">
                <a:latin typeface="Courier New"/>
                <a:cs typeface="Courier New"/>
              </a:rPr>
              <a:t>xp</a:t>
            </a:r>
            <a:r>
              <a:rPr lang="fr-FR" sz="1400" b="1">
                <a:latin typeface="Courier New"/>
                <a:cs typeface="Courier New"/>
              </a:rPr>
              <a:t> = *</a:t>
            </a:r>
            <a:r>
              <a:rPr lang="fr-FR" sz="1400" b="1" err="1">
                <a:latin typeface="Courier New"/>
                <a:cs typeface="Courier New"/>
              </a:rPr>
              <a:t>yp</a:t>
            </a:r>
            <a:r>
              <a:rPr lang="fr-FR" sz="1400" b="1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fr-FR" sz="1400" b="1">
                <a:latin typeface="Courier New"/>
                <a:cs typeface="Courier New"/>
              </a:rPr>
              <a:t>  *</a:t>
            </a:r>
            <a:r>
              <a:rPr lang="fr-FR" sz="1400" b="1" err="1">
                <a:latin typeface="Courier New"/>
                <a:cs typeface="Courier New"/>
              </a:rPr>
              <a:t>yp</a:t>
            </a:r>
            <a:r>
              <a:rPr lang="fr-FR" sz="1400" b="1">
                <a:latin typeface="Courier New"/>
                <a:cs typeface="Courier New"/>
              </a:rPr>
              <a:t> = </a:t>
            </a:r>
            <a:r>
              <a:rPr lang="fr-FR" sz="1400" b="1" err="1">
                <a:latin typeface="Courier New"/>
                <a:cs typeface="Courier New"/>
              </a:rPr>
              <a:t>temp</a:t>
            </a:r>
            <a:r>
              <a:rPr lang="fr-FR" sz="1400" b="1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fr-FR" sz="1400" b="1">
                <a:latin typeface="Courier New"/>
                <a:cs typeface="Courier New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309360" y="2877759"/>
            <a:ext cx="1097280" cy="1650287"/>
            <a:chOff x="7376160" y="661511"/>
            <a:chExt cx="1097280" cy="1650287"/>
          </a:xfrm>
        </p:grpSpPr>
        <p:sp>
          <p:nvSpPr>
            <p:cNvPr id="6" name="Rectangle 5"/>
            <p:cNvSpPr/>
            <p:nvPr/>
          </p:nvSpPr>
          <p:spPr>
            <a:xfrm>
              <a:off x="7376160" y="1899920"/>
              <a:ext cx="1097280" cy="41187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3366FF"/>
                  </a:solidFill>
                </a:rPr>
                <a:t>*</a:t>
              </a:r>
              <a:r>
                <a:rPr lang="en-US" err="1">
                  <a:solidFill>
                    <a:srgbClr val="3366FF"/>
                  </a:solidFill>
                </a:rPr>
                <a:t>yp</a:t>
              </a:r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76160" y="1488042"/>
              <a:ext cx="1097280" cy="41187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3366FF"/>
                  </a:solidFill>
                </a:rPr>
                <a:t>*</a:t>
              </a:r>
              <a:r>
                <a:rPr lang="en-US" err="1">
                  <a:solidFill>
                    <a:srgbClr val="3366FF"/>
                  </a:solidFill>
                </a:rPr>
                <a:t>xp</a:t>
              </a:r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76160" y="1076164"/>
              <a:ext cx="1097280" cy="41187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>
                  <a:solidFill>
                    <a:srgbClr val="3366FF"/>
                  </a:solidFill>
                </a:rPr>
                <a:t>rbp</a:t>
              </a:r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76160" y="661511"/>
              <a:ext cx="1097280" cy="41187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66FF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589520" y="4135120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-16(%</a:t>
            </a:r>
            <a:r>
              <a:rPr lang="en-US" err="1"/>
              <a:t>rbp</a:t>
            </a:r>
            <a:r>
              <a:rPr lang="en-US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09840" y="3728720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-8(%</a:t>
            </a:r>
            <a:r>
              <a:rPr lang="en-US" err="1"/>
              <a:t>rbp</a:t>
            </a:r>
            <a:r>
              <a:rPr lang="en-US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60641" y="3327277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0(%</a:t>
            </a:r>
            <a:r>
              <a:rPr lang="en-US" err="1"/>
              <a:t>rbp</a:t>
            </a:r>
            <a:r>
              <a:rPr lang="en-US"/>
              <a:t>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09360" y="4504452"/>
            <a:ext cx="1097280" cy="4118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3366FF"/>
                </a:solidFill>
              </a:rPr>
              <a:t>temp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09840" y="4500880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-20(%</a:t>
            </a:r>
            <a:r>
              <a:rPr lang="en-US" err="1"/>
              <a:t>rbp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51326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93" y="92238"/>
            <a:ext cx="3063238" cy="2386802"/>
          </a:xfr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400" b="1">
                <a:solidFill>
                  <a:srgbClr val="000000"/>
                </a:solidFill>
                <a:latin typeface="Courier New"/>
                <a:cs typeface="Courier New"/>
              </a:rPr>
              <a:t> fact (</a:t>
            </a:r>
            <a:r>
              <a:rPr lang="en-US" sz="1400" b="1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400" b="1">
                <a:solidFill>
                  <a:srgbClr val="000000"/>
                </a:solidFill>
                <a:latin typeface="Courier New"/>
                <a:cs typeface="Courier New"/>
              </a:rPr>
              <a:t> n)</a:t>
            </a:r>
          </a:p>
          <a:p>
            <a:pPr marL="0" indent="0"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cs typeface="Courier New"/>
              </a:rPr>
              <a:t>  if (n == 0) return 1;</a:t>
            </a:r>
          </a:p>
          <a:p>
            <a:pPr marL="0" indent="0"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cs typeface="Courier New"/>
              </a:rPr>
              <a:t>  else</a:t>
            </a:r>
          </a:p>
          <a:p>
            <a:pPr marL="0" indent="0">
              <a:buNone/>
            </a:pPr>
            <a:r>
              <a:rPr lang="is-IS" sz="1400" b="1">
                <a:solidFill>
                  <a:srgbClr val="000000"/>
                </a:solidFill>
                <a:latin typeface="Courier New"/>
                <a:cs typeface="Courier New"/>
              </a:rPr>
              <a:t>    return (n * fact(n-1));</a:t>
            </a:r>
          </a:p>
          <a:p>
            <a:pPr marL="0" indent="0">
              <a:buNone/>
            </a:pPr>
            <a:r>
              <a:rPr lang="is-IS" sz="1400" b="1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da-DK" sz="1400" b="1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59569" y="92238"/>
            <a:ext cx="3562855" cy="44462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400" b="1">
                <a:latin typeface="Courier New"/>
                <a:cs typeface="Courier New"/>
              </a:rPr>
              <a:t>fact: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400" b="1">
                <a:latin typeface="Courier New"/>
                <a:cs typeface="Courier New"/>
              </a:rPr>
              <a:t>.LFB0: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400" b="1">
                <a:latin typeface="Courier New"/>
                <a:cs typeface="Courier New"/>
              </a:rPr>
              <a:t>        </a:t>
            </a:r>
            <a:r>
              <a:rPr lang="en-US" sz="1400" b="1" err="1">
                <a:latin typeface="Courier New"/>
                <a:cs typeface="Courier New"/>
              </a:rPr>
              <a:t>pushq</a:t>
            </a:r>
            <a:r>
              <a:rPr lang="en-US" sz="1400" b="1">
                <a:latin typeface="Courier New"/>
                <a:cs typeface="Courier New"/>
              </a:rPr>
              <a:t>   %</a:t>
            </a:r>
            <a:r>
              <a:rPr lang="en-US" sz="1400" b="1" err="1">
                <a:latin typeface="Courier New"/>
                <a:cs typeface="Courier New"/>
              </a:rPr>
              <a:t>rbp</a:t>
            </a:r>
            <a:endParaRPr lang="en-US" sz="1400" b="1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400" b="1">
                <a:latin typeface="Courier New"/>
                <a:cs typeface="Courier New"/>
              </a:rPr>
              <a:t>        </a:t>
            </a:r>
            <a:r>
              <a:rPr lang="en-US" sz="1400" b="1" err="1">
                <a:latin typeface="Courier New"/>
                <a:cs typeface="Courier New"/>
              </a:rPr>
              <a:t>movq</a:t>
            </a:r>
            <a:r>
              <a:rPr lang="en-US" sz="1400" b="1">
                <a:latin typeface="Courier New"/>
                <a:cs typeface="Courier New"/>
              </a:rPr>
              <a:t>    %</a:t>
            </a:r>
            <a:r>
              <a:rPr lang="en-US" sz="1400" b="1" err="1">
                <a:latin typeface="Courier New"/>
                <a:cs typeface="Courier New"/>
              </a:rPr>
              <a:t>rsp</a:t>
            </a:r>
            <a:r>
              <a:rPr lang="en-US" sz="1400" b="1">
                <a:latin typeface="Courier New"/>
                <a:cs typeface="Courier New"/>
              </a:rPr>
              <a:t>, %</a:t>
            </a:r>
            <a:r>
              <a:rPr lang="en-US" sz="1400" b="1" err="1">
                <a:latin typeface="Courier New"/>
                <a:cs typeface="Courier New"/>
              </a:rPr>
              <a:t>rbp</a:t>
            </a:r>
            <a:endParaRPr lang="en-US" sz="1400" b="1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400" b="1">
                <a:latin typeface="Courier New"/>
                <a:cs typeface="Courier New"/>
              </a:rPr>
              <a:t>        </a:t>
            </a:r>
            <a:r>
              <a:rPr lang="en-US" sz="1400" b="1" err="1">
                <a:latin typeface="Courier New"/>
                <a:cs typeface="Courier New"/>
              </a:rPr>
              <a:t>subq</a:t>
            </a:r>
            <a:r>
              <a:rPr lang="en-US" sz="1400" b="1">
                <a:latin typeface="Courier New"/>
                <a:cs typeface="Courier New"/>
              </a:rPr>
              <a:t>    $16, %</a:t>
            </a:r>
            <a:r>
              <a:rPr lang="en-US" sz="1400" b="1" err="1">
                <a:latin typeface="Courier New"/>
                <a:cs typeface="Courier New"/>
              </a:rPr>
              <a:t>rsp</a:t>
            </a:r>
            <a:endParaRPr lang="en-US" sz="1400" b="1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400" b="1">
                <a:latin typeface="Courier New"/>
                <a:cs typeface="Courier New"/>
              </a:rPr>
              <a:t>        </a:t>
            </a:r>
            <a:r>
              <a:rPr lang="cs-CZ" sz="1400" b="1" err="1">
                <a:latin typeface="Courier New"/>
                <a:cs typeface="Courier New"/>
              </a:rPr>
              <a:t>movl</a:t>
            </a:r>
            <a:r>
              <a:rPr lang="cs-CZ" sz="1400" b="1">
                <a:latin typeface="Courier New"/>
                <a:cs typeface="Courier New"/>
              </a:rPr>
              <a:t>    %</a:t>
            </a:r>
            <a:r>
              <a:rPr lang="cs-CZ" sz="1400" b="1" err="1">
                <a:latin typeface="Courier New"/>
                <a:cs typeface="Courier New"/>
              </a:rPr>
              <a:t>edi</a:t>
            </a:r>
            <a:r>
              <a:rPr lang="cs-CZ" sz="1400" b="1">
                <a:latin typeface="Courier New"/>
                <a:cs typeface="Courier New"/>
              </a:rPr>
              <a:t>, -4(%</a:t>
            </a:r>
            <a:r>
              <a:rPr lang="cs-CZ" sz="1400" b="1" err="1">
                <a:latin typeface="Courier New"/>
                <a:cs typeface="Courier New"/>
              </a:rPr>
              <a:t>rbp</a:t>
            </a:r>
            <a:r>
              <a:rPr lang="cs-CZ" sz="1400" b="1"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400" b="1">
                <a:latin typeface="Courier New"/>
                <a:cs typeface="Courier New"/>
              </a:rPr>
              <a:t>        </a:t>
            </a:r>
            <a:r>
              <a:rPr lang="cs-CZ" sz="1400" b="1" err="1">
                <a:latin typeface="Courier New"/>
                <a:cs typeface="Courier New"/>
              </a:rPr>
              <a:t>cmpl</a:t>
            </a:r>
            <a:r>
              <a:rPr lang="cs-CZ" sz="1400" b="1">
                <a:latin typeface="Courier New"/>
                <a:cs typeface="Courier New"/>
              </a:rPr>
              <a:t>    $0, -4(%</a:t>
            </a:r>
            <a:r>
              <a:rPr lang="cs-CZ" sz="1400" b="1" err="1">
                <a:latin typeface="Courier New"/>
                <a:cs typeface="Courier New"/>
              </a:rPr>
              <a:t>rbp</a:t>
            </a:r>
            <a:r>
              <a:rPr lang="cs-CZ" sz="1400" b="1"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pl-PL" sz="1400" b="1">
                <a:latin typeface="Courier New"/>
                <a:cs typeface="Courier New"/>
              </a:rPr>
              <a:t>        </a:t>
            </a:r>
            <a:r>
              <a:rPr lang="pl-PL" sz="1400" b="1" err="1">
                <a:latin typeface="Courier New"/>
                <a:cs typeface="Courier New"/>
              </a:rPr>
              <a:t>jne</a:t>
            </a:r>
            <a:r>
              <a:rPr lang="pl-PL" sz="1400" b="1">
                <a:latin typeface="Courier New"/>
                <a:cs typeface="Courier New"/>
              </a:rPr>
              <a:t>     .L2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400" b="1">
                <a:latin typeface="Courier New"/>
                <a:cs typeface="Courier New"/>
              </a:rPr>
              <a:t>        </a:t>
            </a:r>
            <a:r>
              <a:rPr lang="cs-CZ" sz="1400" b="1" err="1">
                <a:latin typeface="Courier New"/>
                <a:cs typeface="Courier New"/>
              </a:rPr>
              <a:t>movl</a:t>
            </a:r>
            <a:r>
              <a:rPr lang="cs-CZ" sz="1400" b="1">
                <a:latin typeface="Courier New"/>
                <a:cs typeface="Courier New"/>
              </a:rPr>
              <a:t>    $1, %</a:t>
            </a:r>
            <a:r>
              <a:rPr lang="cs-CZ" sz="1400" b="1" err="1">
                <a:latin typeface="Courier New"/>
                <a:cs typeface="Courier New"/>
              </a:rPr>
              <a:t>eax</a:t>
            </a:r>
            <a:endParaRPr lang="cs-CZ" sz="1400" b="1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400" b="1">
                <a:latin typeface="Courier New"/>
                <a:cs typeface="Courier New"/>
              </a:rPr>
              <a:t>        </a:t>
            </a:r>
            <a:r>
              <a:rPr lang="cs-CZ" sz="1400" b="1" err="1">
                <a:latin typeface="Courier New"/>
                <a:cs typeface="Courier New"/>
              </a:rPr>
              <a:t>jmp</a:t>
            </a:r>
            <a:r>
              <a:rPr lang="cs-CZ" sz="1400" b="1">
                <a:latin typeface="Courier New"/>
                <a:cs typeface="Courier New"/>
              </a:rPr>
              <a:t>     .L3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400" b="1">
                <a:latin typeface="Courier New"/>
                <a:cs typeface="Courier New"/>
              </a:rPr>
              <a:t>.L2: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400" b="1">
                <a:latin typeface="Courier New"/>
                <a:cs typeface="Courier New"/>
              </a:rPr>
              <a:t>        </a:t>
            </a:r>
            <a:r>
              <a:rPr lang="cs-CZ" sz="1400" b="1" err="1">
                <a:latin typeface="Courier New"/>
                <a:cs typeface="Courier New"/>
              </a:rPr>
              <a:t>movl</a:t>
            </a:r>
            <a:r>
              <a:rPr lang="cs-CZ" sz="1400" b="1">
                <a:latin typeface="Courier New"/>
                <a:cs typeface="Courier New"/>
              </a:rPr>
              <a:t>    -4(%</a:t>
            </a:r>
            <a:r>
              <a:rPr lang="cs-CZ" sz="1400" b="1" err="1">
                <a:latin typeface="Courier New"/>
                <a:cs typeface="Courier New"/>
              </a:rPr>
              <a:t>rbp</a:t>
            </a:r>
            <a:r>
              <a:rPr lang="cs-CZ" sz="1400" b="1">
                <a:latin typeface="Courier New"/>
                <a:cs typeface="Courier New"/>
              </a:rPr>
              <a:t>), %</a:t>
            </a:r>
            <a:r>
              <a:rPr lang="cs-CZ" sz="1400" b="1" err="1">
                <a:latin typeface="Courier New"/>
                <a:cs typeface="Courier New"/>
              </a:rPr>
              <a:t>eax</a:t>
            </a:r>
            <a:endParaRPr lang="cs-CZ" sz="1400" b="1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400" b="1">
                <a:latin typeface="Courier New"/>
                <a:cs typeface="Courier New"/>
              </a:rPr>
              <a:t>        </a:t>
            </a:r>
            <a:r>
              <a:rPr lang="cs-CZ" sz="1400" b="1" err="1">
                <a:latin typeface="Courier New"/>
                <a:cs typeface="Courier New"/>
              </a:rPr>
              <a:t>subl</a:t>
            </a:r>
            <a:r>
              <a:rPr lang="cs-CZ" sz="1400" b="1">
                <a:latin typeface="Courier New"/>
                <a:cs typeface="Courier New"/>
              </a:rPr>
              <a:t>    $1, %</a:t>
            </a:r>
            <a:r>
              <a:rPr lang="cs-CZ" sz="1400" b="1" err="1">
                <a:latin typeface="Courier New"/>
                <a:cs typeface="Courier New"/>
              </a:rPr>
              <a:t>eax</a:t>
            </a:r>
            <a:endParaRPr lang="cs-CZ" sz="1400" b="1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400" b="1">
                <a:latin typeface="Courier New"/>
                <a:cs typeface="Courier New"/>
              </a:rPr>
              <a:t>        </a:t>
            </a:r>
            <a:r>
              <a:rPr lang="cs-CZ" sz="1400" b="1" err="1">
                <a:latin typeface="Courier New"/>
                <a:cs typeface="Courier New"/>
              </a:rPr>
              <a:t>movl</a:t>
            </a:r>
            <a:r>
              <a:rPr lang="cs-CZ" sz="1400" b="1">
                <a:latin typeface="Courier New"/>
                <a:cs typeface="Courier New"/>
              </a:rPr>
              <a:t>    %</a:t>
            </a:r>
            <a:r>
              <a:rPr lang="cs-CZ" sz="1400" b="1" err="1">
                <a:latin typeface="Courier New"/>
                <a:cs typeface="Courier New"/>
              </a:rPr>
              <a:t>eax</a:t>
            </a:r>
            <a:r>
              <a:rPr lang="cs-CZ" sz="1400" b="1">
                <a:latin typeface="Courier New"/>
                <a:cs typeface="Courier New"/>
              </a:rPr>
              <a:t>, %</a:t>
            </a:r>
            <a:r>
              <a:rPr lang="cs-CZ" sz="1400" b="1" err="1">
                <a:latin typeface="Courier New"/>
                <a:cs typeface="Courier New"/>
              </a:rPr>
              <a:t>edi</a:t>
            </a:r>
            <a:endParaRPr lang="cs-CZ" sz="1400" b="1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400" b="1">
                <a:latin typeface="Courier New"/>
                <a:cs typeface="Courier New"/>
              </a:rPr>
              <a:t>        call    fact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ro-RO" sz="1400" b="1">
                <a:latin typeface="Courier New"/>
                <a:cs typeface="Courier New"/>
              </a:rPr>
              <a:t>        imull   -4(%rbp), %eax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ro-RO" sz="1400" b="1">
                <a:latin typeface="Courier New"/>
                <a:cs typeface="Courier New"/>
              </a:rPr>
              <a:t>.L3: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400" b="1">
                <a:latin typeface="Courier New"/>
                <a:cs typeface="Courier New"/>
              </a:rPr>
              <a:t>        leave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400" b="1">
                <a:latin typeface="Courier New"/>
                <a:cs typeface="Courier New"/>
              </a:rPr>
              <a:t>        ret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306651" y="1798320"/>
            <a:ext cx="1615440" cy="579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Example 6</a:t>
            </a:r>
          </a:p>
        </p:txBody>
      </p:sp>
    </p:spTree>
    <p:extLst>
      <p:ext uri="{BB962C8B-B14F-4D97-AF65-F5344CB8AC3E}">
        <p14:creationId xmlns:p14="http://schemas.microsoft.com/office/powerpoint/2010/main" val="13982937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945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Evolution of x86 Architecture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340397"/>
              </p:ext>
            </p:extLst>
          </p:nvPr>
        </p:nvGraphicFramePr>
        <p:xfrm>
          <a:off x="793774" y="1652270"/>
          <a:ext cx="789302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2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08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5-10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First 16-bit Intel processor</a:t>
                      </a:r>
                    </a:p>
                    <a:p>
                      <a:pPr algn="l"/>
                      <a:r>
                        <a:rPr lang="en-US"/>
                        <a:t>1MB address 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80386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16-33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First 32-bit Intel processor (IA32)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Pentium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2.8-3.8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First 64-bit Intel processor (x86-64)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1.0-3.5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First dual-core Intel processor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Core i7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1.7-3.9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Support of up to four 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15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Backward Compatibility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Modern x86-64 processors can also run in 32-bit mode.</a:t>
            </a:r>
          </a:p>
          <a:p>
            <a:pPr lvl="1"/>
            <a:r>
              <a:rPr lang="en-US"/>
              <a:t>There are 32-bit instruction variants.</a:t>
            </a:r>
          </a:p>
          <a:p>
            <a:r>
              <a:rPr lang="en-US"/>
              <a:t>We can use “</a:t>
            </a:r>
            <a:r>
              <a:rPr lang="en-US" err="1"/>
              <a:t>gcc</a:t>
            </a:r>
            <a:r>
              <a:rPr lang="en-US"/>
              <a:t>” to compile for both 32-bit and 64-bit target machines:</a:t>
            </a:r>
          </a:p>
          <a:p>
            <a:pPr marL="457200" lvl="1" indent="0">
              <a:buNone/>
            </a:pPr>
            <a:r>
              <a:rPr lang="en-US"/>
              <a:t>	</a:t>
            </a:r>
            <a:r>
              <a:rPr lang="en-US" b="1" err="1">
                <a:latin typeface="Courier New"/>
                <a:cs typeface="Courier New"/>
              </a:rPr>
              <a:t>gcc</a:t>
            </a:r>
            <a:r>
              <a:rPr lang="en-US" b="1">
                <a:latin typeface="Courier New"/>
                <a:cs typeface="Courier New"/>
              </a:rPr>
              <a:t> –m32 </a:t>
            </a:r>
            <a:r>
              <a:rPr lang="en-US" b="1" err="1">
                <a:latin typeface="Courier New"/>
                <a:cs typeface="Courier New"/>
              </a:rPr>
              <a:t>myprog.c</a:t>
            </a:r>
            <a:endParaRPr lang="en-US" b="1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b="1">
                <a:latin typeface="Courier New"/>
                <a:cs typeface="Courier New"/>
              </a:rPr>
              <a:t>	</a:t>
            </a:r>
            <a:r>
              <a:rPr lang="en-US" b="1" err="1">
                <a:latin typeface="Courier New"/>
                <a:cs typeface="Courier New"/>
              </a:rPr>
              <a:t>gcc</a:t>
            </a:r>
            <a:r>
              <a:rPr lang="en-US" b="1">
                <a:latin typeface="Courier New"/>
                <a:cs typeface="Courier New"/>
              </a:rPr>
              <a:t> –m64 </a:t>
            </a:r>
            <a:r>
              <a:rPr lang="en-US" b="1" err="1">
                <a:latin typeface="Courier New"/>
                <a:cs typeface="Courier New"/>
              </a:rPr>
              <a:t>myprog.c</a:t>
            </a:r>
            <a:r>
              <a:rPr lang="en-US" b="1">
                <a:latin typeface="Courier New"/>
                <a:cs typeface="Courier New"/>
              </a:rPr>
              <a:t> </a:t>
            </a:r>
          </a:p>
          <a:p>
            <a:pPr marL="457200" lvl="1" indent="0">
              <a:buNone/>
            </a:pPr>
            <a:r>
              <a:rPr lang="en-US"/>
              <a:t>By default, 64-bit is assumed.</a:t>
            </a:r>
          </a:p>
        </p:txBody>
      </p:sp>
    </p:spTree>
    <p:extLst>
      <p:ext uri="{BB962C8B-B14F-4D97-AF65-F5344CB8AC3E}">
        <p14:creationId xmlns:p14="http://schemas.microsoft.com/office/powerpoint/2010/main" val="49679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 Set Architecture (ISA)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parts of a processor design that one needs to understand to write assembly language code. </a:t>
            </a:r>
          </a:p>
          <a:p>
            <a:pPr lvl="1"/>
            <a:r>
              <a:rPr lang="en-US"/>
              <a:t>Data types supported</a:t>
            </a:r>
          </a:p>
          <a:p>
            <a:pPr lvl="1"/>
            <a:r>
              <a:rPr lang="en-US"/>
              <a:t>Instruction set</a:t>
            </a:r>
          </a:p>
          <a:p>
            <a:pPr lvl="1"/>
            <a:r>
              <a:rPr lang="en-US"/>
              <a:t>Processor registers</a:t>
            </a:r>
          </a:p>
          <a:p>
            <a:r>
              <a:rPr lang="en-US"/>
              <a:t>You shall be learning two different ISA’s in this semester:</a:t>
            </a:r>
          </a:p>
          <a:p>
            <a:pPr lvl="1"/>
            <a:r>
              <a:rPr lang="en-US"/>
              <a:t>x86 in this class (based on CISC)</a:t>
            </a:r>
          </a:p>
          <a:p>
            <a:pPr lvl="1"/>
            <a:r>
              <a:rPr lang="en-US"/>
              <a:t>MIPS in the COA class (based on RISC)</a:t>
            </a:r>
          </a:p>
        </p:txBody>
      </p:sp>
    </p:spTree>
    <p:extLst>
      <p:ext uri="{BB962C8B-B14F-4D97-AF65-F5344CB8AC3E}">
        <p14:creationId xmlns:p14="http://schemas.microsoft.com/office/powerpoint/2010/main" val="2619129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1066800" y="800100"/>
            <a:ext cx="3200400" cy="15105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1281"/>
            <a:ext cx="8229600" cy="599440"/>
          </a:xfrm>
        </p:spPr>
        <p:txBody>
          <a:bodyPr>
            <a:normAutofit fontScale="90000"/>
          </a:bodyPr>
          <a:lstStyle/>
          <a:p>
            <a:r>
              <a:rPr lang="en-US"/>
              <a:t>Assembly Programmer’s View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45440" y="2457450"/>
            <a:ext cx="5791200" cy="2561590"/>
          </a:xfrm>
        </p:spPr>
        <p:txBody>
          <a:bodyPr>
            <a:normAutofit fontScale="62500" lnSpcReduction="20000"/>
          </a:bodyPr>
          <a:lstStyle/>
          <a:p>
            <a:pPr marL="227013" indent="-227013" defTabSz="895350">
              <a:buNone/>
              <a:tabLst>
                <a:tab pos="1371600" algn="l"/>
                <a:tab pos="4572000" algn="l"/>
              </a:tabLst>
            </a:pPr>
            <a:r>
              <a:rPr lang="en-US" sz="3200"/>
              <a:t>Programmer-Visible State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600" b="1"/>
              <a:t>PC: Program counter (called Instruction Pointer in x86)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2200"/>
              <a:t>Called “EIP” (IA32) or “RIP” (x86-64)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600" b="1"/>
              <a:t>Registers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2200"/>
              <a:t>Used to temporarily store heavily used data items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600" b="1"/>
              <a:t>Condition codes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2200"/>
              <a:t>Store status information about most recent arithmetic operation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2200"/>
              <a:t>Used for conditional branching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409700" y="1485900"/>
            <a:ext cx="533400" cy="3429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PC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362200" y="1028700"/>
            <a:ext cx="1371600" cy="571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Registers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019800" y="800100"/>
            <a:ext cx="1752600" cy="1657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r>
              <a:rPr lang="en-US" sz="2800" b="1">
                <a:latin typeface="Calibri" pitchFamily="34" charset="0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6324600" y="1297576"/>
            <a:ext cx="1143000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Calibri" pitchFamily="34" charset="0"/>
              </a:rPr>
              <a:t>Code</a:t>
            </a:r>
          </a:p>
          <a:p>
            <a:pPr algn="ctr">
              <a:lnSpc>
                <a:spcPct val="100000"/>
              </a:lnSpc>
            </a:pPr>
            <a:r>
              <a:rPr lang="en-US" sz="2000">
                <a:latin typeface="Calibri" pitchFamily="34" charset="0"/>
              </a:rPr>
              <a:t>Data</a:t>
            </a:r>
          </a:p>
          <a:p>
            <a:pPr algn="ctr">
              <a:lnSpc>
                <a:spcPct val="100000"/>
              </a:lnSpc>
            </a:pPr>
            <a:r>
              <a:rPr lang="en-US" sz="2000">
                <a:latin typeface="Calibri" pitchFamily="34" charset="0"/>
              </a:rPr>
              <a:t>Stack</a:t>
            </a:r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4267200" y="127635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4267200" y="16764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4267200" y="207645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4267200" y="90043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267200" y="130937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267200" y="1699260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Instructions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2362200" y="1714500"/>
            <a:ext cx="1371600" cy="5143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Calibri" pitchFamily="34" charset="0"/>
              </a:rPr>
              <a:t>Condition</a:t>
            </a:r>
          </a:p>
          <a:p>
            <a:pPr algn="ctr"/>
            <a:r>
              <a:rPr lang="en-US" sz="1600">
                <a:latin typeface="Calibri" pitchFamily="34" charset="0"/>
              </a:rPr>
              <a:t>Codes</a:t>
            </a:r>
          </a:p>
        </p:txBody>
      </p:sp>
    </p:spTree>
    <p:extLst>
      <p:ext uri="{BB962C8B-B14F-4D97-AF65-F5344CB8AC3E}">
        <p14:creationId xmlns:p14="http://schemas.microsoft.com/office/powerpoint/2010/main" val="2307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94" name="Line 14"/>
          <p:cNvSpPr>
            <a:spLocks noChangeShapeType="1"/>
          </p:cNvSpPr>
          <p:nvPr/>
        </p:nvSpPr>
        <p:spPr bwMode="auto">
          <a:xfrm>
            <a:off x="3989388" y="3041359"/>
            <a:ext cx="0" cy="5448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8495" name="Line 15"/>
          <p:cNvSpPr>
            <a:spLocks noChangeShapeType="1"/>
          </p:cNvSpPr>
          <p:nvPr/>
        </p:nvSpPr>
        <p:spPr bwMode="auto">
          <a:xfrm>
            <a:off x="3989388" y="3898609"/>
            <a:ext cx="0" cy="5448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101726" y="1885950"/>
            <a:ext cx="72707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>
                <a:latin typeface="Calibri" pitchFamily="34" charset="0"/>
              </a:rPr>
              <a:t>text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1101726" y="2741775"/>
            <a:ext cx="72707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>
                <a:latin typeface="Calibri" pitchFamily="34" charset="0"/>
              </a:rPr>
              <a:t>text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828676" y="3543300"/>
            <a:ext cx="100012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>
                <a:latin typeface="Calibri" pitchFamily="34" charset="0"/>
              </a:rPr>
              <a:t>binary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828676" y="4400550"/>
            <a:ext cx="100012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>
                <a:latin typeface="Calibri" pitchFamily="34" charset="0"/>
              </a:rPr>
              <a:t>binary</a:t>
            </a:r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>
            <a:off x="3989388" y="2232925"/>
            <a:ext cx="0" cy="510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4295775" y="2343150"/>
            <a:ext cx="25019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 pitchFamily="34" charset="0"/>
              </a:rPr>
              <a:t>Compiler (</a:t>
            </a:r>
            <a:r>
              <a:rPr lang="en-US" sz="2000" b="1" err="1">
                <a:latin typeface="Courier New" pitchFamily="49" charset="0"/>
              </a:rPr>
              <a:t>gcc</a:t>
            </a:r>
            <a:r>
              <a:rPr lang="en-US" sz="2000" b="1">
                <a:latin typeface="Courier New" pitchFamily="49" charset="0"/>
              </a:rPr>
              <a:t> -S</a:t>
            </a:r>
            <a:r>
              <a:rPr lang="en-US" sz="2000">
                <a:latin typeface="Calibri" pitchFamily="34" charset="0"/>
              </a:rPr>
              <a:t>)</a:t>
            </a: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4279900" y="3143250"/>
            <a:ext cx="30480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 pitchFamily="34" charset="0"/>
              </a:rPr>
              <a:t>Assembler (</a:t>
            </a:r>
            <a:r>
              <a:rPr lang="en-US" sz="2000" b="1" err="1">
                <a:latin typeface="Courier New" pitchFamily="49" charset="0"/>
              </a:rPr>
              <a:t>gcc</a:t>
            </a:r>
            <a:r>
              <a:rPr lang="en-US" sz="2000">
                <a:latin typeface="Calibri" pitchFamily="34" charset="0"/>
              </a:rPr>
              <a:t> or </a:t>
            </a:r>
            <a:r>
              <a:rPr lang="en-US" sz="2000" b="1">
                <a:latin typeface="Courier New" pitchFamily="49" charset="0"/>
              </a:rPr>
              <a:t>as</a:t>
            </a:r>
            <a:r>
              <a:rPr lang="en-US" sz="2000">
                <a:latin typeface="Calibri" pitchFamily="34" charset="0"/>
              </a:rPr>
              <a:t>)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4295776" y="4000500"/>
            <a:ext cx="26384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 pitchFamily="34" charset="0"/>
              </a:rPr>
              <a:t>Linker (</a:t>
            </a:r>
            <a:r>
              <a:rPr lang="en-US" sz="2000" b="1" err="1">
                <a:latin typeface="Courier New" pitchFamily="49" charset="0"/>
              </a:rPr>
              <a:t>gcc</a:t>
            </a:r>
            <a:r>
              <a:rPr lang="en-US" sz="2000">
                <a:latin typeface="Calibri" pitchFamily="34" charset="0"/>
              </a:rPr>
              <a:t> or</a:t>
            </a:r>
            <a:r>
              <a:rPr lang="en-US" sz="2000">
                <a:latin typeface="Courier" pitchFamily="49" charset="0"/>
              </a:rPr>
              <a:t> </a:t>
            </a:r>
            <a:r>
              <a:rPr lang="en-US" sz="2000" b="1">
                <a:latin typeface="Courier New" pitchFamily="49" charset="0"/>
              </a:rPr>
              <a:t>ld</a:t>
            </a:r>
            <a:r>
              <a:rPr lang="en-US" sz="2000">
                <a:latin typeface="Calibri" pitchFamily="34" charset="0"/>
              </a:rPr>
              <a:t>)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2373313" y="1934766"/>
            <a:ext cx="3263900" cy="366767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C program (</a:t>
            </a:r>
            <a:r>
              <a:rPr lang="en-US" b="1">
                <a:latin typeface="Courier New" pitchFamily="49" charset="0"/>
              </a:rPr>
              <a:t>p1.c p2.c</a:t>
            </a:r>
            <a:r>
              <a:rPr lang="en-US">
                <a:latin typeface="Calibri" pitchFamily="34" charset="0"/>
              </a:rPr>
              <a:t>)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2259013" y="2743200"/>
            <a:ext cx="3492500" cy="366767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err="1">
                <a:latin typeface="Calibri" pitchFamily="34" charset="0"/>
              </a:rPr>
              <a:t>Asm</a:t>
            </a:r>
            <a:r>
              <a:rPr lang="en-US">
                <a:latin typeface="Calibri" pitchFamily="34" charset="0"/>
              </a:rPr>
              <a:t> program (</a:t>
            </a:r>
            <a:r>
              <a:rPr lang="en-US" b="1">
                <a:latin typeface="Courier New" pitchFamily="49" charset="0"/>
              </a:rPr>
              <a:t>p1.s p2.s</a:t>
            </a:r>
            <a:r>
              <a:rPr lang="en-US">
                <a:latin typeface="Calibri" pitchFamily="34" charset="0"/>
              </a:rPr>
              <a:t>)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2144713" y="3600450"/>
            <a:ext cx="3721100" cy="3667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Object program (</a:t>
            </a:r>
            <a:r>
              <a:rPr lang="en-US" b="1">
                <a:latin typeface="Courier New" pitchFamily="49" charset="0"/>
              </a:rPr>
              <a:t>p1.o p2.o</a:t>
            </a:r>
            <a:r>
              <a:rPr lang="en-US">
                <a:latin typeface="Calibri" pitchFamily="34" charset="0"/>
              </a:rPr>
              <a:t>)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2131219" y="4457700"/>
            <a:ext cx="3748088" cy="366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Executable program (</a:t>
            </a:r>
            <a:r>
              <a:rPr lang="en-US" b="1">
                <a:latin typeface="Courier New" pitchFamily="49" charset="0"/>
              </a:rPr>
              <a:t>p</a:t>
            </a:r>
            <a:r>
              <a:rPr lang="en-US">
                <a:latin typeface="Calibri" pitchFamily="34" charset="0"/>
              </a:rPr>
              <a:t>)</a:t>
            </a:r>
          </a:p>
        </p:txBody>
      </p:sp>
      <p:sp>
        <p:nvSpPr>
          <p:cNvPr id="148496" name="Rectangle 16"/>
          <p:cNvSpPr>
            <a:spLocks noChangeArrowheads="1"/>
          </p:cNvSpPr>
          <p:nvPr/>
        </p:nvSpPr>
        <p:spPr bwMode="auto">
          <a:xfrm>
            <a:off x="6858000" y="3600450"/>
            <a:ext cx="2044700" cy="3667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Static libraries (</a:t>
            </a:r>
            <a:r>
              <a:rPr lang="en-US" b="1">
                <a:latin typeface="Courier New" pitchFamily="49" charset="0"/>
              </a:rPr>
              <a:t>.a</a:t>
            </a:r>
            <a:r>
              <a:rPr lang="en-US">
                <a:latin typeface="Calibri" pitchFamily="34" charset="0"/>
              </a:rPr>
              <a:t>)</a:t>
            </a:r>
          </a:p>
        </p:txBody>
      </p:sp>
      <p:sp>
        <p:nvSpPr>
          <p:cNvPr id="148497" name="Line 17"/>
          <p:cNvSpPr>
            <a:spLocks noChangeShapeType="1"/>
          </p:cNvSpPr>
          <p:nvPr/>
        </p:nvSpPr>
        <p:spPr bwMode="auto">
          <a:xfrm flipH="1">
            <a:off x="5865813" y="4000500"/>
            <a:ext cx="9906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8498" name="Rectangle 18"/>
          <p:cNvSpPr>
            <a:spLocks noGrp="1" noChangeArrowheads="1"/>
          </p:cNvSpPr>
          <p:nvPr>
            <p:ph type="title"/>
          </p:nvPr>
        </p:nvSpPr>
        <p:spPr>
          <a:xfrm>
            <a:off x="457200" y="73899"/>
            <a:ext cx="8229600" cy="536971"/>
          </a:xfrm>
        </p:spPr>
        <p:txBody>
          <a:bodyPr>
            <a:normAutofit fontScale="90000"/>
          </a:bodyPr>
          <a:lstStyle/>
          <a:p>
            <a:r>
              <a:rPr lang="en-US"/>
              <a:t>Turning C Programs into Object Code</a:t>
            </a:r>
          </a:p>
        </p:txBody>
      </p:sp>
      <p:sp>
        <p:nvSpPr>
          <p:cNvPr id="148499" name="Rectangle 19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690880"/>
            <a:ext cx="7976394" cy="1195070"/>
          </a:xfrm>
        </p:spPr>
        <p:txBody>
          <a:bodyPr>
            <a:normAutofit/>
          </a:bodyPr>
          <a:lstStyle/>
          <a:p>
            <a:pPr marL="560388" lvl="1" indent="-222250" defTabSz="895350">
              <a:spcAft>
                <a:spcPts val="300"/>
              </a:spcAft>
              <a:tabLst>
                <a:tab pos="2286000" algn="l"/>
                <a:tab pos="3543300" algn="l"/>
              </a:tabLst>
            </a:pPr>
            <a:r>
              <a:rPr lang="en-US"/>
              <a:t>C code in files  </a:t>
            </a:r>
            <a:r>
              <a:rPr lang="en-US" b="1">
                <a:latin typeface="Courier New" pitchFamily="49" charset="0"/>
              </a:rPr>
              <a:t>p1.c p2.c</a:t>
            </a:r>
            <a:endParaRPr lang="en-US" b="1">
              <a:latin typeface="Courier" pitchFamily="49" charset="0"/>
            </a:endParaRPr>
          </a:p>
          <a:p>
            <a:pPr marL="560388" lvl="1" indent="-222250" defTabSz="895350">
              <a:spcAft>
                <a:spcPts val="300"/>
              </a:spcAft>
              <a:tabLst>
                <a:tab pos="2286000" algn="l"/>
                <a:tab pos="3543300" algn="l"/>
              </a:tabLst>
            </a:pPr>
            <a:r>
              <a:rPr lang="en-US"/>
              <a:t>Compile with command:  </a:t>
            </a:r>
            <a:r>
              <a:rPr lang="en-US" b="1" err="1">
                <a:latin typeface="Courier New" pitchFamily="49" charset="0"/>
              </a:rPr>
              <a:t>gcc</a:t>
            </a:r>
            <a:r>
              <a:rPr lang="en-US" b="1">
                <a:latin typeface="Courier New" pitchFamily="49" charset="0"/>
              </a:rPr>
              <a:t> –O1 p1.c p2.c -o p</a:t>
            </a:r>
            <a:endParaRPr lang="en-US" b="1">
              <a:latin typeface="Courier" pitchFamily="49" charset="0"/>
            </a:endParaRP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/>
              <a:t>Use basic optimizations (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-O1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487424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Intel 64-bit Registers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36009"/>
          </a:xfrm>
        </p:spPr>
        <p:txBody>
          <a:bodyPr>
            <a:normAutofit fontScale="92500"/>
          </a:bodyPr>
          <a:lstStyle/>
          <a:p>
            <a:r>
              <a:rPr lang="en-US"/>
              <a:t>GPRs: Sixteen 64-bit integer registers</a:t>
            </a:r>
          </a:p>
          <a:p>
            <a:pPr lvl="1"/>
            <a:r>
              <a:rPr lang="en-US" err="1"/>
              <a:t>rax</a:t>
            </a:r>
            <a:r>
              <a:rPr lang="en-US"/>
              <a:t>, </a:t>
            </a:r>
            <a:r>
              <a:rPr lang="en-US" err="1"/>
              <a:t>rbx</a:t>
            </a:r>
            <a:r>
              <a:rPr lang="en-US"/>
              <a:t>, </a:t>
            </a:r>
            <a:r>
              <a:rPr lang="en-US" err="1"/>
              <a:t>rcx</a:t>
            </a:r>
            <a:r>
              <a:rPr lang="en-US"/>
              <a:t>, </a:t>
            </a:r>
            <a:r>
              <a:rPr lang="en-US" err="1"/>
              <a:t>rdx</a:t>
            </a:r>
            <a:r>
              <a:rPr lang="en-US"/>
              <a:t>, </a:t>
            </a:r>
            <a:r>
              <a:rPr lang="en-US" err="1"/>
              <a:t>rsp</a:t>
            </a:r>
            <a:r>
              <a:rPr lang="en-US"/>
              <a:t>, </a:t>
            </a:r>
            <a:r>
              <a:rPr lang="en-US" err="1"/>
              <a:t>rbp</a:t>
            </a:r>
            <a:r>
              <a:rPr lang="en-US"/>
              <a:t>, </a:t>
            </a:r>
            <a:r>
              <a:rPr lang="en-US" err="1"/>
              <a:t>rsi</a:t>
            </a:r>
            <a:r>
              <a:rPr lang="en-US"/>
              <a:t>, </a:t>
            </a:r>
            <a:r>
              <a:rPr lang="en-US" err="1"/>
              <a:t>rdi</a:t>
            </a:r>
            <a:r>
              <a:rPr lang="en-US"/>
              <a:t>, r8, r9, r10, r11, r12, r13, r14, r15</a:t>
            </a:r>
          </a:p>
          <a:p>
            <a:r>
              <a:rPr lang="en-US"/>
              <a:t>FPRs: Eight 80-bit floating-point registers</a:t>
            </a:r>
          </a:p>
          <a:p>
            <a:pPr lvl="1"/>
            <a:r>
              <a:rPr lang="en-US"/>
              <a:t>r0, r1, r2, r3, r4, r5, r6, r7</a:t>
            </a:r>
          </a:p>
          <a:p>
            <a:r>
              <a:rPr lang="en-US"/>
              <a:t>MMXs: Eight 64-bit SIMD registers</a:t>
            </a:r>
          </a:p>
          <a:p>
            <a:pPr lvl="1"/>
            <a:r>
              <a:rPr lang="en-US"/>
              <a:t>mm0, mm1, mm2, mm3, mm4, mm5, mm6, mm7</a:t>
            </a:r>
          </a:p>
          <a:p>
            <a:r>
              <a:rPr lang="en-US"/>
              <a:t>XMMs: Sixteen 128-bit SSE registers (Streaming SIMD Extensions)</a:t>
            </a:r>
          </a:p>
          <a:p>
            <a:pPr lvl="1"/>
            <a:r>
              <a:rPr lang="en-US"/>
              <a:t>xmm0, xmm1, xmm2, xmm3, …, xmm15</a:t>
            </a:r>
          </a:p>
        </p:txBody>
      </p:sp>
    </p:spTree>
    <p:extLst>
      <p:ext uri="{BB962C8B-B14F-4D97-AF65-F5344CB8AC3E}">
        <p14:creationId xmlns:p14="http://schemas.microsoft.com/office/powerpoint/2010/main" val="715788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9B93165D420748A94852C5ABD932FF" ma:contentTypeVersion="2" ma:contentTypeDescription="Create a new document." ma:contentTypeScope="" ma:versionID="b55263f2ca7a359a141bd4ad7e41ff9d">
  <xsd:schema xmlns:xsd="http://www.w3.org/2001/XMLSchema" xmlns:xs="http://www.w3.org/2001/XMLSchema" xmlns:p="http://schemas.microsoft.com/office/2006/metadata/properties" xmlns:ns2="592d9fb0-1a1d-4a9a-9e0b-69a672cb261c" targetNamespace="http://schemas.microsoft.com/office/2006/metadata/properties" ma:root="true" ma:fieldsID="8988ca09719363d52934114b7007fa97" ns2:_="">
    <xsd:import namespace="592d9fb0-1a1d-4a9a-9e0b-69a672cb26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2d9fb0-1a1d-4a9a-9e0b-69a672cb26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5906FF-16F9-4087-AF7B-0B56C69990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B63FDE-99FA-46CF-B61F-11AD88AF762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44E5882-EEA8-4142-A584-107EA4E2C679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38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Compiler Laboratory</vt:lpstr>
      <vt:lpstr>x86 Instruction Set Architecture Compiling C code to x86 Assembly</vt:lpstr>
      <vt:lpstr>Introduction to x86 Architecture</vt:lpstr>
      <vt:lpstr>Evolution of x86 Architecture</vt:lpstr>
      <vt:lpstr>Backward Compatibility</vt:lpstr>
      <vt:lpstr>Instruction Set Architecture (ISA)</vt:lpstr>
      <vt:lpstr>Assembly Programmer’s View</vt:lpstr>
      <vt:lpstr>Turning C Programs into Object Code</vt:lpstr>
      <vt:lpstr>Intel 64-bit Registers</vt:lpstr>
      <vt:lpstr>Special Registers</vt:lpstr>
      <vt:lpstr>Main Memory Address</vt:lpstr>
      <vt:lpstr>Register Usage Convention</vt:lpstr>
      <vt:lpstr>Compiling a C program</vt:lpstr>
      <vt:lpstr>Conventions Followed</vt:lpstr>
      <vt:lpstr>PowerPoint Presentation</vt:lpstr>
      <vt:lpstr>Various Addressing Modes</vt:lpstr>
      <vt:lpstr>Mechanism of Function Call and Return </vt:lpstr>
      <vt:lpstr>PowerPoint Presentation</vt:lpstr>
      <vt:lpstr>PowerPoint Presentation</vt:lpstr>
      <vt:lpstr>Compiling Into Assembly</vt:lpstr>
      <vt:lpstr>“leave” and “enter” Instructions</vt:lpstr>
      <vt:lpstr>Assembler Directives</vt:lpstr>
      <vt:lpstr>Some Illustrative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Sengupta</dc:creator>
  <cp:revision>1</cp:revision>
  <dcterms:created xsi:type="dcterms:W3CDTF">2020-09-02T10:10:13Z</dcterms:created>
  <dcterms:modified xsi:type="dcterms:W3CDTF">2020-09-03T10:34:44Z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0x010100E09B93165D420748A94852C5ABD932FF</vt:lpwstr>
  </property>
</Properties>
</file>