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260" r:id="rId3"/>
    <p:sldId id="261" r:id="rId4"/>
    <p:sldId id="266" r:id="rId5"/>
    <p:sldId id="262" r:id="rId6"/>
    <p:sldId id="265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259" r:id="rId5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06" autoAdjust="0"/>
  </p:normalViewPr>
  <p:slideViewPr>
    <p:cSldViewPr snapToGrid="0" snapToObjects="1">
      <p:cViewPr>
        <p:scale>
          <a:sx n="108" d="100"/>
          <a:sy n="108" d="100"/>
        </p:scale>
        <p:origin x="-80" y="-3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63" Type="http://schemas.openxmlformats.org/officeDocument/2006/relationships/viewProps" Target="viewProps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34" Type="http://schemas.openxmlformats.org/officeDocument/2006/relationships/slide" Target="slides/slide33.xml"/><Relationship Id="rId21" Type="http://schemas.openxmlformats.org/officeDocument/2006/relationships/slide" Target="slides/slide20.xml"/><Relationship Id="rId68" Type="http://schemas.openxmlformats.org/officeDocument/2006/relationships/customXml" Target="../customXml/item3.xml"/><Relationship Id="rId7" Type="http://schemas.openxmlformats.org/officeDocument/2006/relationships/slide" Target="slides/slide6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24" Type="http://schemas.openxmlformats.org/officeDocument/2006/relationships/slide" Target="slides/slide23.xml"/><Relationship Id="rId11" Type="http://schemas.openxmlformats.org/officeDocument/2006/relationships/slide" Target="slides/slide10.xml"/><Relationship Id="rId66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printerSettings" Target="printerSettings/printerSettings1.bin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64" Type="http://schemas.openxmlformats.org/officeDocument/2006/relationships/theme" Target="theme/theme1.xml"/><Relationship Id="rId56" Type="http://schemas.openxmlformats.org/officeDocument/2006/relationships/slide" Target="slides/slide55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51" Type="http://schemas.openxmlformats.org/officeDocument/2006/relationships/slide" Target="slides/slide50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46" Type="http://schemas.openxmlformats.org/officeDocument/2006/relationships/slide" Target="slides/slide45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5" Type="http://schemas.openxmlformats.org/officeDocument/2006/relationships/slide" Target="slides/slide24.xml"/><Relationship Id="rId12" Type="http://schemas.openxmlformats.org/officeDocument/2006/relationships/slide" Target="slides/slide11.xml"/><Relationship Id="rId67" Type="http://schemas.openxmlformats.org/officeDocument/2006/relationships/customXml" Target="../customXml/item2.xml"/><Relationship Id="rId54" Type="http://schemas.openxmlformats.org/officeDocument/2006/relationships/slide" Target="slides/slide53.xml"/><Relationship Id="rId41" Type="http://schemas.openxmlformats.org/officeDocument/2006/relationships/slide" Target="slides/slide40.xml"/><Relationship Id="rId20" Type="http://schemas.openxmlformats.org/officeDocument/2006/relationships/slide" Target="slides/slide19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49" Type="http://schemas.openxmlformats.org/officeDocument/2006/relationships/slide" Target="slides/slide48.xml"/><Relationship Id="rId36" Type="http://schemas.openxmlformats.org/officeDocument/2006/relationships/slide" Target="slides/slide3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65" Type="http://schemas.openxmlformats.org/officeDocument/2006/relationships/tableStyles" Target="tableStyles.xml"/><Relationship Id="rId52" Type="http://schemas.openxmlformats.org/officeDocument/2006/relationships/slide" Target="slides/slide51.xml"/><Relationship Id="rId44" Type="http://schemas.openxmlformats.org/officeDocument/2006/relationships/slide" Target="slides/slide43.xml"/><Relationship Id="rId31" Type="http://schemas.openxmlformats.org/officeDocument/2006/relationships/slide" Target="slides/slide30.xml"/><Relationship Id="rId60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80D88-1BAF-4045-9FDA-E4816920CBFA}" type="datetimeFigureOut">
              <a:rPr lang="en-US" smtClean="0"/>
              <a:t>04/11/20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C4FFC-D080-E045-AE38-D4A963176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7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0F2-643E-DB4D-9982-5F9AB8E6F55E}" type="datetimeFigureOut">
              <a:rPr lang="en-US" smtClean="0"/>
              <a:t>04/11/20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0F2-643E-DB4D-9982-5F9AB8E6F55E}" type="datetimeFigureOut">
              <a:rPr lang="en-US" smtClean="0"/>
              <a:t>04/11/20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5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0F2-643E-DB4D-9982-5F9AB8E6F55E}" type="datetimeFigureOut">
              <a:rPr lang="en-US" smtClean="0"/>
              <a:t>04/11/20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33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9"/>
            <a:ext cx="754380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89447"/>
            <a:ext cx="8229600" cy="330874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4743450"/>
            <a:ext cx="38862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44EF78BC-BEF5-1F48-B1FE-23E09E3337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8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0F2-643E-DB4D-9982-5F9AB8E6F55E}" type="datetimeFigureOut">
              <a:rPr lang="en-US" smtClean="0"/>
              <a:t>04/11/20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6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0F2-643E-DB4D-9982-5F9AB8E6F55E}" type="datetimeFigureOut">
              <a:rPr lang="en-US" smtClean="0"/>
              <a:t>04/11/20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8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0F2-643E-DB4D-9982-5F9AB8E6F55E}" type="datetimeFigureOut">
              <a:rPr lang="en-US" smtClean="0"/>
              <a:t>04/11/20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7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0F2-643E-DB4D-9982-5F9AB8E6F55E}" type="datetimeFigureOut">
              <a:rPr lang="en-US" smtClean="0"/>
              <a:t>04/11/20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5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0F2-643E-DB4D-9982-5F9AB8E6F55E}" type="datetimeFigureOut">
              <a:rPr lang="en-US" smtClean="0"/>
              <a:t>04/11/20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7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0F2-643E-DB4D-9982-5F9AB8E6F55E}" type="datetimeFigureOut">
              <a:rPr lang="en-US" smtClean="0"/>
              <a:t>04/11/20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3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0F2-643E-DB4D-9982-5F9AB8E6F55E}" type="datetimeFigureOut">
              <a:rPr lang="en-US" smtClean="0"/>
              <a:t>04/11/20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0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0F2-643E-DB4D-9982-5F9AB8E6F55E}" type="datetimeFigureOut">
              <a:rPr lang="en-US" smtClean="0"/>
              <a:t>04/11/20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4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8E0F2-643E-DB4D-9982-5F9AB8E6F55E}" type="datetimeFigureOut">
              <a:rPr lang="en-US" smtClean="0"/>
              <a:t>04/11/20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9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/>
        <a:buChar char="•"/>
        <a:defRPr sz="2400" b="0" kern="12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/>
        <a:buChar char="–"/>
        <a:defRPr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/>
        <a:buChar char="•"/>
        <a:defRPr sz="1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3579"/>
            <a:ext cx="7772400" cy="1102519"/>
          </a:xfrm>
        </p:spPr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22170"/>
            <a:ext cx="6400800" cy="131445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Prof. P. P. Das and Prof. I. Sengupta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October 29, 2020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762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581898"/>
            <a:ext cx="2976880" cy="100306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Some Vector Numbers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32535"/>
              </p:ext>
            </p:extLst>
          </p:nvPr>
        </p:nvGraphicFramePr>
        <p:xfrm>
          <a:off x="3566160" y="346710"/>
          <a:ext cx="512064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731"/>
                <a:gridCol w="4070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Vector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Divide by zero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Non-maskable interrupt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Breakpoint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Overflow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Invalid </a:t>
                      </a:r>
                      <a:r>
                        <a:rPr lang="en-US" sz="1600" dirty="0" err="1" smtClean="0"/>
                        <a:t>opcode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Device not available (math co-processor)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Segment</a:t>
                      </a:r>
                      <a:r>
                        <a:rPr lang="en-US" sz="1600" baseline="0" dirty="0" smtClean="0"/>
                        <a:t> not present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Stack segment fault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Page fault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SIMD floating-point exception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90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External interrupts are received through pins on the processor or through a local </a:t>
            </a:r>
            <a:r>
              <a:rPr lang="en-US" sz="2000" i="1" dirty="0" smtClean="0">
                <a:solidFill>
                  <a:srgbClr val="800000"/>
                </a:solidFill>
              </a:rPr>
              <a:t>Advanced Programmable Interrupt Controller (APIC)</a:t>
            </a:r>
            <a:r>
              <a:rPr lang="en-US" sz="2000" dirty="0" smtClean="0"/>
              <a:t>.</a:t>
            </a:r>
          </a:p>
          <a:p>
            <a:pPr lvl="1"/>
            <a:r>
              <a:rPr lang="en-US" sz="1800" dirty="0" smtClean="0"/>
              <a:t>The local APIC is connected to the primary interrupt pins LINT[1:0].</a:t>
            </a:r>
          </a:p>
          <a:p>
            <a:r>
              <a:rPr lang="en-US" sz="2000" dirty="0" smtClean="0"/>
              <a:t>When the local APIC is disabled, the LINT[1:0} pins are configured as </a:t>
            </a:r>
            <a:r>
              <a:rPr lang="en-US" sz="2000" i="1" dirty="0" smtClean="0">
                <a:solidFill>
                  <a:srgbClr val="800000"/>
                </a:solidFill>
              </a:rPr>
              <a:t>Interrupt Request (INTR) </a:t>
            </a:r>
            <a:r>
              <a:rPr lang="en-US" sz="2000" dirty="0" smtClean="0"/>
              <a:t>and </a:t>
            </a:r>
            <a:r>
              <a:rPr lang="en-US" sz="2000" i="1" dirty="0" smtClean="0">
                <a:solidFill>
                  <a:srgbClr val="800000"/>
                </a:solidFill>
              </a:rPr>
              <a:t>Non-Maskable Interrupt (NMI)</a:t>
            </a:r>
            <a:r>
              <a:rPr lang="en-US" sz="2000" dirty="0" smtClean="0"/>
              <a:t>.</a:t>
            </a:r>
          </a:p>
          <a:p>
            <a:pPr lvl="1"/>
            <a:r>
              <a:rPr lang="en-US" sz="1800" dirty="0" smtClean="0"/>
              <a:t>In response to a signal on INTR, the processor reads from the system bus the interrupt vector number provided by an external interrupt controller.</a:t>
            </a:r>
          </a:p>
          <a:p>
            <a:pPr lvl="1"/>
            <a:r>
              <a:rPr lang="en-US" sz="1800" dirty="0" smtClean="0"/>
              <a:t>The NMI interrupt always corresponds to vector number 2.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4172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Maskable Hardware Interrupts:</a:t>
            </a:r>
          </a:p>
          <a:p>
            <a:pPr lvl="1"/>
            <a:r>
              <a:rPr lang="en-US" sz="1800" dirty="0" smtClean="0"/>
              <a:t>Any external interrupt that is delivered to the processor through INTR or the local APIC is maskable.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i="1" dirty="0" smtClean="0">
                <a:solidFill>
                  <a:srgbClr val="800000"/>
                </a:solidFill>
              </a:rPr>
              <a:t>IF</a:t>
            </a:r>
            <a:r>
              <a:rPr lang="en-US" sz="1800" dirty="0" smtClean="0"/>
              <a:t> flag in the </a:t>
            </a:r>
            <a:r>
              <a:rPr lang="en-US" sz="1800" i="1" dirty="0" smtClean="0">
                <a:solidFill>
                  <a:srgbClr val="800000"/>
                </a:solidFill>
              </a:rPr>
              <a:t>EFLAGS</a:t>
            </a:r>
            <a:r>
              <a:rPr lang="en-US" sz="1800" dirty="0" smtClean="0"/>
              <a:t> register permits all maskable hardware interrupts to be masked as a group.</a:t>
            </a:r>
          </a:p>
          <a:p>
            <a:pPr lvl="2"/>
            <a:r>
              <a:rPr lang="en-US" sz="1600" dirty="0" smtClean="0">
                <a:solidFill>
                  <a:srgbClr val="800000"/>
                </a:solidFill>
              </a:rPr>
              <a:t>Trap Flag (TF)</a:t>
            </a:r>
            <a:r>
              <a:rPr lang="en-US" sz="1600" dirty="0" smtClean="0"/>
              <a:t>: When set, causes an interrupt after execution of each instruction.</a:t>
            </a:r>
          </a:p>
          <a:p>
            <a:pPr lvl="2"/>
            <a:r>
              <a:rPr lang="en-US" sz="1600" dirty="0" smtClean="0">
                <a:solidFill>
                  <a:srgbClr val="800000"/>
                </a:solidFill>
              </a:rPr>
              <a:t>Interrupt enable Flag (IF)</a:t>
            </a:r>
            <a:r>
              <a:rPr lang="en-US" sz="1600" dirty="0" smtClean="0"/>
              <a:t>: When set, the processor will recognize interrupts.</a:t>
            </a:r>
          </a:p>
          <a:p>
            <a:pPr lvl="2"/>
            <a:r>
              <a:rPr lang="en-US" sz="1600" dirty="0" smtClean="0">
                <a:solidFill>
                  <a:srgbClr val="800000"/>
                </a:solidFill>
              </a:rPr>
              <a:t>I/O Privilege Flag (IOPL)</a:t>
            </a:r>
            <a:r>
              <a:rPr lang="en-US" sz="1600" dirty="0" smtClean="0"/>
              <a:t>: When set, causes the processor to generate an exception on all accesses to I/O devices during protected-mode operation.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3229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Software-Generated Interrupts:</a:t>
            </a:r>
          </a:p>
          <a:p>
            <a:pPr lvl="1"/>
            <a:r>
              <a:rPr lang="en-US" sz="1800" dirty="0" smtClean="0"/>
              <a:t>The “</a:t>
            </a:r>
            <a:r>
              <a:rPr lang="en-US" sz="1800" i="1" dirty="0" smtClean="0">
                <a:solidFill>
                  <a:srgbClr val="800000"/>
                </a:solidFill>
              </a:rPr>
              <a:t>INT n</a:t>
            </a:r>
            <a:r>
              <a:rPr lang="en-US" sz="1800" dirty="0" smtClean="0"/>
              <a:t>” instruction permits interrupts to be generated from within the program by supplying an interrupt vector number as operand.</a:t>
            </a:r>
          </a:p>
          <a:p>
            <a:pPr lvl="2"/>
            <a:r>
              <a:rPr lang="en-US" sz="1600" dirty="0" smtClean="0"/>
              <a:t>“</a:t>
            </a:r>
            <a:r>
              <a:rPr lang="en-US" sz="1600" i="1" dirty="0" smtClean="0">
                <a:solidFill>
                  <a:srgbClr val="800000"/>
                </a:solidFill>
              </a:rPr>
              <a:t>INT 3</a:t>
            </a:r>
            <a:r>
              <a:rPr lang="en-US" sz="1600" dirty="0" smtClean="0"/>
              <a:t>” invokes the ISS corresponding to breakpoint.</a:t>
            </a:r>
          </a:p>
          <a:p>
            <a:pPr lvl="2"/>
            <a:r>
              <a:rPr lang="en-US" sz="1600" dirty="0" smtClean="0"/>
              <a:t>Any of the interrupt vector numbers (0-255) can be used as a parameter in this instruction.</a:t>
            </a:r>
          </a:p>
          <a:p>
            <a:pPr lvl="1"/>
            <a:r>
              <a:rPr lang="en-US" sz="1800" dirty="0" smtClean="0"/>
              <a:t>Such software-generated interrupts cannot be masked by the </a:t>
            </a:r>
            <a:r>
              <a:rPr lang="en-US" sz="1800" i="1" dirty="0" smtClean="0">
                <a:solidFill>
                  <a:srgbClr val="800000"/>
                </a:solidFill>
              </a:rPr>
              <a:t>IF</a:t>
            </a:r>
            <a:r>
              <a:rPr lang="en-US" sz="1800" dirty="0" smtClean="0"/>
              <a:t> flag in the </a:t>
            </a:r>
            <a:r>
              <a:rPr lang="en-US" sz="1800" i="1" dirty="0" smtClean="0">
                <a:solidFill>
                  <a:srgbClr val="800000"/>
                </a:solidFill>
              </a:rPr>
              <a:t>EFLAGS</a:t>
            </a:r>
            <a:r>
              <a:rPr lang="en-US" sz="1800" dirty="0" smtClean="0"/>
              <a:t> register.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308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6329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Program-Error Exceptions:</a:t>
            </a:r>
          </a:p>
          <a:p>
            <a:pPr lvl="1"/>
            <a:r>
              <a:rPr lang="en-US" sz="1800" dirty="0" smtClean="0"/>
              <a:t>Generated when program errors are detected during execution.</a:t>
            </a:r>
          </a:p>
          <a:p>
            <a:r>
              <a:rPr lang="en-US" sz="2000" dirty="0" smtClean="0"/>
              <a:t>Software-Generated Exceptions:</a:t>
            </a:r>
          </a:p>
          <a:p>
            <a:pPr lvl="1"/>
            <a:r>
              <a:rPr lang="en-US" sz="1800" dirty="0" smtClean="0"/>
              <a:t>The “INT n” instruction permits exceptions to be generated in software.</a:t>
            </a:r>
          </a:p>
          <a:p>
            <a:r>
              <a:rPr lang="en-US" sz="2000" dirty="0" smtClean="0"/>
              <a:t>Machine-Check Exceptions:</a:t>
            </a:r>
          </a:p>
          <a:p>
            <a:pPr lvl="1"/>
            <a:r>
              <a:rPr lang="en-US" sz="1800" dirty="0" smtClean="0"/>
              <a:t>The x86 family of processors provide both internal and external machine-check mechanisms for checking the operation of the internal chip hardware and bus transactions.</a:t>
            </a:r>
          </a:p>
          <a:p>
            <a:pPr lvl="1"/>
            <a:r>
              <a:rPr lang="en-US" sz="1800" dirty="0" smtClean="0"/>
              <a:t>When an error is detected, the processor signals a machine-check exception (vector 18) and returns an error code.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3473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Descriptor Table (IDT)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664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IDT associates each exception or interrupt vector with a </a:t>
            </a:r>
            <a:r>
              <a:rPr lang="en-US" sz="2000" i="1" dirty="0" smtClean="0">
                <a:solidFill>
                  <a:srgbClr val="800000"/>
                </a:solidFill>
              </a:rPr>
              <a:t>Gate Descriptor </a:t>
            </a:r>
            <a:r>
              <a:rPr lang="en-US" sz="2000" dirty="0" smtClean="0"/>
              <a:t>for the respective ISS.</a:t>
            </a:r>
          </a:p>
          <a:p>
            <a:pPr lvl="1"/>
            <a:r>
              <a:rPr lang="en-US" sz="1800" dirty="0" smtClean="0"/>
              <a:t>IDT is an array of 8-byte descriptors (similar to Local/Global Descriptor Tables --- LDT and GDT).</a:t>
            </a:r>
          </a:p>
          <a:p>
            <a:pPr lvl="1"/>
            <a:r>
              <a:rPr lang="en-US" sz="1800" dirty="0" smtClean="0"/>
              <a:t>The base addresses of the IDT are aligned on an 8-byte boundary; the limit value is expressed in bytes and is added to the base address to get the address of the last valid byte.</a:t>
            </a:r>
          </a:p>
          <a:p>
            <a:pPr lvl="1"/>
            <a:r>
              <a:rPr lang="en-US" sz="1800" dirty="0" smtClean="0"/>
              <a:t>The IDT may reside anywhere in the linear address space.</a:t>
            </a:r>
          </a:p>
          <a:p>
            <a:pPr lvl="2"/>
            <a:r>
              <a:rPr lang="en-US" sz="1600" dirty="0" smtClean="0"/>
              <a:t>Processor locates the IDT using the IDTR register.</a:t>
            </a:r>
          </a:p>
          <a:p>
            <a:pPr lvl="2"/>
            <a:r>
              <a:rPr lang="en-US" sz="1600" dirty="0" smtClean="0"/>
              <a:t>The “LIDT” instruction is used to initialize the IDTR register.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6896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Accessing IDT Entry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181100"/>
            <a:ext cx="6750624" cy="38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98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19" y="162561"/>
            <a:ext cx="5590057" cy="492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6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Fundamentals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29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Exceptions?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Conditions that arise</a:t>
            </a:r>
          </a:p>
          <a:p>
            <a:pPr lvl="1"/>
            <a:r>
              <a:rPr lang="en-US" dirty="0" smtClean="0"/>
              <a:t>Infrequently and unexpectedly</a:t>
            </a:r>
          </a:p>
          <a:p>
            <a:pPr lvl="1"/>
            <a:r>
              <a:rPr lang="en-US" dirty="0" smtClean="0"/>
              <a:t>Require a considered programmatic response</a:t>
            </a:r>
          </a:p>
          <a:p>
            <a:r>
              <a:rPr lang="en-US" dirty="0" smtClean="0"/>
              <a:t>Runtime anomalies</a:t>
            </a:r>
          </a:p>
          <a:p>
            <a:pPr lvl="1"/>
            <a:r>
              <a:rPr lang="en-US" dirty="0" smtClean="0"/>
              <a:t>Yes, but not necessarily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2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Exception?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It is an event, which occurs during the execution of a program, that disrupts the normal flow of the program’s instructions.</a:t>
            </a:r>
          </a:p>
          <a:p>
            <a:pPr lvl="1"/>
            <a:r>
              <a:rPr lang="en-US" sz="1800" dirty="0" smtClean="0"/>
              <a:t>When an exception occurs, a block of code called “</a:t>
            </a:r>
            <a:r>
              <a:rPr lang="en-US" sz="1800" i="1" dirty="0" smtClean="0">
                <a:solidFill>
                  <a:srgbClr val="800000"/>
                </a:solidFill>
              </a:rPr>
              <a:t>exception handler</a:t>
            </a:r>
            <a:r>
              <a:rPr lang="en-US" sz="1800" dirty="0" smtClean="0"/>
              <a:t>” is executed.</a:t>
            </a:r>
          </a:p>
          <a:p>
            <a:r>
              <a:rPr lang="en-US" sz="2000" dirty="0" smtClean="0"/>
              <a:t>Exception is considered to be a type of “</a:t>
            </a:r>
            <a:r>
              <a:rPr lang="en-US" sz="2000" i="1" dirty="0" smtClean="0">
                <a:solidFill>
                  <a:srgbClr val="800000"/>
                </a:solidFill>
              </a:rPr>
              <a:t>interrupt</a:t>
            </a:r>
            <a:r>
              <a:rPr lang="en-US" sz="2000" dirty="0" smtClean="0"/>
              <a:t>”.</a:t>
            </a:r>
          </a:p>
          <a:p>
            <a:pPr lvl="1"/>
            <a:r>
              <a:rPr lang="en-US" sz="1800" dirty="0" smtClean="0"/>
              <a:t>Every processor has some mechanism for handling interrupts.</a:t>
            </a:r>
          </a:p>
          <a:p>
            <a:pPr lvl="1"/>
            <a:r>
              <a:rPr lang="en-US" sz="1800" dirty="0" smtClean="0"/>
              <a:t>Interrupts can be of different types, depending on the cause of occurrence.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2001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My program was correct, well tested, but for 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Unexpected System State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Exhaustion of resources</a:t>
            </a:r>
          </a:p>
          <a:p>
            <a:pPr lvl="2">
              <a:spcAft>
                <a:spcPts val="300"/>
              </a:spcAft>
            </a:pPr>
            <a:r>
              <a:rPr lang="en-US" dirty="0" smtClean="0"/>
              <a:t>Low free memory space</a:t>
            </a:r>
          </a:p>
          <a:p>
            <a:pPr lvl="2">
              <a:spcAft>
                <a:spcPts val="300"/>
              </a:spcAft>
            </a:pPr>
            <a:r>
              <a:rPr lang="en-US" dirty="0" smtClean="0"/>
              <a:t>Low disk space</a:t>
            </a:r>
          </a:p>
          <a:p>
            <a:pPr lvl="1"/>
            <a:r>
              <a:rPr lang="en-US" dirty="0" smtClean="0"/>
              <a:t>Pushing to a full stack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External Events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^C</a:t>
            </a:r>
          </a:p>
          <a:p>
            <a:pPr lvl="1"/>
            <a:r>
              <a:rPr lang="en-US" dirty="0" smtClean="0"/>
              <a:t>Socket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87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 managed to crash the system 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Logical Errors</a:t>
            </a:r>
          </a:p>
          <a:p>
            <a:pPr lvl="1"/>
            <a:r>
              <a:rPr lang="en-US" dirty="0" smtClean="0"/>
              <a:t>Pop from an empty stack</a:t>
            </a:r>
          </a:p>
          <a:p>
            <a:pPr lvl="1"/>
            <a:r>
              <a:rPr lang="en-US" dirty="0" smtClean="0"/>
              <a:t>Invalid memory read/write</a:t>
            </a:r>
          </a:p>
          <a:p>
            <a:r>
              <a:rPr lang="en-US" dirty="0" smtClean="0"/>
              <a:t>Runtime Errors</a:t>
            </a:r>
          </a:p>
          <a:p>
            <a:pPr lvl="1"/>
            <a:r>
              <a:rPr lang="en-US" dirty="0" smtClean="0"/>
              <a:t>Arithmetic overflow</a:t>
            </a:r>
          </a:p>
          <a:p>
            <a:pPr lvl="1"/>
            <a:r>
              <a:rPr lang="en-US" dirty="0" smtClean="0"/>
              <a:t>Out of range</a:t>
            </a:r>
          </a:p>
          <a:p>
            <a:r>
              <a:rPr lang="en-US" dirty="0" smtClean="0"/>
              <a:t>Undefined Operation</a:t>
            </a:r>
          </a:p>
          <a:p>
            <a:pPr lvl="1"/>
            <a:r>
              <a:rPr lang="en-US" dirty="0" smtClean="0"/>
              <a:t>Division by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11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 we need Exception Handling?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Handling:</a:t>
            </a:r>
          </a:p>
          <a:p>
            <a:pPr lvl="1"/>
            <a:r>
              <a:rPr lang="en-US" dirty="0" smtClean="0"/>
              <a:t>It is a mechanism that separates the </a:t>
            </a:r>
            <a:r>
              <a:rPr lang="en-US" i="1" dirty="0" smtClean="0">
                <a:solidFill>
                  <a:srgbClr val="800000"/>
                </a:solidFill>
              </a:rPr>
              <a:t>detection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800000"/>
                </a:solidFill>
              </a:rPr>
              <a:t>handling</a:t>
            </a:r>
            <a:r>
              <a:rPr lang="en-US" dirty="0" smtClean="0"/>
              <a:t> of circumstantial </a:t>
            </a:r>
            <a:r>
              <a:rPr lang="en-US" i="1" dirty="0" smtClean="0">
                <a:solidFill>
                  <a:srgbClr val="800000"/>
                </a:solidFill>
              </a:rPr>
              <a:t>Exception Flow </a:t>
            </a:r>
            <a:r>
              <a:rPr lang="en-US" dirty="0" smtClean="0"/>
              <a:t>from </a:t>
            </a:r>
            <a:r>
              <a:rPr lang="en-US" i="1" dirty="0" smtClean="0">
                <a:solidFill>
                  <a:srgbClr val="800000"/>
                </a:solidFill>
              </a:rPr>
              <a:t>Normal Flow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Current state </a:t>
            </a:r>
            <a:r>
              <a:rPr lang="en-US" i="1" dirty="0" smtClean="0">
                <a:solidFill>
                  <a:srgbClr val="800000"/>
                </a:solidFill>
              </a:rPr>
              <a:t>saved</a:t>
            </a:r>
            <a:r>
              <a:rPr lang="en-US" dirty="0" smtClean="0"/>
              <a:t> in a pre-defined location</a:t>
            </a:r>
          </a:p>
          <a:p>
            <a:pPr lvl="2"/>
            <a:r>
              <a:rPr lang="en-US" dirty="0" smtClean="0"/>
              <a:t>Execution </a:t>
            </a:r>
            <a:r>
              <a:rPr lang="en-US" i="1" dirty="0" smtClean="0">
                <a:solidFill>
                  <a:srgbClr val="800000"/>
                </a:solidFill>
              </a:rPr>
              <a:t>switched</a:t>
            </a:r>
            <a:r>
              <a:rPr lang="en-US" dirty="0" smtClean="0"/>
              <a:t> to a pre-defined handler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62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Types of Exceptions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</a:t>
            </a:r>
          </a:p>
          <a:p>
            <a:pPr lvl="1"/>
            <a:r>
              <a:rPr lang="en-US" dirty="0" smtClean="0"/>
              <a:t>Exceptions that come unexpectedly (e.g. interrupt in a program).</a:t>
            </a:r>
          </a:p>
          <a:p>
            <a:pPr lvl="1"/>
            <a:r>
              <a:rPr lang="en-US" dirty="0" smtClean="0"/>
              <a:t>Takes control away from the executing thread context to a context that is different from that which caused the exception.</a:t>
            </a:r>
          </a:p>
          <a:p>
            <a:r>
              <a:rPr lang="en-US" dirty="0" smtClean="0"/>
              <a:t>Synchronous</a:t>
            </a:r>
          </a:p>
          <a:p>
            <a:pPr lvl="1"/>
            <a:r>
              <a:rPr lang="en-US" dirty="0" smtClean="0"/>
              <a:t>Planned exceptions.</a:t>
            </a:r>
          </a:p>
          <a:p>
            <a:pPr lvl="1"/>
            <a:r>
              <a:rPr lang="en-US" dirty="0" smtClean="0"/>
              <a:t>Handled in an organized manner.</a:t>
            </a:r>
          </a:p>
          <a:p>
            <a:pPr lvl="1"/>
            <a:r>
              <a:rPr lang="en-US" dirty="0" smtClean="0"/>
              <a:t>The most common type implemented as a “</a:t>
            </a:r>
            <a:r>
              <a:rPr lang="en-US" i="1" dirty="0" smtClean="0">
                <a:solidFill>
                  <a:srgbClr val="800000"/>
                </a:solidFill>
              </a:rPr>
              <a:t>throw</a:t>
            </a:r>
            <a:r>
              <a:rPr lang="en-U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48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Stages of Exception Handling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Error Incidence</a:t>
            </a:r>
          </a:p>
          <a:p>
            <a:pPr marL="857250" lvl="1" indent="-457200"/>
            <a:r>
              <a:rPr lang="en-US" dirty="0" smtClean="0"/>
              <a:t>Synchronous (software) logical error.</a:t>
            </a:r>
          </a:p>
          <a:p>
            <a:pPr marL="857250" lvl="1" indent="-457200">
              <a:spcAft>
                <a:spcPts val="1200"/>
              </a:spcAft>
            </a:pPr>
            <a:r>
              <a:rPr lang="en-US" dirty="0" smtClean="0"/>
              <a:t>Asynchronous (hardware) interrupt.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Create Object &amp; Raise Exception</a:t>
            </a:r>
          </a:p>
          <a:p>
            <a:pPr marL="857250" lvl="1" indent="-457200"/>
            <a:r>
              <a:rPr lang="en-US" dirty="0" smtClean="0"/>
              <a:t>An exception object can be any Complete Type.</a:t>
            </a:r>
          </a:p>
          <a:p>
            <a:pPr marL="857250" lvl="1" indent="-457200">
              <a:spcAft>
                <a:spcPts val="1200"/>
              </a:spcAft>
            </a:pPr>
            <a:r>
              <a:rPr lang="en-US" dirty="0" smtClean="0"/>
              <a:t>An “</a:t>
            </a:r>
            <a:r>
              <a:rPr lang="en-US" i="1" dirty="0" err="1" smtClean="0">
                <a:solidFill>
                  <a:srgbClr val="800000"/>
                </a:solidFill>
              </a:rPr>
              <a:t>int</a:t>
            </a:r>
            <a:r>
              <a:rPr lang="en-US" dirty="0" smtClean="0"/>
              <a:t>” to a full-blown C++ class object.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Detect Exception</a:t>
            </a:r>
          </a:p>
          <a:p>
            <a:pPr marL="857250" lvl="1" indent="-457200"/>
            <a:r>
              <a:rPr lang="en-US" dirty="0" smtClean="0"/>
              <a:t>Polling (using software tests)</a:t>
            </a:r>
          </a:p>
          <a:p>
            <a:pPr marL="857250" lvl="1" indent="-457200"/>
            <a:r>
              <a:rPr lang="en-US" dirty="0" smtClean="0"/>
              <a:t>Notification :: control (stack) adjustments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62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Stages of Exception Handling (contd.)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arenR" startAt="4"/>
            </a:pPr>
            <a:r>
              <a:rPr lang="en-US" dirty="0" smtClean="0"/>
              <a:t>Handle Exception</a:t>
            </a:r>
          </a:p>
          <a:p>
            <a:pPr marL="857250" lvl="1" indent="-457200"/>
            <a:r>
              <a:rPr lang="en-US" dirty="0" smtClean="0"/>
              <a:t>Ignore :: hope someone else catches it.</a:t>
            </a:r>
          </a:p>
          <a:p>
            <a:pPr marL="857250" lvl="1" indent="-457200"/>
            <a:r>
              <a:rPr lang="en-US" dirty="0" smtClean="0"/>
              <a:t>Act :: but allow others to handle it later (i.e. Catch, Handle and Re-Throw).</a:t>
            </a:r>
          </a:p>
          <a:p>
            <a:pPr marL="857250" lvl="1" indent="-457200"/>
            <a:r>
              <a:rPr lang="en-US" dirty="0" smtClean="0"/>
              <a:t>Own :: take complete ownership, i.e. Catch and Handle.</a:t>
            </a:r>
          </a:p>
          <a:p>
            <a:pPr marL="457200" indent="-457200">
              <a:buFont typeface="+mj-lt"/>
              <a:buAutoNum type="arabicParenR" startAt="4"/>
            </a:pPr>
            <a:r>
              <a:rPr lang="en-US" dirty="0" smtClean="0"/>
              <a:t>Recover from Exception</a:t>
            </a:r>
          </a:p>
          <a:p>
            <a:pPr marL="857250" lvl="1" indent="-457200"/>
            <a:r>
              <a:rPr lang="en-US" dirty="0" smtClean="0"/>
              <a:t>Continue Execution :: if handled inside the progra</a:t>
            </a:r>
            <a:r>
              <a:rPr lang="en-US" dirty="0"/>
              <a:t>m</a:t>
            </a:r>
            <a:r>
              <a:rPr lang="en-US" dirty="0" smtClean="0"/>
              <a:t>.</a:t>
            </a:r>
          </a:p>
          <a:p>
            <a:pPr marL="1076325" lvl="2" indent="-276225"/>
            <a:r>
              <a:rPr lang="en-US" dirty="0" smtClean="0"/>
              <a:t>Resuming execution from where it was generated.</a:t>
            </a:r>
          </a:p>
          <a:p>
            <a:pPr marL="1076325" lvl="2" indent="-276225"/>
            <a:r>
              <a:rPr lang="en-US" dirty="0" smtClean="0"/>
              <a:t>Terminate exception from where the exception was handled.</a:t>
            </a:r>
          </a:p>
          <a:p>
            <a:pPr marL="857250" lvl="1" indent="-457200"/>
            <a:r>
              <a:rPr lang="en-US" dirty="0" smtClean="0"/>
              <a:t>Abort Execution :: if handled outside the program.</a:t>
            </a:r>
          </a:p>
        </p:txBody>
      </p:sp>
    </p:spTree>
    <p:extLst>
      <p:ext uri="{BB962C8B-B14F-4D97-AF65-F5344CB8AC3E}">
        <p14:creationId xmlns:p14="http://schemas.microsoft.com/office/powerpoint/2010/main" val="762777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43280" y="492125"/>
            <a:ext cx="7627620" cy="399859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 dirty="0" err="1">
                <a:solidFill>
                  <a:srgbClr val="000090"/>
                </a:solidFill>
                <a:effectLst/>
                <a:latin typeface="Courier New" charset="0"/>
              </a:rPr>
              <a:t>int</a:t>
            </a:r>
            <a:r>
              <a:rPr lang="en-US" sz="1600" b="1" dirty="0">
                <a:solidFill>
                  <a:srgbClr val="000090"/>
                </a:solidFill>
                <a:effectLst/>
                <a:latin typeface="Courier New" charset="0"/>
              </a:rPr>
              <a:t> f() {</a:t>
            </a:r>
          </a:p>
          <a:p>
            <a:pPr lvl="1"/>
            <a:r>
              <a:rPr lang="en-US" sz="1600" b="1" dirty="0" err="1">
                <a:solidFill>
                  <a:srgbClr val="000090"/>
                </a:solidFill>
                <a:effectLst/>
                <a:latin typeface="Courier New" charset="0"/>
              </a:rPr>
              <a:t>int</a:t>
            </a:r>
            <a:r>
              <a:rPr lang="en-US" sz="1600" b="1" dirty="0">
                <a:solidFill>
                  <a:srgbClr val="000090"/>
                </a:solidFill>
                <a:effectLst/>
                <a:latin typeface="Courier New" charset="0"/>
              </a:rPr>
              <a:t> error;</a:t>
            </a:r>
          </a:p>
          <a:p>
            <a:pPr lvl="1"/>
            <a:r>
              <a:rPr lang="en-US" sz="1600" b="1" dirty="0">
                <a:solidFill>
                  <a:srgbClr val="000090"/>
                </a:solidFill>
                <a:effectLst/>
                <a:latin typeface="Courier New" charset="0"/>
              </a:rPr>
              <a:t>/* ... */</a:t>
            </a:r>
          </a:p>
          <a:p>
            <a:pPr lvl="1"/>
            <a:r>
              <a:rPr lang="en-US" sz="1600" b="1" dirty="0">
                <a:solidFill>
                  <a:srgbClr val="000090"/>
                </a:solidFill>
                <a:effectLst/>
                <a:latin typeface="Courier New" charset="0"/>
              </a:rPr>
              <a:t>if (error) </a:t>
            </a:r>
            <a:r>
              <a:rPr lang="en-US" sz="1600" b="1" dirty="0" smtClean="0">
                <a:solidFill>
                  <a:srgbClr val="000090"/>
                </a:solidFill>
                <a:effectLst/>
                <a:latin typeface="Courier New" charset="0"/>
              </a:rPr>
              <a:t>    </a:t>
            </a:r>
            <a:r>
              <a:rPr lang="en-US" sz="1600" b="1" dirty="0" smtClean="0">
                <a:solidFill>
                  <a:srgbClr val="800000"/>
                </a:solidFill>
                <a:effectLst/>
                <a:latin typeface="Courier New" charset="0"/>
              </a:rPr>
              <a:t>/</a:t>
            </a:r>
            <a:r>
              <a:rPr lang="en-US" sz="1600" b="1" dirty="0">
                <a:solidFill>
                  <a:srgbClr val="800000"/>
                </a:solidFill>
                <a:effectLst/>
                <a:latin typeface="Courier New" charset="0"/>
              </a:rPr>
              <a:t>* Stage 1: error occurred */</a:t>
            </a:r>
          </a:p>
          <a:p>
            <a:pPr lvl="2"/>
            <a:r>
              <a:rPr lang="en-US" sz="1600" b="1" dirty="0">
                <a:solidFill>
                  <a:srgbClr val="000090"/>
                </a:solidFill>
                <a:effectLst/>
                <a:latin typeface="Courier New" charset="0"/>
              </a:rPr>
              <a:t>return -1; </a:t>
            </a:r>
            <a:r>
              <a:rPr lang="en-US" sz="1600" b="1" dirty="0">
                <a:solidFill>
                  <a:srgbClr val="800000"/>
                </a:solidFill>
                <a:effectLst/>
                <a:latin typeface="Courier New" charset="0"/>
              </a:rPr>
              <a:t>/* Stage 2: generate exception object */</a:t>
            </a:r>
          </a:p>
          <a:p>
            <a:pPr lvl="1"/>
            <a:r>
              <a:rPr lang="en-US" sz="1600" b="1" dirty="0">
                <a:solidFill>
                  <a:srgbClr val="000090"/>
                </a:solidFill>
                <a:effectLst/>
                <a:latin typeface="Courier New" charset="0"/>
              </a:rPr>
              <a:t>/* ... */</a:t>
            </a:r>
          </a:p>
          <a:p>
            <a:r>
              <a:rPr lang="en-US" sz="1600" b="1" dirty="0">
                <a:solidFill>
                  <a:srgbClr val="000090"/>
                </a:solidFill>
                <a:effectLst/>
                <a:latin typeface="Courier New" charset="0"/>
              </a:rPr>
              <a:t>}</a:t>
            </a:r>
          </a:p>
          <a:p>
            <a:endParaRPr lang="en-US" sz="1600" b="1" dirty="0">
              <a:solidFill>
                <a:srgbClr val="000090"/>
              </a:solidFill>
              <a:effectLst/>
              <a:latin typeface="Courier New" charset="0"/>
            </a:endParaRPr>
          </a:p>
          <a:p>
            <a:r>
              <a:rPr lang="en-US" sz="1600" b="1" dirty="0" err="1">
                <a:solidFill>
                  <a:srgbClr val="000090"/>
                </a:solidFill>
                <a:effectLst/>
                <a:latin typeface="Courier New" charset="0"/>
              </a:rPr>
              <a:t>int</a:t>
            </a:r>
            <a:r>
              <a:rPr lang="en-US" sz="1600" b="1" dirty="0">
                <a:solidFill>
                  <a:srgbClr val="000090"/>
                </a:solidFill>
                <a:effectLst/>
                <a:latin typeface="Courier New" charset="0"/>
              </a:rPr>
              <a:t> main(void) {</a:t>
            </a:r>
          </a:p>
          <a:p>
            <a:pPr lvl="1"/>
            <a:r>
              <a:rPr lang="en-US" sz="1600" b="1" dirty="0">
                <a:solidFill>
                  <a:srgbClr val="000090"/>
                </a:solidFill>
                <a:effectLst/>
                <a:latin typeface="Courier New" charset="0"/>
              </a:rPr>
              <a:t>if (f() != 0) </a:t>
            </a:r>
            <a:r>
              <a:rPr lang="en-US" sz="1600" b="1" dirty="0" smtClean="0">
                <a:solidFill>
                  <a:srgbClr val="000090"/>
                </a:solidFill>
                <a:effectLst/>
                <a:latin typeface="Courier New" charset="0"/>
              </a:rPr>
              <a:t> </a:t>
            </a:r>
            <a:r>
              <a:rPr lang="en-US" sz="1600" b="1" dirty="0" smtClean="0">
                <a:solidFill>
                  <a:srgbClr val="800000"/>
                </a:solidFill>
                <a:effectLst/>
                <a:latin typeface="Courier New" charset="0"/>
              </a:rPr>
              <a:t>/</a:t>
            </a:r>
            <a:r>
              <a:rPr lang="en-US" sz="1600" b="1" dirty="0">
                <a:solidFill>
                  <a:srgbClr val="800000"/>
                </a:solidFill>
                <a:effectLst/>
                <a:latin typeface="Courier New" charset="0"/>
              </a:rPr>
              <a:t>* Stage 3: detect exception */</a:t>
            </a:r>
          </a:p>
          <a:p>
            <a:pPr lvl="1"/>
            <a:r>
              <a:rPr lang="en-US" sz="1600" b="1" dirty="0">
                <a:solidFill>
                  <a:srgbClr val="000090"/>
                </a:solidFill>
                <a:effectLst/>
                <a:latin typeface="Courier New" charset="0"/>
              </a:rPr>
              <a:t>{</a:t>
            </a:r>
          </a:p>
          <a:p>
            <a:pPr lvl="2"/>
            <a:r>
              <a:rPr lang="en-US" sz="1600" b="1" dirty="0" smtClean="0">
                <a:solidFill>
                  <a:srgbClr val="000090"/>
                </a:solidFill>
                <a:effectLst/>
                <a:latin typeface="Courier New" charset="0"/>
              </a:rPr>
              <a:t>           </a:t>
            </a:r>
            <a:r>
              <a:rPr lang="en-US" sz="1600" b="1" dirty="0" smtClean="0">
                <a:solidFill>
                  <a:srgbClr val="800000"/>
                </a:solidFill>
                <a:effectLst/>
                <a:latin typeface="Courier New" charset="0"/>
              </a:rPr>
              <a:t>/</a:t>
            </a:r>
            <a:r>
              <a:rPr lang="en-US" sz="1600" b="1" dirty="0">
                <a:solidFill>
                  <a:srgbClr val="800000"/>
                </a:solidFill>
                <a:effectLst/>
                <a:latin typeface="Courier New" charset="0"/>
              </a:rPr>
              <a:t>* Stage 4: handle exception */</a:t>
            </a:r>
          </a:p>
          <a:p>
            <a:pPr lvl="1"/>
            <a:r>
              <a:rPr lang="en-US" sz="1600" b="1" dirty="0">
                <a:solidFill>
                  <a:srgbClr val="000090"/>
                </a:solidFill>
                <a:effectLst/>
                <a:latin typeface="Courier New" charset="0"/>
              </a:rPr>
              <a:t>}</a:t>
            </a:r>
          </a:p>
          <a:p>
            <a:pPr lvl="1"/>
            <a:r>
              <a:rPr lang="en-US" sz="1600" b="1" dirty="0" smtClean="0">
                <a:solidFill>
                  <a:srgbClr val="000090"/>
                </a:solidFill>
                <a:effectLst/>
                <a:latin typeface="Courier New" charset="0"/>
              </a:rPr>
              <a:t>               </a:t>
            </a:r>
            <a:r>
              <a:rPr lang="en-US" sz="1600" b="1" dirty="0" smtClean="0">
                <a:solidFill>
                  <a:srgbClr val="800000"/>
                </a:solidFill>
                <a:effectLst/>
                <a:latin typeface="Courier New" charset="0"/>
              </a:rPr>
              <a:t>/</a:t>
            </a:r>
            <a:r>
              <a:rPr lang="en-US" sz="1600" b="1" dirty="0">
                <a:solidFill>
                  <a:srgbClr val="800000"/>
                </a:solidFill>
                <a:effectLst/>
                <a:latin typeface="Courier New" charset="0"/>
              </a:rPr>
              <a:t>* Stage 5: </a:t>
            </a:r>
            <a:r>
              <a:rPr lang="en-US" sz="1600" b="1" dirty="0" smtClean="0">
                <a:solidFill>
                  <a:srgbClr val="800000"/>
                </a:solidFill>
                <a:effectLst/>
                <a:latin typeface="Courier New" charset="0"/>
              </a:rPr>
              <a:t>recover </a:t>
            </a:r>
            <a:r>
              <a:rPr lang="en-US" sz="1600" b="1" smtClean="0">
                <a:solidFill>
                  <a:srgbClr val="800000"/>
                </a:solidFill>
                <a:effectLst/>
                <a:latin typeface="Courier New" charset="0"/>
              </a:rPr>
              <a:t>from exception </a:t>
            </a:r>
            <a:r>
              <a:rPr lang="en-US" sz="1600" b="1" dirty="0">
                <a:solidFill>
                  <a:srgbClr val="800000"/>
                </a:solidFill>
                <a:effectLst/>
                <a:latin typeface="Courier New" charset="0"/>
              </a:rPr>
              <a:t>*/</a:t>
            </a:r>
          </a:p>
          <a:p>
            <a:r>
              <a:rPr lang="en-US" sz="1600" b="1" dirty="0">
                <a:solidFill>
                  <a:srgbClr val="000090"/>
                </a:solidFill>
                <a:effectLst/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5603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Exceptions in 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03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Exceptions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507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Language Feature: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Return Value &amp; Parameters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Local </a:t>
            </a:r>
            <a:r>
              <a:rPr lang="en-US" dirty="0" err="1" smtClean="0"/>
              <a:t>goto</a:t>
            </a:r>
            <a:endParaRPr lang="en-US" dirty="0" smtClean="0"/>
          </a:p>
          <a:p>
            <a:r>
              <a:rPr lang="en-US" dirty="0" smtClean="0"/>
              <a:t>Standard Library Support:</a:t>
            </a:r>
          </a:p>
          <a:p>
            <a:pPr marL="914400" lvl="1" indent="-457200">
              <a:buFont typeface="+mj-lt"/>
              <a:buAutoNum type="alphaLcParenR" startAt="3"/>
            </a:pPr>
            <a:r>
              <a:rPr lang="en-US" dirty="0" smtClean="0"/>
              <a:t>Global variables</a:t>
            </a:r>
          </a:p>
          <a:p>
            <a:pPr marL="914400" lvl="1" indent="-457200">
              <a:buFont typeface="+mj-lt"/>
              <a:buAutoNum type="alphaLcParenR" startAt="4"/>
            </a:pPr>
            <a:r>
              <a:rPr lang="en-US" dirty="0" smtClean="0"/>
              <a:t>Abnormal termination</a:t>
            </a:r>
          </a:p>
          <a:p>
            <a:pPr marL="914400" lvl="1" indent="-457200">
              <a:buFont typeface="+mj-lt"/>
              <a:buAutoNum type="alphaLcParenR" startAt="4"/>
            </a:pPr>
            <a:r>
              <a:rPr lang="en-US" dirty="0" smtClean="0"/>
              <a:t>Conditional termination</a:t>
            </a:r>
          </a:p>
          <a:p>
            <a:pPr marL="914400" lvl="1" indent="-457200">
              <a:buFont typeface="+mj-lt"/>
              <a:buAutoNum type="alphaLcParenR" startAt="4"/>
            </a:pPr>
            <a:r>
              <a:rPr lang="en-US" dirty="0" smtClean="0"/>
              <a:t>Non-local </a:t>
            </a:r>
            <a:r>
              <a:rPr lang="en-US" dirty="0" err="1" smtClean="0"/>
              <a:t>goto</a:t>
            </a:r>
            <a:endParaRPr lang="en-US" dirty="0" smtClean="0"/>
          </a:p>
          <a:p>
            <a:pPr marL="914400" lvl="1" indent="-457200">
              <a:buFont typeface="+mj-lt"/>
              <a:buAutoNum type="alphaLcParenR" startAt="4"/>
            </a:pPr>
            <a:r>
              <a:rPr lang="en-US" dirty="0" smtClean="0"/>
              <a:t>Signals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96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(a) Return Value &amp; Parameters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449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Function return value mechanism</a:t>
            </a:r>
          </a:p>
          <a:p>
            <a:pPr lvl="1"/>
            <a:r>
              <a:rPr lang="en-US" dirty="0" smtClean="0"/>
              <a:t>Created by </a:t>
            </a:r>
            <a:r>
              <a:rPr lang="en-US" i="1" dirty="0" err="1" smtClean="0"/>
              <a:t>Callee</a:t>
            </a:r>
            <a:r>
              <a:rPr lang="en-US" dirty="0" smtClean="0"/>
              <a:t> as temporary objects.</a:t>
            </a:r>
          </a:p>
          <a:p>
            <a:pPr lvl="1"/>
            <a:r>
              <a:rPr lang="en-US" dirty="0" smtClean="0"/>
              <a:t>Passed onto the </a:t>
            </a:r>
            <a:r>
              <a:rPr lang="en-US" i="1" dirty="0" smtClean="0"/>
              <a:t>Caller.</a:t>
            </a:r>
          </a:p>
          <a:p>
            <a:pPr lvl="1"/>
            <a:r>
              <a:rPr lang="en-US" dirty="0" smtClean="0"/>
              <a:t>Caller checks for error conditions.</a:t>
            </a:r>
          </a:p>
          <a:p>
            <a:pPr lvl="1"/>
            <a:r>
              <a:rPr lang="en-US" dirty="0" smtClean="0"/>
              <a:t>Return values can be ignored and lost.</a:t>
            </a:r>
          </a:p>
          <a:p>
            <a:pPr lvl="1"/>
            <a:r>
              <a:rPr lang="en-US" dirty="0" smtClean="0"/>
              <a:t>Return values are temporary.</a:t>
            </a:r>
          </a:p>
          <a:p>
            <a:r>
              <a:rPr lang="en-US" dirty="0" smtClean="0"/>
              <a:t>Function (output) parameter mechanism</a:t>
            </a:r>
          </a:p>
          <a:p>
            <a:pPr lvl="1"/>
            <a:r>
              <a:rPr lang="en-US" dirty="0" smtClean="0"/>
              <a:t>Outbound parameters, bound to arguments, offer multiple logical return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2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Interrupts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69360" y="1158240"/>
            <a:ext cx="1706880" cy="528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90"/>
                </a:solidFill>
              </a:rPr>
              <a:t>Interrupts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40560" y="2346960"/>
            <a:ext cx="17068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90"/>
                </a:solidFill>
              </a:rPr>
              <a:t>Hardware Interrupt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59120" y="2346960"/>
            <a:ext cx="17068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90"/>
                </a:solidFill>
              </a:rPr>
              <a:t>Software Interrupt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3760" y="3789680"/>
            <a:ext cx="17068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90"/>
                </a:solidFill>
              </a:rPr>
              <a:t>Maskable Interrupt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4960" y="3789680"/>
            <a:ext cx="17068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90"/>
                </a:solidFill>
              </a:rPr>
              <a:t>Non-Maskable Interrupt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15840" y="3789680"/>
            <a:ext cx="17068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90"/>
                </a:solidFill>
              </a:rPr>
              <a:t>System Calls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46240" y="3779520"/>
            <a:ext cx="17068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90"/>
                </a:solidFill>
              </a:rPr>
              <a:t>Exception</a:t>
            </a:r>
            <a:endParaRPr lang="en-US" b="1" dirty="0">
              <a:solidFill>
                <a:srgbClr val="000090"/>
              </a:solidFill>
            </a:endParaRPr>
          </a:p>
        </p:txBody>
      </p:sp>
      <p:cxnSp>
        <p:nvCxnSpPr>
          <p:cNvPr id="12" name="Straight Arrow Connector 11"/>
          <p:cNvCxnSpPr>
            <a:endCxn id="5" idx="0"/>
          </p:cNvCxnSpPr>
          <p:nvPr/>
        </p:nvCxnSpPr>
        <p:spPr>
          <a:xfrm flipH="1">
            <a:off x="2794000" y="1686560"/>
            <a:ext cx="1219200" cy="660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>
            <a:off x="5222240" y="1686560"/>
            <a:ext cx="1290320" cy="660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0"/>
          </p:cNvCxnSpPr>
          <p:nvPr/>
        </p:nvCxnSpPr>
        <p:spPr>
          <a:xfrm flipH="1">
            <a:off x="1727200" y="2956560"/>
            <a:ext cx="426720" cy="833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0"/>
          </p:cNvCxnSpPr>
          <p:nvPr/>
        </p:nvCxnSpPr>
        <p:spPr>
          <a:xfrm>
            <a:off x="3373120" y="2956560"/>
            <a:ext cx="335280" cy="833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0"/>
          </p:cNvCxnSpPr>
          <p:nvPr/>
        </p:nvCxnSpPr>
        <p:spPr>
          <a:xfrm flipH="1">
            <a:off x="5669280" y="2956560"/>
            <a:ext cx="254000" cy="833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0"/>
          </p:cNvCxnSpPr>
          <p:nvPr/>
        </p:nvCxnSpPr>
        <p:spPr>
          <a:xfrm>
            <a:off x="7101840" y="2956560"/>
            <a:ext cx="497840" cy="822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7200" y="1584960"/>
            <a:ext cx="195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From outside – I/O devices, timer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36080" y="1515794"/>
            <a:ext cx="143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Internally generated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924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43280" y="492125"/>
            <a:ext cx="7627620" cy="42000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Push(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	if (top_ == size-1)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  <a:cs typeface="Courier New"/>
              </a:rPr>
              <a:t>/</a:t>
            </a:r>
            <a:r>
              <a:rPr lang="en-US" sz="1600" b="1" dirty="0">
                <a:solidFill>
                  <a:srgbClr val="800000"/>
                </a:solidFill>
                <a:latin typeface="Courier New"/>
                <a:cs typeface="Courier New"/>
              </a:rPr>
              <a:t>/ Incidence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		return 0;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  <a:cs typeface="Courier New"/>
              </a:rPr>
              <a:t>/</a:t>
            </a:r>
            <a:r>
              <a:rPr lang="en-US" sz="1600" b="1" dirty="0">
                <a:solidFill>
                  <a:srgbClr val="800000"/>
                </a:solidFill>
                <a:latin typeface="Courier New"/>
                <a:cs typeface="Courier New"/>
              </a:rPr>
              <a:t>/ Raise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	else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		stack_[++top_] =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	return 1;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main()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x;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	// ...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	if (!Push(x))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  <a:cs typeface="Courier New"/>
              </a:rPr>
              <a:t>/</a:t>
            </a:r>
            <a:r>
              <a:rPr lang="en-US" sz="1600" b="1" dirty="0">
                <a:solidFill>
                  <a:srgbClr val="800000"/>
                </a:solidFill>
                <a:latin typeface="Courier New"/>
                <a:cs typeface="Courier New"/>
              </a:rPr>
              <a:t>/ Detect </a:t>
            </a:r>
            <a:endParaRPr lang="en-US" sz="1600" b="1" dirty="0" smtClean="0">
              <a:solidFill>
                <a:srgbClr val="8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{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     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  <a:cs typeface="Courier New"/>
              </a:rPr>
              <a:t>/</a:t>
            </a:r>
            <a:r>
              <a:rPr lang="en-US" sz="1600" b="1" dirty="0">
                <a:solidFill>
                  <a:srgbClr val="800000"/>
                </a:solidFill>
                <a:latin typeface="Courier New"/>
                <a:cs typeface="Courier New"/>
              </a:rPr>
              <a:t>/ Handling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         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  <a:cs typeface="Courier New"/>
              </a:rPr>
              <a:t>/</a:t>
            </a:r>
            <a:r>
              <a:rPr lang="en-US" sz="1600" b="1" dirty="0">
                <a:solidFill>
                  <a:srgbClr val="800000"/>
                </a:solidFill>
                <a:latin typeface="Courier New"/>
                <a:cs typeface="Courier New"/>
              </a:rPr>
              <a:t>/ Recovery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66591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(b) Local </a:t>
            </a:r>
            <a:r>
              <a:rPr lang="en-US" sz="3200" dirty="0" err="1" smtClean="0"/>
              <a:t>goto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 err="1" smtClean="0"/>
              <a:t>goto</a:t>
            </a:r>
            <a:r>
              <a:rPr lang="en-US" dirty="0" smtClean="0"/>
              <a:t> mechanism:</a:t>
            </a:r>
          </a:p>
          <a:p>
            <a:pPr lvl="1"/>
            <a:r>
              <a:rPr lang="en-US" dirty="0" smtClean="0"/>
              <a:t>[</a:t>
            </a:r>
            <a:r>
              <a:rPr lang="en-US" i="1" dirty="0" smtClean="0">
                <a:solidFill>
                  <a:srgbClr val="800000"/>
                </a:solidFill>
              </a:rPr>
              <a:t>At Source</a:t>
            </a:r>
            <a:r>
              <a:rPr lang="en-US" dirty="0" smtClean="0"/>
              <a:t>] Escapes: gets control out of a deep nested loop.</a:t>
            </a:r>
          </a:p>
          <a:p>
            <a:pPr lvl="1"/>
            <a:r>
              <a:rPr lang="en-US" dirty="0" smtClean="0"/>
              <a:t>[</a:t>
            </a:r>
            <a:r>
              <a:rPr lang="en-US" i="1" dirty="0" smtClean="0">
                <a:solidFill>
                  <a:srgbClr val="800000"/>
                </a:solidFill>
              </a:rPr>
              <a:t>At Destination</a:t>
            </a:r>
            <a:r>
              <a:rPr lang="en-US" dirty="0" smtClean="0"/>
              <a:t>] Refactors: actions from multiple points of error inceptions.</a:t>
            </a:r>
          </a:p>
          <a:p>
            <a:r>
              <a:rPr lang="en-US" dirty="0" smtClean="0"/>
              <a:t>A group of C features: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goto</a:t>
            </a:r>
            <a:r>
              <a:rPr lang="en-US" b="1" dirty="0" smtClean="0">
                <a:latin typeface="Courier New"/>
                <a:cs typeface="Courier New"/>
              </a:rPr>
              <a:t> Label;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break;</a:t>
            </a:r>
            <a:r>
              <a:rPr lang="en-US" dirty="0" smtClean="0"/>
              <a:t> &amp; </a:t>
            </a:r>
            <a:r>
              <a:rPr lang="en-US" b="1" dirty="0" smtClean="0">
                <a:latin typeface="Courier New"/>
                <a:cs typeface="Courier New"/>
              </a:rPr>
              <a:t>continue;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d</a:t>
            </a:r>
            <a:r>
              <a:rPr lang="en-US" b="1" dirty="0" smtClean="0">
                <a:latin typeface="Courier New"/>
                <a:cs typeface="Courier New"/>
              </a:rPr>
              <a:t>efault</a:t>
            </a:r>
            <a:r>
              <a:rPr lang="en-US" dirty="0" smtClean="0"/>
              <a:t> switch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79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336240"/>
            <a:ext cx="7772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2400" b="0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20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48864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effectLst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effectLst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effectLst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8838" y="206065"/>
            <a:ext cx="7497762" cy="4791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 dirty="0">
                <a:effectLst/>
                <a:latin typeface="Courier New"/>
                <a:cs typeface="Courier New"/>
              </a:rPr>
              <a:t>_PHNDLR __</a:t>
            </a:r>
            <a:r>
              <a:rPr lang="en-US" sz="1600" b="1" dirty="0" err="1">
                <a:effectLst/>
                <a:latin typeface="Courier New"/>
                <a:cs typeface="Courier New"/>
              </a:rPr>
              <a:t>cdecl</a:t>
            </a:r>
            <a:r>
              <a:rPr lang="en-US" sz="1600" b="1" dirty="0">
                <a:effectLst/>
                <a:latin typeface="Courier New"/>
                <a:cs typeface="Courier New"/>
              </a:rPr>
              <a:t> signal(</a:t>
            </a:r>
            <a:r>
              <a:rPr lang="en-US" sz="1600" b="1" dirty="0" err="1">
                <a:effectLst/>
                <a:latin typeface="Courier New"/>
                <a:cs typeface="Courier New"/>
              </a:rPr>
              <a:t>int</a:t>
            </a:r>
            <a:r>
              <a:rPr lang="en-US" sz="1600" b="1" dirty="0">
                <a:effectLst/>
                <a:latin typeface="Courier New"/>
                <a:cs typeface="Courier New"/>
              </a:rPr>
              <a:t> </a:t>
            </a:r>
            <a:r>
              <a:rPr lang="en-US" sz="1600" b="1" dirty="0" err="1">
                <a:effectLst/>
                <a:latin typeface="Courier New"/>
                <a:cs typeface="Courier New"/>
              </a:rPr>
              <a:t>signum</a:t>
            </a:r>
            <a:r>
              <a:rPr lang="en-US" sz="1600" b="1" dirty="0">
                <a:effectLst/>
                <a:latin typeface="Courier New"/>
                <a:cs typeface="Courier New"/>
              </a:rPr>
              <a:t>, _PHNDLR </a:t>
            </a:r>
            <a:r>
              <a:rPr lang="en-US" sz="1600" b="1" dirty="0" err="1">
                <a:effectLst/>
                <a:latin typeface="Courier New"/>
                <a:cs typeface="Courier New"/>
              </a:rPr>
              <a:t>sigact</a:t>
            </a:r>
            <a:r>
              <a:rPr lang="en-US" sz="1600" b="1" dirty="0">
                <a:effectLst/>
                <a:latin typeface="Courier New"/>
                <a:cs typeface="Courier New"/>
              </a:rPr>
              <a:t>)</a:t>
            </a:r>
          </a:p>
          <a:p>
            <a:r>
              <a:rPr lang="en-US" sz="1600" b="1" dirty="0">
                <a:effectLst/>
                <a:latin typeface="Courier New"/>
                <a:cs typeface="Courier New"/>
              </a:rPr>
              <a:t>{ // Lifted from VC98\CRT\SRC\WINSIG.C</a:t>
            </a:r>
          </a:p>
          <a:p>
            <a:r>
              <a:rPr lang="en-US" sz="1600" b="1" dirty="0">
                <a:effectLst/>
                <a:latin typeface="Courier New"/>
                <a:cs typeface="Courier New"/>
              </a:rPr>
              <a:t>...     /* Check for </a:t>
            </a:r>
            <a:r>
              <a:rPr lang="en-US" sz="1600" b="1" dirty="0" err="1">
                <a:effectLst/>
                <a:latin typeface="Courier New"/>
                <a:cs typeface="Courier New"/>
              </a:rPr>
              <a:t>sigact</a:t>
            </a:r>
            <a:r>
              <a:rPr lang="en-US" sz="1600" b="1" dirty="0">
                <a:effectLst/>
                <a:latin typeface="Courier New"/>
                <a:cs typeface="Courier New"/>
              </a:rPr>
              <a:t> support */</a:t>
            </a:r>
          </a:p>
          <a:p>
            <a:r>
              <a:rPr lang="en-US" sz="1600" b="1" dirty="0">
                <a:effectLst/>
                <a:latin typeface="Courier New"/>
                <a:cs typeface="Courier New"/>
              </a:rPr>
              <a:t>        if ( (</a:t>
            </a:r>
            <a:r>
              <a:rPr lang="en-US" sz="1600" b="1" dirty="0" err="1">
                <a:effectLst/>
                <a:latin typeface="Courier New"/>
                <a:cs typeface="Courier New"/>
              </a:rPr>
              <a:t>sigact</a:t>
            </a:r>
            <a:r>
              <a:rPr lang="en-US" sz="1600" b="1" dirty="0">
                <a:effectLst/>
                <a:latin typeface="Courier New"/>
                <a:cs typeface="Courier New"/>
              </a:rPr>
              <a:t> == ...) ) </a:t>
            </a:r>
            <a:r>
              <a:rPr lang="en-US" sz="1600" b="1" dirty="0" err="1">
                <a:solidFill>
                  <a:srgbClr val="FF0000"/>
                </a:solidFill>
                <a:effectLst/>
                <a:latin typeface="Courier New"/>
                <a:cs typeface="Courier New"/>
              </a:rPr>
              <a:t>goto</a:t>
            </a:r>
            <a:r>
              <a:rPr lang="en-US" sz="1600" b="1" dirty="0">
                <a:solidFill>
                  <a:srgbClr val="FF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600" b="1" dirty="0" err="1">
                <a:effectLst/>
                <a:latin typeface="Courier New"/>
                <a:cs typeface="Courier New"/>
              </a:rPr>
              <a:t>sigreterror</a:t>
            </a:r>
            <a:r>
              <a:rPr lang="en-US" sz="1600" b="1" dirty="0">
                <a:effectLst/>
                <a:latin typeface="Courier New"/>
                <a:cs typeface="Courier New"/>
              </a:rPr>
              <a:t>;</a:t>
            </a:r>
          </a:p>
          <a:p>
            <a:endParaRPr lang="en-US" sz="1600" b="1" dirty="0">
              <a:effectLst/>
              <a:latin typeface="Courier New"/>
              <a:cs typeface="Courier New"/>
            </a:endParaRPr>
          </a:p>
          <a:p>
            <a:r>
              <a:rPr lang="en-US" sz="1600" b="1" dirty="0">
                <a:effectLst/>
                <a:latin typeface="Courier New"/>
                <a:cs typeface="Courier New"/>
              </a:rPr>
              <a:t>        /* Not exceptions in the host OS. */</a:t>
            </a:r>
          </a:p>
          <a:p>
            <a:r>
              <a:rPr lang="en-US" sz="1600" b="1" dirty="0">
                <a:effectLst/>
                <a:latin typeface="Courier New"/>
                <a:cs typeface="Courier New"/>
              </a:rPr>
              <a:t>        if ( (</a:t>
            </a:r>
            <a:r>
              <a:rPr lang="en-US" sz="1600" b="1" dirty="0" err="1">
                <a:effectLst/>
                <a:latin typeface="Courier New"/>
                <a:cs typeface="Courier New"/>
              </a:rPr>
              <a:t>signum</a:t>
            </a:r>
            <a:r>
              <a:rPr lang="en-US" sz="1600" b="1" dirty="0">
                <a:effectLst/>
                <a:latin typeface="Courier New"/>
                <a:cs typeface="Courier New"/>
              </a:rPr>
              <a:t> == ... ) { ... </a:t>
            </a:r>
            <a:r>
              <a:rPr lang="en-US" sz="1600" b="1" dirty="0" err="1">
                <a:solidFill>
                  <a:srgbClr val="FF0000"/>
                </a:solidFill>
                <a:effectLst/>
                <a:latin typeface="Courier New"/>
                <a:cs typeface="Courier New"/>
              </a:rPr>
              <a:t>goto</a:t>
            </a:r>
            <a:r>
              <a:rPr lang="en-US" sz="1600" b="1" dirty="0">
                <a:solidFill>
                  <a:srgbClr val="FF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600" b="1" dirty="0" err="1">
                <a:effectLst/>
                <a:latin typeface="Courier New"/>
                <a:cs typeface="Courier New"/>
              </a:rPr>
              <a:t>sigreterror</a:t>
            </a:r>
            <a:r>
              <a:rPr lang="en-US" sz="1600" b="1" dirty="0">
                <a:effectLst/>
                <a:latin typeface="Courier New"/>
                <a:cs typeface="Courier New"/>
              </a:rPr>
              <a:t>; } </a:t>
            </a:r>
          </a:p>
          <a:p>
            <a:r>
              <a:rPr lang="en-US" sz="1600" b="1" dirty="0">
                <a:effectLst/>
                <a:latin typeface="Courier New"/>
                <a:cs typeface="Courier New"/>
              </a:rPr>
              <a:t>	else { ... </a:t>
            </a:r>
            <a:r>
              <a:rPr lang="en-US" sz="1600" b="1" dirty="0" err="1">
                <a:solidFill>
                  <a:srgbClr val="FF0000"/>
                </a:solidFill>
                <a:effectLst/>
                <a:latin typeface="Courier New"/>
                <a:cs typeface="Courier New"/>
              </a:rPr>
              <a:t>goto</a:t>
            </a:r>
            <a:r>
              <a:rPr lang="en-US" sz="1600" b="1" dirty="0">
                <a:solidFill>
                  <a:srgbClr val="FF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600" b="1" dirty="0" err="1">
                <a:effectLst/>
                <a:latin typeface="Courier New"/>
                <a:cs typeface="Courier New"/>
              </a:rPr>
              <a:t>sigretok</a:t>
            </a:r>
            <a:r>
              <a:rPr lang="en-US" sz="1600" b="1" dirty="0">
                <a:effectLst/>
                <a:latin typeface="Courier New"/>
                <a:cs typeface="Courier New"/>
              </a:rPr>
              <a:t>; }</a:t>
            </a:r>
          </a:p>
          <a:p>
            <a:endParaRPr lang="en-US" sz="1600" b="1" dirty="0">
              <a:effectLst/>
              <a:latin typeface="Courier New"/>
              <a:cs typeface="Courier New"/>
            </a:endParaRPr>
          </a:p>
          <a:p>
            <a:r>
              <a:rPr lang="en-US" sz="1600" b="1" dirty="0">
                <a:effectLst/>
                <a:latin typeface="Courier New"/>
                <a:cs typeface="Courier New"/>
              </a:rPr>
              <a:t>        /* Exceptions in the host OS. */</a:t>
            </a:r>
          </a:p>
          <a:p>
            <a:r>
              <a:rPr lang="en-US" sz="1600" b="1" dirty="0">
                <a:effectLst/>
                <a:latin typeface="Courier New"/>
                <a:cs typeface="Courier New"/>
              </a:rPr>
              <a:t>        if ( (</a:t>
            </a:r>
            <a:r>
              <a:rPr lang="en-US" sz="1600" b="1" dirty="0" err="1">
                <a:effectLst/>
                <a:latin typeface="Courier New"/>
                <a:cs typeface="Courier New"/>
              </a:rPr>
              <a:t>signum</a:t>
            </a:r>
            <a:r>
              <a:rPr lang="en-US" sz="1600" b="1" dirty="0">
                <a:effectLst/>
                <a:latin typeface="Courier New"/>
                <a:cs typeface="Courier New"/>
              </a:rPr>
              <a:t> ...) ) </a:t>
            </a:r>
            <a:r>
              <a:rPr lang="en-US" sz="1600" b="1" dirty="0" err="1">
                <a:solidFill>
                  <a:srgbClr val="FF0000"/>
                </a:solidFill>
                <a:effectLst/>
                <a:latin typeface="Courier New"/>
                <a:cs typeface="Courier New"/>
              </a:rPr>
              <a:t>goto</a:t>
            </a:r>
            <a:r>
              <a:rPr lang="en-US" sz="1600" b="1" dirty="0">
                <a:solidFill>
                  <a:srgbClr val="FF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600" b="1" dirty="0" err="1">
                <a:effectLst/>
                <a:latin typeface="Courier New"/>
                <a:cs typeface="Courier New"/>
              </a:rPr>
              <a:t>sigreterror</a:t>
            </a:r>
            <a:r>
              <a:rPr lang="en-US" sz="1600" b="1" dirty="0">
                <a:effectLst/>
                <a:latin typeface="Courier New"/>
                <a:cs typeface="Courier New"/>
              </a:rPr>
              <a:t>;</a:t>
            </a:r>
          </a:p>
          <a:p>
            <a:r>
              <a:rPr lang="en-US" sz="1600" b="1" dirty="0">
                <a:effectLst/>
                <a:latin typeface="Courier New"/>
                <a:cs typeface="Courier New"/>
              </a:rPr>
              <a:t>...</a:t>
            </a:r>
          </a:p>
          <a:p>
            <a:r>
              <a:rPr lang="en-US" sz="1600" b="1" dirty="0" err="1">
                <a:effectLst/>
                <a:latin typeface="Courier New"/>
                <a:cs typeface="Courier New"/>
              </a:rPr>
              <a:t>sigretok</a:t>
            </a:r>
            <a:r>
              <a:rPr lang="en-US" sz="1600" b="1" dirty="0">
                <a:effectLst/>
                <a:latin typeface="Courier New"/>
                <a:cs typeface="Courier New"/>
              </a:rPr>
              <a:t>:</a:t>
            </a:r>
          </a:p>
          <a:p>
            <a:r>
              <a:rPr lang="en-US" sz="1600" b="1" dirty="0">
                <a:effectLst/>
                <a:latin typeface="Courier New"/>
                <a:cs typeface="Courier New"/>
              </a:rPr>
              <a:t>        return(</a:t>
            </a:r>
            <a:r>
              <a:rPr lang="en-US" sz="1600" b="1" dirty="0" err="1">
                <a:effectLst/>
                <a:latin typeface="Courier New"/>
                <a:cs typeface="Courier New"/>
              </a:rPr>
              <a:t>oldsigact</a:t>
            </a:r>
            <a:r>
              <a:rPr lang="en-US" sz="1600" b="1" dirty="0">
                <a:effectLst/>
                <a:latin typeface="Courier New"/>
                <a:cs typeface="Courier New"/>
              </a:rPr>
              <a:t>);</a:t>
            </a:r>
          </a:p>
          <a:p>
            <a:endParaRPr lang="en-US" sz="1600" b="1" dirty="0">
              <a:effectLst/>
              <a:latin typeface="Courier New"/>
              <a:cs typeface="Courier New"/>
            </a:endParaRPr>
          </a:p>
          <a:p>
            <a:r>
              <a:rPr lang="en-US" sz="1600" b="1" dirty="0" err="1">
                <a:effectLst/>
                <a:latin typeface="Courier New"/>
                <a:cs typeface="Courier New"/>
              </a:rPr>
              <a:t>sigreterror</a:t>
            </a:r>
            <a:r>
              <a:rPr lang="en-US" sz="1600" b="1" dirty="0">
                <a:effectLst/>
                <a:latin typeface="Courier New"/>
                <a:cs typeface="Courier New"/>
              </a:rPr>
              <a:t>:</a:t>
            </a:r>
          </a:p>
          <a:p>
            <a:r>
              <a:rPr lang="en-US" sz="1600" b="1" dirty="0">
                <a:effectLst/>
                <a:latin typeface="Courier New"/>
                <a:cs typeface="Courier New"/>
              </a:rPr>
              <a:t>        </a:t>
            </a:r>
            <a:r>
              <a:rPr lang="en-US" sz="1600" b="1" dirty="0" err="1">
                <a:effectLst/>
                <a:latin typeface="Courier New"/>
                <a:cs typeface="Courier New"/>
              </a:rPr>
              <a:t>errno</a:t>
            </a:r>
            <a:r>
              <a:rPr lang="en-US" sz="1600" b="1" dirty="0">
                <a:effectLst/>
                <a:latin typeface="Courier New"/>
                <a:cs typeface="Courier New"/>
              </a:rPr>
              <a:t> = EINVAL;</a:t>
            </a:r>
          </a:p>
          <a:p>
            <a:r>
              <a:rPr lang="en-US" sz="1600" b="1" dirty="0">
                <a:effectLst/>
                <a:latin typeface="Courier New"/>
                <a:cs typeface="Courier New"/>
              </a:rPr>
              <a:t>        return(SIG_ERR);</a:t>
            </a:r>
          </a:p>
          <a:p>
            <a:r>
              <a:rPr lang="en-US" sz="1600" b="1" dirty="0">
                <a:effectLst/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1481618" y="2974665"/>
            <a:ext cx="3717444" cy="982663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1375788" y="1966603"/>
            <a:ext cx="4821811" cy="1965325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1079500" y="1230003"/>
            <a:ext cx="4476750" cy="2727325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1481617" y="2212665"/>
            <a:ext cx="2274407" cy="103663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38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(c) Global Variables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GV mechanism:</a:t>
            </a:r>
          </a:p>
          <a:p>
            <a:pPr lvl="1"/>
            <a:r>
              <a:rPr lang="en-US" dirty="0" smtClean="0"/>
              <a:t>Use a designated global error variable.</a:t>
            </a:r>
          </a:p>
          <a:p>
            <a:pPr lvl="1"/>
            <a:r>
              <a:rPr lang="en-US" dirty="0" smtClean="0"/>
              <a:t>Set it on error.</a:t>
            </a:r>
          </a:p>
          <a:p>
            <a:pPr lvl="1"/>
            <a:r>
              <a:rPr lang="en-US" dirty="0" smtClean="0"/>
              <a:t>Poll / check it for detection.</a:t>
            </a:r>
          </a:p>
          <a:p>
            <a:r>
              <a:rPr lang="en-US" dirty="0" smtClean="0"/>
              <a:t>Standard library GV mechanism: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&lt;</a:t>
            </a:r>
            <a:r>
              <a:rPr lang="en-US" b="1" dirty="0" err="1" smtClean="0">
                <a:latin typeface="Courier New"/>
                <a:cs typeface="Courier New"/>
              </a:rPr>
              <a:t>errno.h</a:t>
            </a:r>
            <a:r>
              <a:rPr lang="en-US" b="1" dirty="0" smtClean="0">
                <a:latin typeface="Courier New"/>
                <a:cs typeface="Courier New"/>
              </a:rPr>
              <a:t>&gt; </a:t>
            </a:r>
          </a:p>
          <a:p>
            <a:r>
              <a:rPr lang="en-US" dirty="0" smtClean="0"/>
              <a:t>Windows GV mechanism: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&lt;</a:t>
            </a:r>
            <a:r>
              <a:rPr lang="en-US" b="1" dirty="0" err="1" smtClean="0">
                <a:latin typeface="Courier New"/>
                <a:cs typeface="Courier New"/>
              </a:rPr>
              <a:t>winbase.h</a:t>
            </a:r>
            <a:r>
              <a:rPr lang="en-US" b="1" dirty="0" smtClean="0">
                <a:latin typeface="Courier New"/>
                <a:cs typeface="Courier New"/>
              </a:rPr>
              <a:t>&gt; </a:t>
            </a:r>
            <a:r>
              <a:rPr lang="en-US" dirty="0" smtClean="0"/>
              <a:t>/ </a:t>
            </a:r>
            <a:r>
              <a:rPr lang="en-US" b="1" dirty="0" smtClean="0">
                <a:latin typeface="Courier New"/>
                <a:cs typeface="Courier New"/>
              </a:rPr>
              <a:t>&lt;</a:t>
            </a:r>
            <a:r>
              <a:rPr lang="en-US" b="1" dirty="0" err="1" smtClean="0">
                <a:latin typeface="Courier New"/>
                <a:cs typeface="Courier New"/>
              </a:rPr>
              <a:t>windows.h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117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 descr="New Bitmap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399838"/>
            <a:ext cx="7163248" cy="447789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185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(d) Abnormal Termination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Abnormal termination mechanism:</a:t>
            </a:r>
          </a:p>
          <a:p>
            <a:pPr lvl="1"/>
            <a:r>
              <a:rPr lang="en-US" dirty="0" smtClean="0"/>
              <a:t>Program halting functions provided by  </a:t>
            </a:r>
            <a:r>
              <a:rPr lang="en-US" b="1" dirty="0" smtClean="0">
                <a:latin typeface="Courier New"/>
                <a:cs typeface="Courier New"/>
              </a:rPr>
              <a:t>&lt;</a:t>
            </a:r>
            <a:r>
              <a:rPr lang="en-US" b="1" dirty="0" err="1" smtClean="0">
                <a:latin typeface="Courier New"/>
                <a:cs typeface="Courier New"/>
              </a:rPr>
              <a:t>stdlib.h</a:t>
            </a:r>
            <a:r>
              <a:rPr lang="en-US" b="1" dirty="0" smtClean="0">
                <a:latin typeface="Courier New"/>
                <a:cs typeface="Courier New"/>
              </a:rPr>
              <a:t>&gt; 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a</a:t>
            </a:r>
            <a:r>
              <a:rPr lang="en-US" b="1" dirty="0" smtClean="0">
                <a:latin typeface="Courier New"/>
                <a:cs typeface="Courier New"/>
              </a:rPr>
              <a:t>bort()</a:t>
            </a:r>
          </a:p>
          <a:p>
            <a:pPr lvl="2"/>
            <a:r>
              <a:rPr lang="en-US" b="1" dirty="0" smtClean="0">
                <a:latin typeface="Courier New"/>
                <a:cs typeface="Courier New"/>
              </a:rPr>
              <a:t>exit()</a:t>
            </a:r>
          </a:p>
          <a:p>
            <a:pPr lvl="2"/>
            <a:r>
              <a:rPr lang="en-US" b="1" dirty="0" err="1" smtClean="0">
                <a:latin typeface="Courier New"/>
                <a:cs typeface="Courier New"/>
              </a:rPr>
              <a:t>atexit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47666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(e) Conditional Termination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termination mechanism:</a:t>
            </a:r>
          </a:p>
          <a:p>
            <a:pPr lvl="1"/>
            <a:r>
              <a:rPr lang="en-US" dirty="0" smtClean="0"/>
              <a:t>Diagnostic </a:t>
            </a:r>
            <a:r>
              <a:rPr lang="en-US" b="1" dirty="0" smtClean="0">
                <a:latin typeface="Courier New"/>
                <a:cs typeface="Courier New"/>
              </a:rPr>
              <a:t>ASSERT</a:t>
            </a:r>
            <a:r>
              <a:rPr lang="en-US" dirty="0" smtClean="0"/>
              <a:t> macro defined in </a:t>
            </a:r>
            <a:r>
              <a:rPr lang="en-US" b="1" dirty="0" smtClean="0">
                <a:latin typeface="Courier New"/>
                <a:cs typeface="Courier New"/>
              </a:rPr>
              <a:t>&lt;</a:t>
            </a:r>
            <a:r>
              <a:rPr lang="en-US" b="1" dirty="0" err="1" smtClean="0">
                <a:latin typeface="Courier New"/>
                <a:cs typeface="Courier New"/>
              </a:rPr>
              <a:t>assert.h</a:t>
            </a:r>
            <a:r>
              <a:rPr lang="en-US" b="1" dirty="0" smtClean="0">
                <a:latin typeface="Courier New"/>
                <a:cs typeface="Courier New"/>
              </a:rPr>
              <a:t>&gt;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Assertions valid when </a:t>
            </a:r>
            <a:r>
              <a:rPr lang="en-US" b="1" dirty="0" smtClean="0">
                <a:latin typeface="Courier New"/>
                <a:cs typeface="Courier New"/>
              </a:rPr>
              <a:t>NDEBUG</a:t>
            </a:r>
            <a:r>
              <a:rPr lang="en-US" dirty="0" smtClean="0"/>
              <a:t> macro is not defined.</a:t>
            </a:r>
          </a:p>
          <a:p>
            <a:pPr lvl="1"/>
            <a:r>
              <a:rPr lang="en-US" dirty="0" smtClean="0"/>
              <a:t>Assert calls internal function, reports the source file details and then terminates.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2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 descr="New Bitmap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9" y="205979"/>
            <a:ext cx="6675306" cy="474495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108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(f) Non-local </a:t>
            </a:r>
            <a:r>
              <a:rPr lang="en-US" sz="3200" dirty="0" err="1" smtClean="0"/>
              <a:t>goto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09580"/>
          </a:xfrm>
        </p:spPr>
        <p:txBody>
          <a:bodyPr>
            <a:normAutofit/>
          </a:bodyPr>
          <a:lstStyle/>
          <a:p>
            <a:r>
              <a:rPr lang="en-US" dirty="0" smtClean="0"/>
              <a:t>Non-local </a:t>
            </a:r>
            <a:r>
              <a:rPr lang="en-US" dirty="0" err="1" smtClean="0"/>
              <a:t>goto</a:t>
            </a:r>
            <a:r>
              <a:rPr lang="en-US" dirty="0" smtClean="0"/>
              <a:t> mechanism: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setjmp</a:t>
            </a:r>
            <a:r>
              <a:rPr lang="en-US" b="1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and </a:t>
            </a:r>
            <a:r>
              <a:rPr lang="en-US" b="1" dirty="0" err="1" smtClean="0">
                <a:latin typeface="Courier New"/>
                <a:cs typeface="Courier New"/>
              </a:rPr>
              <a:t>longjmp</a:t>
            </a:r>
            <a:r>
              <a:rPr lang="en-US" b="1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functions provided in </a:t>
            </a:r>
            <a:r>
              <a:rPr lang="en-US" b="1" dirty="0" smtClean="0">
                <a:latin typeface="Courier New"/>
                <a:cs typeface="Courier New"/>
              </a:rPr>
              <a:t>&lt;</a:t>
            </a:r>
            <a:r>
              <a:rPr lang="en-US" b="1" dirty="0" err="1" smtClean="0">
                <a:latin typeface="Courier New"/>
                <a:cs typeface="Courier New"/>
              </a:rPr>
              <a:t>setjmp.h</a:t>
            </a:r>
            <a:r>
              <a:rPr lang="en-US" b="1" dirty="0" smtClean="0">
                <a:latin typeface="Courier New"/>
                <a:cs typeface="Courier New"/>
              </a:rPr>
              <a:t>&gt; </a:t>
            </a:r>
            <a:r>
              <a:rPr lang="en-US" dirty="0" smtClean="0"/>
              <a:t>header along with collateral type </a:t>
            </a:r>
            <a:r>
              <a:rPr lang="en-US" b="1" dirty="0" err="1" smtClean="0">
                <a:latin typeface="Courier New"/>
                <a:cs typeface="Courier New"/>
              </a:rPr>
              <a:t>jmp_buf</a:t>
            </a:r>
            <a:r>
              <a:rPr lang="en-US" dirty="0" smtClean="0"/>
              <a:t> .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setjmp</a:t>
            </a:r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 err="1" smtClean="0">
                <a:latin typeface="Courier New"/>
                <a:cs typeface="Courier New"/>
              </a:rPr>
              <a:t>jmp_buf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pPr lvl="2"/>
            <a:r>
              <a:rPr lang="en-US" dirty="0" smtClean="0"/>
              <a:t>Sets the jump point filling up the </a:t>
            </a:r>
            <a:r>
              <a:rPr lang="en-US" b="1" dirty="0" err="1" smtClean="0">
                <a:latin typeface="Courier New"/>
                <a:cs typeface="Courier New"/>
              </a:rPr>
              <a:t>jmp_buf</a:t>
            </a:r>
            <a:r>
              <a:rPr lang="en-US" dirty="0" smtClean="0"/>
              <a:t> object with the current program context.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longjmp</a:t>
            </a:r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 err="1" smtClean="0">
                <a:latin typeface="Courier New"/>
                <a:cs typeface="Courier New"/>
              </a:rPr>
              <a:t>jmp_buf,int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pPr lvl="2"/>
            <a:r>
              <a:rPr lang="en-US" dirty="0" smtClean="0"/>
              <a:t>Effects a jump to the context of the </a:t>
            </a:r>
            <a:r>
              <a:rPr lang="en-US" b="1" dirty="0" err="1" smtClean="0">
                <a:latin typeface="Courier New"/>
                <a:cs typeface="Courier New"/>
              </a:rPr>
              <a:t>jmp_buf</a:t>
            </a:r>
            <a:r>
              <a:rPr lang="en-US" dirty="0" smtClean="0"/>
              <a:t> object.</a:t>
            </a:r>
          </a:p>
          <a:p>
            <a:pPr lvl="2"/>
            <a:r>
              <a:rPr lang="en-US" dirty="0" smtClean="0"/>
              <a:t>Control returns to </a:t>
            </a:r>
            <a:r>
              <a:rPr lang="en-US" b="1" dirty="0" err="1" smtClean="0">
                <a:latin typeface="Courier New"/>
                <a:cs typeface="Courier New"/>
              </a:rPr>
              <a:t>setjmp</a:t>
            </a:r>
            <a:r>
              <a:rPr lang="en-US" dirty="0" smtClean="0"/>
              <a:t> call last called on </a:t>
            </a:r>
            <a:r>
              <a:rPr lang="en-US" b="1" dirty="0" err="1" smtClean="0">
                <a:latin typeface="Courier New"/>
                <a:cs typeface="Courier New"/>
              </a:rPr>
              <a:t>jmp_buf</a:t>
            </a:r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11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33388" y="1112130"/>
            <a:ext cx="3938587" cy="39306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>
                <a:effectLst/>
                <a:latin typeface="Courier New" charset="0"/>
              </a:rPr>
              <a:t>void f() {</a:t>
            </a:r>
          </a:p>
          <a:p>
            <a:r>
              <a:rPr lang="en-US" sz="1600" b="1">
                <a:effectLst/>
                <a:latin typeface="Courier New" charset="0"/>
              </a:rPr>
              <a:t>	A a;</a:t>
            </a:r>
          </a:p>
          <a:p>
            <a:r>
              <a:rPr lang="en-US" sz="1600" b="1">
                <a:effectLst/>
                <a:latin typeface="Courier New" charset="0"/>
              </a:rPr>
              <a:t>	if (setjmp(jbuf) == 0)</a:t>
            </a:r>
          </a:p>
          <a:p>
            <a:r>
              <a:rPr lang="en-US" sz="1600" b="1">
                <a:effectLst/>
                <a:latin typeface="Courier New" charset="0"/>
              </a:rPr>
              <a:t>	{</a:t>
            </a:r>
          </a:p>
          <a:p>
            <a:r>
              <a:rPr lang="en-US" sz="1600" b="1">
                <a:effectLst/>
                <a:latin typeface="Courier New" charset="0"/>
              </a:rPr>
              <a:t>		B b;</a:t>
            </a:r>
          </a:p>
          <a:p>
            <a:r>
              <a:rPr lang="en-US" sz="1600" b="1">
                <a:effectLst/>
                <a:latin typeface="Courier New" charset="0"/>
              </a:rPr>
              <a:t>		g();</a:t>
            </a:r>
          </a:p>
          <a:p>
            <a:r>
              <a:rPr lang="en-US" sz="1600" b="1">
                <a:effectLst/>
                <a:latin typeface="Courier New" charset="0"/>
              </a:rPr>
              <a:t>		h();</a:t>
            </a:r>
          </a:p>
          <a:p>
            <a:r>
              <a:rPr lang="en-US" sz="1600" b="1">
                <a:effectLst/>
                <a:latin typeface="Courier New" charset="0"/>
              </a:rPr>
              <a:t>	}</a:t>
            </a:r>
          </a:p>
          <a:p>
            <a:r>
              <a:rPr lang="en-US" sz="1600" b="1">
                <a:effectLst/>
                <a:latin typeface="Courier New" charset="0"/>
              </a:rPr>
              <a:t>	else {</a:t>
            </a:r>
          </a:p>
          <a:p>
            <a:r>
              <a:rPr lang="en-US" sz="1600" b="1">
                <a:effectLst/>
                <a:latin typeface="Courier New" charset="0"/>
              </a:rPr>
              <a:t>		cout &lt;&lt; </a:t>
            </a:r>
          </a:p>
          <a:p>
            <a:r>
              <a:rPr lang="en-US" sz="1600" b="1">
                <a:effectLst/>
                <a:latin typeface="Courier New" charset="0"/>
              </a:rPr>
              <a:t>		ex.what();</a:t>
            </a:r>
          </a:p>
          <a:p>
            <a:r>
              <a:rPr lang="en-US" sz="1600" b="1">
                <a:effectLst/>
                <a:latin typeface="Courier New" charset="0"/>
              </a:rPr>
              <a:t>	}</a:t>
            </a:r>
          </a:p>
          <a:p>
            <a:r>
              <a:rPr lang="en-US" sz="1600" b="1">
                <a:effectLst/>
                <a:latin typeface="Courier New" charset="0"/>
              </a:rPr>
              <a:t>	</a:t>
            </a:r>
          </a:p>
          <a:p>
            <a:r>
              <a:rPr lang="en-US" sz="1600" b="1">
                <a:effectLst/>
                <a:latin typeface="Courier New" charset="0"/>
              </a:rPr>
              <a:t>	return;</a:t>
            </a:r>
          </a:p>
          <a:p>
            <a:r>
              <a:rPr lang="en-US" sz="1600" b="1">
                <a:effectLst/>
                <a:latin typeface="Courier New" charset="0"/>
              </a:rPr>
              <a:t>}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895850" y="1112130"/>
            <a:ext cx="3870325" cy="39306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/>
            <a:r>
              <a:rPr lang="en-US" sz="1600" b="1">
                <a:effectLst/>
                <a:latin typeface="Courier New" charset="0"/>
              </a:rPr>
              <a:t>jmp_buf jbuf;</a:t>
            </a:r>
          </a:p>
          <a:p>
            <a:pPr lvl="1"/>
            <a:endParaRPr lang="en-US" sz="1600" b="1">
              <a:effectLst/>
              <a:latin typeface="Courier New" charset="0"/>
            </a:endParaRPr>
          </a:p>
          <a:p>
            <a:pPr lvl="1"/>
            <a:r>
              <a:rPr lang="en-US" sz="1600" b="1">
                <a:effectLst/>
                <a:latin typeface="Courier New" charset="0"/>
              </a:rPr>
              <a:t>void g()</a:t>
            </a:r>
          </a:p>
          <a:p>
            <a:pPr lvl="1"/>
            <a:r>
              <a:rPr lang="en-US" sz="1600" b="1">
                <a:effectLst/>
                <a:latin typeface="Courier New" charset="0"/>
              </a:rPr>
              <a:t>{</a:t>
            </a:r>
          </a:p>
          <a:p>
            <a:pPr lvl="1"/>
            <a:r>
              <a:rPr lang="en-US" sz="1600" b="1">
                <a:effectLst/>
                <a:latin typeface="Courier New" charset="0"/>
              </a:rPr>
              <a:t>	A a;</a:t>
            </a:r>
          </a:p>
          <a:p>
            <a:pPr lvl="1"/>
            <a:r>
              <a:rPr lang="en-US" sz="1600" b="1">
                <a:effectLst/>
                <a:latin typeface="Courier New" charset="0"/>
              </a:rPr>
              <a:t>	UsrExcp ex(</a:t>
            </a:r>
            <a:r>
              <a:rPr lang="ja-JP" altLang="en-US" sz="1600" b="1">
                <a:effectLst/>
                <a:latin typeface="Arial"/>
              </a:rPr>
              <a:t>“</a:t>
            </a:r>
            <a:r>
              <a:rPr lang="en-US" sz="1600" b="1">
                <a:effectLst/>
                <a:latin typeface="Courier New" charset="0"/>
              </a:rPr>
              <a:t>From g()</a:t>
            </a:r>
            <a:r>
              <a:rPr lang="ja-JP" altLang="en-US" sz="1600" b="1">
                <a:effectLst/>
                <a:latin typeface="Arial"/>
              </a:rPr>
              <a:t>”</a:t>
            </a:r>
            <a:r>
              <a:rPr lang="en-US" sz="1600" b="1">
                <a:effectLst/>
                <a:latin typeface="Courier New" charset="0"/>
              </a:rPr>
              <a:t>);</a:t>
            </a:r>
          </a:p>
          <a:p>
            <a:pPr lvl="1"/>
            <a:endParaRPr lang="en-US" sz="1600" b="1">
              <a:effectLst/>
              <a:latin typeface="Courier New" charset="0"/>
            </a:endParaRPr>
          </a:p>
          <a:p>
            <a:pPr lvl="1"/>
            <a:r>
              <a:rPr lang="en-US" sz="1600" b="1">
                <a:effectLst/>
                <a:latin typeface="Courier New" charset="0"/>
              </a:rPr>
              <a:t>	longjmp(jbuf, 1);</a:t>
            </a:r>
          </a:p>
          <a:p>
            <a:pPr lvl="1"/>
            <a:endParaRPr lang="en-US" sz="1600" b="1">
              <a:effectLst/>
              <a:latin typeface="Courier New" charset="0"/>
            </a:endParaRPr>
          </a:p>
          <a:p>
            <a:pPr lvl="1"/>
            <a:r>
              <a:rPr lang="en-US" sz="1600" b="1">
                <a:effectLst/>
                <a:latin typeface="Courier New" charset="0"/>
              </a:rPr>
              <a:t>	return;</a:t>
            </a:r>
          </a:p>
          <a:p>
            <a:pPr lvl="1"/>
            <a:r>
              <a:rPr lang="en-US" sz="1600" b="1">
                <a:effectLst/>
                <a:latin typeface="Courier New" charset="0"/>
              </a:rPr>
              <a:t>}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1963734" y="2424993"/>
            <a:ext cx="3425830" cy="176212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 flipV="1">
            <a:off x="2081322" y="2897127"/>
            <a:ext cx="3754328" cy="1163637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 flipV="1">
            <a:off x="2316163" y="3331455"/>
            <a:ext cx="3517900" cy="2651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52843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2438400" y="1200150"/>
            <a:ext cx="182880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Central</a:t>
            </a:r>
          </a:p>
          <a:p>
            <a:pPr algn="ctr"/>
            <a:r>
              <a:rPr lang="en-US" dirty="0"/>
              <a:t>Processing</a:t>
            </a:r>
          </a:p>
          <a:p>
            <a:pPr algn="ctr"/>
            <a:r>
              <a:rPr lang="en-US" dirty="0"/>
              <a:t>Unit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4876800" y="1200150"/>
            <a:ext cx="1828800" cy="9144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Main</a:t>
            </a:r>
          </a:p>
          <a:p>
            <a:pPr algn="ctr"/>
            <a:r>
              <a:rPr lang="en-US" dirty="0"/>
              <a:t>Memory</a:t>
            </a:r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1752600" y="3657600"/>
            <a:ext cx="9144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I/O</a:t>
            </a:r>
          </a:p>
          <a:p>
            <a:pPr algn="ctr"/>
            <a:r>
              <a:rPr lang="en-US"/>
              <a:t>device</a:t>
            </a:r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3048000" y="3657600"/>
            <a:ext cx="9144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I/O</a:t>
            </a:r>
          </a:p>
          <a:p>
            <a:pPr algn="ctr"/>
            <a:r>
              <a:rPr lang="en-US"/>
              <a:t>device</a:t>
            </a:r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4343400" y="3657600"/>
            <a:ext cx="9144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I/O</a:t>
            </a:r>
          </a:p>
          <a:p>
            <a:pPr algn="ctr"/>
            <a:r>
              <a:rPr lang="en-US"/>
              <a:t>device</a:t>
            </a:r>
          </a:p>
        </p:txBody>
      </p:sp>
      <p:sp>
        <p:nvSpPr>
          <p:cNvPr id="163848" name="Rectangle 8"/>
          <p:cNvSpPr>
            <a:spLocks noChangeArrowheads="1"/>
          </p:cNvSpPr>
          <p:nvPr/>
        </p:nvSpPr>
        <p:spPr bwMode="auto">
          <a:xfrm>
            <a:off x="6477000" y="3657600"/>
            <a:ext cx="9144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I/O</a:t>
            </a:r>
          </a:p>
          <a:p>
            <a:pPr algn="ctr"/>
            <a:r>
              <a:rPr lang="en-US"/>
              <a:t>device</a:t>
            </a:r>
          </a:p>
        </p:txBody>
      </p:sp>
      <p:sp>
        <p:nvSpPr>
          <p:cNvPr id="163849" name="Line 9"/>
          <p:cNvSpPr>
            <a:spLocks noChangeShapeType="1"/>
          </p:cNvSpPr>
          <p:nvPr/>
        </p:nvSpPr>
        <p:spPr bwMode="auto">
          <a:xfrm>
            <a:off x="609600" y="2914650"/>
            <a:ext cx="7772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898525" y="2473405"/>
            <a:ext cx="12513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ystem </a:t>
            </a:r>
            <a:r>
              <a:rPr lang="en-US" dirty="0"/>
              <a:t>B</a:t>
            </a:r>
            <a:r>
              <a:rPr lang="en-US" dirty="0" smtClean="0"/>
              <a:t>us</a:t>
            </a:r>
            <a:endParaRPr lang="en-US" dirty="0"/>
          </a:p>
        </p:txBody>
      </p:sp>
      <p:sp>
        <p:nvSpPr>
          <p:cNvPr id="163851" name="Line 11"/>
          <p:cNvSpPr>
            <a:spLocks noChangeShapeType="1"/>
          </p:cNvSpPr>
          <p:nvPr/>
        </p:nvSpPr>
        <p:spPr bwMode="auto">
          <a:xfrm>
            <a:off x="3276600" y="2114550"/>
            <a:ext cx="0" cy="80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52" name="Line 12"/>
          <p:cNvSpPr>
            <a:spLocks noChangeShapeType="1"/>
          </p:cNvSpPr>
          <p:nvPr/>
        </p:nvSpPr>
        <p:spPr bwMode="auto">
          <a:xfrm>
            <a:off x="5715000" y="2114550"/>
            <a:ext cx="0" cy="80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53" name="Line 13"/>
          <p:cNvSpPr>
            <a:spLocks noChangeShapeType="1"/>
          </p:cNvSpPr>
          <p:nvPr/>
        </p:nvSpPr>
        <p:spPr bwMode="auto">
          <a:xfrm>
            <a:off x="2133600" y="2914650"/>
            <a:ext cx="0" cy="742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54" name="Line 14"/>
          <p:cNvSpPr>
            <a:spLocks noChangeShapeType="1"/>
          </p:cNvSpPr>
          <p:nvPr/>
        </p:nvSpPr>
        <p:spPr bwMode="auto">
          <a:xfrm>
            <a:off x="3505200" y="2914650"/>
            <a:ext cx="0" cy="742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55" name="Line 15"/>
          <p:cNvSpPr>
            <a:spLocks noChangeShapeType="1"/>
          </p:cNvSpPr>
          <p:nvPr/>
        </p:nvSpPr>
        <p:spPr bwMode="auto">
          <a:xfrm>
            <a:off x="4876800" y="2914650"/>
            <a:ext cx="0" cy="742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56" name="Line 16"/>
          <p:cNvSpPr>
            <a:spLocks noChangeShapeType="1"/>
          </p:cNvSpPr>
          <p:nvPr/>
        </p:nvSpPr>
        <p:spPr bwMode="auto">
          <a:xfrm>
            <a:off x="6934200" y="2914650"/>
            <a:ext cx="0" cy="742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24840" y="1320800"/>
            <a:ext cx="9144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Timer</a:t>
            </a:r>
            <a:endParaRPr lang="en-US" dirty="0"/>
          </a:p>
        </p:txBody>
      </p:sp>
      <p:cxnSp>
        <p:nvCxnSpPr>
          <p:cNvPr id="4" name="Straight Arrow Connector 3"/>
          <p:cNvCxnSpPr>
            <a:stCxn id="18" idx="3"/>
            <a:endCxn id="163843" idx="1"/>
          </p:cNvCxnSpPr>
          <p:nvPr/>
        </p:nvCxnSpPr>
        <p:spPr>
          <a:xfrm flipV="1">
            <a:off x="1539240" y="1657350"/>
            <a:ext cx="899160" cy="63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036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 descr="New Bitmap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718" y="376318"/>
            <a:ext cx="6102860" cy="466869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71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(g) Signals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 mechanism:</a:t>
            </a:r>
          </a:p>
          <a:p>
            <a:pPr lvl="1"/>
            <a:r>
              <a:rPr lang="en-US" dirty="0" smtClean="0"/>
              <a:t>Include header </a:t>
            </a:r>
            <a:r>
              <a:rPr lang="en-US" b="1" dirty="0" smtClean="0">
                <a:latin typeface="Courier New"/>
                <a:cs typeface="Courier New"/>
              </a:rPr>
              <a:t>&lt;</a:t>
            </a:r>
            <a:r>
              <a:rPr lang="en-US" b="1" dirty="0" err="1" smtClean="0">
                <a:latin typeface="Courier New"/>
                <a:cs typeface="Courier New"/>
              </a:rPr>
              <a:t>signal.h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raise()</a:t>
            </a:r>
          </a:p>
          <a:p>
            <a:pPr lvl="2"/>
            <a:r>
              <a:rPr lang="en-US" dirty="0" smtClean="0"/>
              <a:t>Sends a signal to the executing program.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signal()</a:t>
            </a:r>
          </a:p>
          <a:p>
            <a:pPr lvl="2"/>
            <a:r>
              <a:rPr lang="en-US" dirty="0" smtClean="0"/>
              <a:t>Registers interrupt signal handler. </a:t>
            </a:r>
          </a:p>
          <a:p>
            <a:pPr lvl="2"/>
            <a:r>
              <a:rPr lang="en-US" dirty="0" smtClean="0"/>
              <a:t>It returns the previous handler associated with the given signal.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87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11745" y="317518"/>
            <a:ext cx="7421563" cy="459584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>
              <a:lnSpc>
                <a:spcPct val="114000"/>
              </a:lnSpc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// Use signal to attach a signal </a:t>
            </a:r>
          </a:p>
          <a:p>
            <a:pPr lvl="1">
              <a:lnSpc>
                <a:spcPct val="114000"/>
              </a:lnSpc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// handler to the abort routine </a:t>
            </a:r>
          </a:p>
          <a:p>
            <a:pPr lvl="1">
              <a:lnSpc>
                <a:spcPct val="114000"/>
              </a:lnSpc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#include &lt;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stdio.h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&gt; </a:t>
            </a:r>
          </a:p>
          <a:p>
            <a:pPr lvl="1">
              <a:lnSpc>
                <a:spcPct val="114000"/>
              </a:lnSpc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#include &lt;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stdlib.h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&gt; </a:t>
            </a:r>
          </a:p>
          <a:p>
            <a:pPr lvl="1">
              <a:lnSpc>
                <a:spcPct val="114000"/>
              </a:lnSpc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#include &lt;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signal.h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&gt; </a:t>
            </a:r>
          </a:p>
          <a:p>
            <a:pPr lvl="1">
              <a:lnSpc>
                <a:spcPct val="114000"/>
              </a:lnSpc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#include &lt;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tchar.h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&gt; </a:t>
            </a:r>
          </a:p>
          <a:p>
            <a:pPr lvl="1">
              <a:lnSpc>
                <a:spcPct val="114000"/>
              </a:lnSpc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void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SignalHandler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signal) { </a:t>
            </a:r>
          </a:p>
          <a:p>
            <a:pPr lvl="1">
              <a:lnSpc>
                <a:spcPct val="114000"/>
              </a:lnSpc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("Application aborting...\n"); </a:t>
            </a:r>
          </a:p>
          <a:p>
            <a:pPr lvl="1">
              <a:lnSpc>
                <a:spcPct val="114000"/>
              </a:lnSpc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} </a:t>
            </a:r>
          </a:p>
          <a:p>
            <a:pPr lvl="1">
              <a:lnSpc>
                <a:spcPct val="114000"/>
              </a:lnSpc>
            </a:pPr>
            <a:endParaRPr lang="en-US" sz="1600" b="1" dirty="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 lvl="1">
              <a:lnSpc>
                <a:spcPct val="114000"/>
              </a:lnSpc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main() { </a:t>
            </a:r>
          </a:p>
          <a:p>
            <a:pPr lvl="1">
              <a:lnSpc>
                <a:spcPct val="114000"/>
              </a:lnSpc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typedef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void (*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SignalHandlerPointer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)(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); </a:t>
            </a:r>
          </a:p>
          <a:p>
            <a:pPr lvl="1">
              <a:lnSpc>
                <a:spcPct val="114000"/>
              </a:lnSpc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SignalHandlerPointer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previousHandler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; </a:t>
            </a:r>
          </a:p>
          <a:p>
            <a:pPr lvl="1">
              <a:lnSpc>
                <a:spcPct val="114000"/>
              </a:lnSpc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previousHandler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= signal(SIGABRT,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SignalHandler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); </a:t>
            </a:r>
          </a:p>
          <a:p>
            <a:pPr lvl="1">
              <a:lnSpc>
                <a:spcPct val="114000"/>
              </a:lnSpc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	abort(); </a:t>
            </a:r>
          </a:p>
          <a:p>
            <a:pPr lvl="1">
              <a:lnSpc>
                <a:spcPct val="114000"/>
              </a:lnSpc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}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/>
                <a:cs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8541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Exceptions in C++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31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– catch – throw </a:t>
            </a:r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57200" y="1152029"/>
            <a:ext cx="3938587" cy="39306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void f() {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	A a;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	try {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		B b;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		g();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		h();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	}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	catch (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UsrExcp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&amp; ex) {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cout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&lt;&lt; 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ex.what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	}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	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	return;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919662" y="1152029"/>
            <a:ext cx="3870325" cy="39306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/>
            <a:r>
              <a:rPr lang="en-US" sz="1600" b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class UsrExcp: </a:t>
            </a:r>
          </a:p>
          <a:p>
            <a:pPr lvl="1"/>
            <a:r>
              <a:rPr lang="en-US" sz="1600" b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	public exceptions {}</a:t>
            </a:r>
          </a:p>
          <a:p>
            <a:pPr lvl="1"/>
            <a:endParaRPr lang="en-US" sz="1600" b="1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 lvl="1"/>
            <a:r>
              <a:rPr lang="en-US" sz="1600" b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void g()</a:t>
            </a:r>
          </a:p>
          <a:p>
            <a:pPr lvl="1"/>
            <a:r>
              <a:rPr lang="en-US" sz="1600" b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sz="1600" b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	A a;</a:t>
            </a:r>
          </a:p>
          <a:p>
            <a:pPr lvl="1"/>
            <a:r>
              <a:rPr lang="en-US" sz="1600" b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	UsrExcp ex(</a:t>
            </a:r>
            <a:r>
              <a:rPr lang="ja-JP" altLang="en-US" sz="1600" b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“</a:t>
            </a:r>
            <a:r>
              <a:rPr lang="en-US" sz="1600" b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From g()</a:t>
            </a:r>
            <a:r>
              <a:rPr lang="ja-JP" altLang="en-US" sz="1600" b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”</a:t>
            </a:r>
            <a:r>
              <a:rPr lang="en-US" sz="1600" b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);</a:t>
            </a:r>
          </a:p>
          <a:p>
            <a:pPr lvl="1"/>
            <a:endParaRPr lang="en-US" sz="1600" b="1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 lvl="1"/>
            <a:r>
              <a:rPr lang="en-US" sz="1600" b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	throw ex;</a:t>
            </a:r>
          </a:p>
          <a:p>
            <a:pPr lvl="1"/>
            <a:endParaRPr lang="en-US" sz="1600" b="1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 lvl="1"/>
            <a:r>
              <a:rPr lang="en-US" sz="1600" b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	return;</a:t>
            </a:r>
          </a:p>
          <a:p>
            <a:pPr lvl="1"/>
            <a:r>
              <a:rPr lang="en-US" sz="1600" b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2022528" y="2464891"/>
            <a:ext cx="3390847" cy="10477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 flipV="1">
            <a:off x="2022528" y="2809379"/>
            <a:ext cx="3792484" cy="14097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 flipV="1">
            <a:off x="3280728" y="3284041"/>
            <a:ext cx="2534284" cy="454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4500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Block: Exception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271"/>
            <a:ext cx="8229600" cy="3394472"/>
          </a:xfrm>
        </p:spPr>
        <p:txBody>
          <a:bodyPr/>
          <a:lstStyle/>
          <a:p>
            <a:r>
              <a:rPr lang="en-US" dirty="0" smtClean="0"/>
              <a:t>try block</a:t>
            </a:r>
          </a:p>
          <a:p>
            <a:pPr lvl="1"/>
            <a:r>
              <a:rPr lang="en-US" dirty="0" smtClean="0"/>
              <a:t>Consolidate areas that might throw exceptions.</a:t>
            </a:r>
          </a:p>
          <a:p>
            <a:r>
              <a:rPr lang="en-US" dirty="0" smtClean="0"/>
              <a:t>Function try block</a:t>
            </a:r>
          </a:p>
          <a:p>
            <a:pPr lvl="1"/>
            <a:r>
              <a:rPr lang="en-US" dirty="0" smtClean="0"/>
              <a:t>Area for detection is the entire function body.</a:t>
            </a:r>
          </a:p>
          <a:p>
            <a:r>
              <a:rPr lang="en-US" dirty="0" smtClean="0"/>
              <a:t>Nested try block</a:t>
            </a:r>
          </a:p>
          <a:p>
            <a:pPr lvl="1"/>
            <a:r>
              <a:rPr lang="en-US" dirty="0" smtClean="0"/>
              <a:t>Semantically equivalent to nested function calls.</a:t>
            </a:r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66800" y="3786698"/>
            <a:ext cx="2940050" cy="131452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void f() 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try { 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 throw E(); 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} catch (E&amp; e) { 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}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/>
                <a:cs typeface="Courier New"/>
              </a:rPr>
              <a:t> 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346575" y="3786697"/>
            <a:ext cx="3089275" cy="132881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try { 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 try { throw E(); }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 catch (E&amp; e) { }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} catch (E&amp; e1) { 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143344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Block: Exception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catch block</a:t>
            </a:r>
          </a:p>
          <a:p>
            <a:pPr lvl="1"/>
            <a:r>
              <a:rPr lang="en-US" dirty="0" smtClean="0"/>
              <a:t>Name for the exception handler.</a:t>
            </a:r>
          </a:p>
          <a:p>
            <a:pPr lvl="1"/>
            <a:r>
              <a:rPr lang="en-US" dirty="0" smtClean="0"/>
              <a:t>Catching an exception is like invoking a function.</a:t>
            </a:r>
          </a:p>
          <a:p>
            <a:pPr lvl="1"/>
            <a:r>
              <a:rPr lang="en-US" dirty="0" smtClean="0"/>
              <a:t>Immediately follows the </a:t>
            </a:r>
            <a:r>
              <a:rPr lang="en-US" i="1" dirty="0" smtClean="0">
                <a:solidFill>
                  <a:srgbClr val="800000"/>
                </a:solidFill>
              </a:rPr>
              <a:t>try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block.</a:t>
            </a:r>
          </a:p>
          <a:p>
            <a:pPr lvl="1"/>
            <a:r>
              <a:rPr lang="en-US" dirty="0" smtClean="0"/>
              <a:t>Unique formal parameter for each handler.</a:t>
            </a:r>
          </a:p>
          <a:p>
            <a:pPr lvl="1"/>
            <a:r>
              <a:rPr lang="en-US" dirty="0" smtClean="0"/>
              <a:t>Can be simply a type name to distinguish its handler from others.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846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try-catch : Exception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Match:</a:t>
            </a:r>
          </a:p>
          <a:p>
            <a:pPr lvl="1"/>
            <a:r>
              <a:rPr lang="en-US" dirty="0" smtClean="0"/>
              <a:t>The catch argument type matches the type of the thrown object.</a:t>
            </a:r>
          </a:p>
          <a:p>
            <a:pPr lvl="2"/>
            <a:r>
              <a:rPr lang="en-US" dirty="0" smtClean="0"/>
              <a:t>No implicit conversion is allowed.</a:t>
            </a:r>
          </a:p>
          <a:p>
            <a:r>
              <a:rPr lang="en-US" dirty="0" smtClean="0"/>
              <a:t>Generalization / Specialization:</a:t>
            </a:r>
          </a:p>
          <a:p>
            <a:pPr lvl="1"/>
            <a:r>
              <a:rPr lang="en-US" dirty="0" smtClean="0"/>
              <a:t>The catch argument is a public base class of the thrown class object.</a:t>
            </a:r>
          </a:p>
          <a:p>
            <a:r>
              <a:rPr lang="en-US" dirty="0" smtClean="0"/>
              <a:t>Pointer:</a:t>
            </a:r>
          </a:p>
          <a:p>
            <a:pPr lvl="1"/>
            <a:r>
              <a:rPr lang="en-US" dirty="0" smtClean="0"/>
              <a:t>Pointer types – convertible by standard conversion.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711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try-catch : Order of 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62540"/>
          </a:xfrm>
        </p:spPr>
        <p:txBody>
          <a:bodyPr>
            <a:normAutofit fontScale="85000" lnSpcReduction="10000"/>
          </a:bodyPr>
          <a:lstStyle/>
          <a:p>
            <a:pPr algn="just">
              <a:spcBef>
                <a:spcPct val="20000"/>
              </a:spcBef>
              <a:buFontTx/>
              <a:buChar char="•"/>
            </a:pPr>
            <a:r>
              <a:rPr lang="en-US" dirty="0"/>
              <a:t>In the order of appearance with </a:t>
            </a:r>
            <a:r>
              <a:rPr lang="en-US" dirty="0" smtClean="0"/>
              <a:t>matching.</a:t>
            </a:r>
            <a:endParaRPr lang="en-US" dirty="0"/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n-US" dirty="0"/>
              <a:t>If Base Class catch block precedes Derived Class catch block:</a:t>
            </a:r>
          </a:p>
          <a:p>
            <a:pPr lvl="1" algn="just">
              <a:spcBef>
                <a:spcPct val="20000"/>
              </a:spcBef>
              <a:buFontTx/>
              <a:buChar char="–"/>
            </a:pPr>
            <a:r>
              <a:rPr lang="en-US" dirty="0">
                <a:solidFill>
                  <a:srgbClr val="000090"/>
                </a:solidFill>
              </a:rPr>
              <a:t>Compiler issues a warning and </a:t>
            </a:r>
            <a:r>
              <a:rPr lang="en-US" dirty="0" smtClean="0">
                <a:solidFill>
                  <a:srgbClr val="000090"/>
                </a:solidFill>
              </a:rPr>
              <a:t>continues.</a:t>
            </a:r>
            <a:endParaRPr lang="en-US" dirty="0">
              <a:solidFill>
                <a:srgbClr val="000090"/>
              </a:solidFill>
            </a:endParaRPr>
          </a:p>
          <a:p>
            <a:pPr lvl="1" algn="just">
              <a:spcBef>
                <a:spcPct val="20000"/>
              </a:spcBef>
              <a:buFontTx/>
              <a:buChar char="–"/>
            </a:pPr>
            <a:r>
              <a:rPr lang="en-US" dirty="0">
                <a:solidFill>
                  <a:srgbClr val="000090"/>
                </a:solidFill>
              </a:rPr>
              <a:t>Unreachable code (derived class handler) </a:t>
            </a:r>
            <a:r>
              <a:rPr lang="en-US" dirty="0" smtClean="0">
                <a:solidFill>
                  <a:srgbClr val="000090"/>
                </a:solidFill>
              </a:rPr>
              <a:t>ignored.</a:t>
            </a:r>
            <a:endParaRPr lang="en-US" dirty="0">
              <a:solidFill>
                <a:srgbClr val="000090"/>
              </a:solidFill>
            </a:endParaRP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n-US" dirty="0"/>
              <a:t>catch(...) block must be the last catch block because it catches all </a:t>
            </a:r>
            <a:r>
              <a:rPr lang="en-US" dirty="0" smtClean="0"/>
              <a:t>exceptions.</a:t>
            </a:r>
            <a:endParaRPr lang="en-US" dirty="0"/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n-US" dirty="0"/>
              <a:t>If no matching </a:t>
            </a:r>
            <a:r>
              <a:rPr lang="en-US" dirty="0" smtClean="0"/>
              <a:t>handler </a:t>
            </a:r>
            <a:r>
              <a:rPr lang="en-US" dirty="0"/>
              <a:t>is found in the current scope, the search continues to find a matching handler in a dynamically surrounding try </a:t>
            </a:r>
            <a:r>
              <a:rPr lang="en-US" dirty="0" smtClean="0"/>
              <a:t>block.</a:t>
            </a:r>
            <a:endParaRPr lang="en-US" dirty="0"/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n-US" dirty="0" smtClean="0"/>
              <a:t>If </a:t>
            </a:r>
            <a:r>
              <a:rPr lang="en-US" dirty="0"/>
              <a:t>eventually no handler is found, </a:t>
            </a:r>
            <a:r>
              <a:rPr lang="en-US" b="1" dirty="0">
                <a:latin typeface="Courier New" charset="0"/>
              </a:rPr>
              <a:t>terminate()</a:t>
            </a:r>
            <a:r>
              <a:rPr lang="en-US" dirty="0"/>
              <a:t> is </a:t>
            </a:r>
            <a:r>
              <a:rPr lang="en-US" dirty="0" smtClean="0"/>
              <a:t>called.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72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Expression: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97820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400"/>
              </a:spcAft>
              <a:buFontTx/>
              <a:buChar char="•"/>
            </a:pPr>
            <a:r>
              <a:rPr lang="en-US" dirty="0"/>
              <a:t>E</a:t>
            </a:r>
            <a:r>
              <a:rPr lang="en-US" i="1" dirty="0"/>
              <a:t>xpression</a:t>
            </a:r>
            <a:r>
              <a:rPr lang="en-US" dirty="0"/>
              <a:t> is treated the same way </a:t>
            </a:r>
            <a:r>
              <a:rPr lang="en-US" dirty="0" smtClean="0"/>
              <a:t>as:</a:t>
            </a:r>
            <a:endParaRPr lang="en-US" dirty="0"/>
          </a:p>
          <a:p>
            <a:pPr lvl="1">
              <a:spcAft>
                <a:spcPts val="400"/>
              </a:spcAft>
              <a:buFontTx/>
              <a:buChar char="–"/>
            </a:pPr>
            <a:r>
              <a:rPr lang="en-US" dirty="0">
                <a:solidFill>
                  <a:srgbClr val="000090"/>
                </a:solidFill>
              </a:rPr>
              <a:t>A function argument in a call or the operand of a return </a:t>
            </a:r>
            <a:r>
              <a:rPr lang="en-US" dirty="0" smtClean="0">
                <a:solidFill>
                  <a:srgbClr val="000090"/>
                </a:solidFill>
              </a:rPr>
              <a:t>statement.</a:t>
            </a:r>
            <a:endParaRPr lang="en-US" dirty="0">
              <a:solidFill>
                <a:srgbClr val="000090"/>
              </a:solidFill>
            </a:endParaRPr>
          </a:p>
          <a:p>
            <a:pPr>
              <a:spcAft>
                <a:spcPts val="400"/>
              </a:spcAft>
              <a:buFontTx/>
              <a:buChar char="•"/>
            </a:pPr>
            <a:r>
              <a:rPr lang="en-US" dirty="0"/>
              <a:t>Exception Context</a:t>
            </a:r>
          </a:p>
          <a:p>
            <a:pPr lvl="1">
              <a:spcAft>
                <a:spcPts val="400"/>
              </a:spcAft>
              <a:buFontTx/>
              <a:buChar char="–"/>
            </a:pPr>
            <a:r>
              <a:rPr lang="en-US" b="1" dirty="0">
                <a:solidFill>
                  <a:srgbClr val="000090"/>
                </a:solidFill>
                <a:latin typeface="Courier New" charset="0"/>
              </a:rPr>
              <a:t>class Exception {};</a:t>
            </a:r>
          </a:p>
          <a:p>
            <a:pPr>
              <a:spcAft>
                <a:spcPts val="400"/>
              </a:spcAft>
              <a:buFontTx/>
              <a:buChar char="•"/>
            </a:pPr>
            <a:r>
              <a:rPr lang="en-US" dirty="0"/>
              <a:t>The </a:t>
            </a:r>
            <a:r>
              <a:rPr lang="en-US" i="1" dirty="0"/>
              <a:t>Expression</a:t>
            </a:r>
            <a:endParaRPr lang="en-US" dirty="0"/>
          </a:p>
          <a:p>
            <a:pPr lvl="1">
              <a:spcAft>
                <a:spcPts val="400"/>
              </a:spcAft>
              <a:buFontTx/>
              <a:buChar char="–"/>
            </a:pPr>
            <a:r>
              <a:rPr lang="en-US" dirty="0">
                <a:solidFill>
                  <a:srgbClr val="000090"/>
                </a:solidFill>
              </a:rPr>
              <a:t>Generate an </a:t>
            </a:r>
            <a:r>
              <a:rPr lang="en-US" i="1" dirty="0">
                <a:solidFill>
                  <a:srgbClr val="000090"/>
                </a:solidFill>
              </a:rPr>
              <a:t>Exception</a:t>
            </a:r>
            <a:r>
              <a:rPr lang="en-US" dirty="0">
                <a:solidFill>
                  <a:srgbClr val="000090"/>
                </a:solidFill>
              </a:rPr>
              <a:t> object to throw</a:t>
            </a:r>
          </a:p>
          <a:p>
            <a:pPr lvl="2">
              <a:spcAft>
                <a:spcPts val="400"/>
              </a:spcAft>
              <a:buFontTx/>
              <a:buChar char="•"/>
            </a:pPr>
            <a:r>
              <a:rPr lang="en-US" sz="2000" b="1" dirty="0">
                <a:solidFill>
                  <a:srgbClr val="000090"/>
                </a:solidFill>
                <a:latin typeface="Courier New" charset="0"/>
              </a:rPr>
              <a:t>throw Exception();</a:t>
            </a:r>
          </a:p>
          <a:p>
            <a:pPr lvl="1">
              <a:spcAft>
                <a:spcPts val="400"/>
              </a:spcAft>
              <a:buFontTx/>
              <a:buChar char="–"/>
            </a:pPr>
            <a:r>
              <a:rPr lang="en-US" dirty="0">
                <a:solidFill>
                  <a:srgbClr val="000090"/>
                </a:solidFill>
              </a:rPr>
              <a:t>Or, Copies an existing </a:t>
            </a:r>
            <a:r>
              <a:rPr lang="en-US" i="1" dirty="0">
                <a:solidFill>
                  <a:srgbClr val="000090"/>
                </a:solidFill>
              </a:rPr>
              <a:t>Exception</a:t>
            </a:r>
            <a:r>
              <a:rPr lang="en-US" dirty="0">
                <a:solidFill>
                  <a:srgbClr val="000090"/>
                </a:solidFill>
              </a:rPr>
              <a:t> object to throw</a:t>
            </a:r>
          </a:p>
          <a:p>
            <a:pPr lvl="2">
              <a:spcAft>
                <a:spcPts val="400"/>
              </a:spcAft>
              <a:buFontTx/>
              <a:buChar char="•"/>
            </a:pPr>
            <a:r>
              <a:rPr lang="en-US" sz="2000" b="1" dirty="0">
                <a:solidFill>
                  <a:srgbClr val="000090"/>
                </a:solidFill>
                <a:latin typeface="Courier New" charset="0"/>
              </a:rPr>
              <a:t>Exception ex;</a:t>
            </a:r>
          </a:p>
          <a:p>
            <a:pPr lvl="2">
              <a:spcAft>
                <a:spcPts val="400"/>
              </a:spcAft>
              <a:buFontTx/>
              <a:buChar char="•"/>
            </a:pPr>
            <a:r>
              <a:rPr lang="en-US" sz="2000" dirty="0">
                <a:solidFill>
                  <a:srgbClr val="000090"/>
                </a:solidFill>
                <a:latin typeface="Courier New" charset="0"/>
              </a:rPr>
              <a:t>…</a:t>
            </a:r>
          </a:p>
          <a:p>
            <a:pPr lvl="2">
              <a:spcAft>
                <a:spcPts val="400"/>
              </a:spcAft>
              <a:buFontTx/>
              <a:buChar char="•"/>
            </a:pPr>
            <a:r>
              <a:rPr lang="en-US" sz="2000" b="1" dirty="0">
                <a:solidFill>
                  <a:srgbClr val="000090"/>
                </a:solidFill>
                <a:latin typeface="Courier New" charset="0"/>
              </a:rPr>
              <a:t>throw ex; </a:t>
            </a:r>
            <a:r>
              <a:rPr lang="en-US" sz="2000" b="1" dirty="0" smtClean="0">
                <a:solidFill>
                  <a:srgbClr val="000090"/>
                </a:solidFill>
                <a:latin typeface="Courier New" charset="0"/>
              </a:rPr>
              <a:t>   /</a:t>
            </a:r>
            <a:r>
              <a:rPr lang="en-US" sz="2000" b="1" dirty="0">
                <a:solidFill>
                  <a:srgbClr val="000090"/>
                </a:solidFill>
                <a:latin typeface="Courier New" charset="0"/>
              </a:rPr>
              <a:t>/ Exception(ex);</a:t>
            </a:r>
          </a:p>
          <a:p>
            <a:pPr>
              <a:spcAft>
                <a:spcPts val="400"/>
              </a:spcAft>
              <a:buFontTx/>
              <a:buChar char="•"/>
            </a:pPr>
            <a:r>
              <a:rPr lang="en-US" dirty="0"/>
              <a:t>Exception object is created on the Free </a:t>
            </a:r>
            <a:r>
              <a:rPr lang="en-US" dirty="0" smtClean="0"/>
              <a:t>Store.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6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when an interrupt occurs?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program (normally) finishes execution of the current instruction, following which the interrupt is acknowledged.</a:t>
            </a:r>
          </a:p>
          <a:p>
            <a:pPr lvl="1"/>
            <a:r>
              <a:rPr lang="en-US" sz="1800" dirty="0" smtClean="0"/>
              <a:t>For some types of interrupt (e.g. page fault), the instruction needs to be re-executed or restarted.</a:t>
            </a:r>
          </a:p>
          <a:p>
            <a:r>
              <a:rPr lang="en-US" sz="2000" dirty="0" smtClean="0"/>
              <a:t>The processor / software identifies the source of the interrupt, and branches to an “</a:t>
            </a:r>
            <a:r>
              <a:rPr lang="en-US" sz="2000" i="1" dirty="0" smtClean="0">
                <a:solidFill>
                  <a:srgbClr val="800000"/>
                </a:solidFill>
              </a:rPr>
              <a:t>Interrupt Handler</a:t>
            </a:r>
            <a:r>
              <a:rPr lang="en-US" sz="2000" dirty="0" smtClean="0"/>
              <a:t>” or “</a:t>
            </a:r>
            <a:r>
              <a:rPr lang="en-US" sz="2000" i="1" dirty="0" smtClean="0">
                <a:solidFill>
                  <a:srgbClr val="800000"/>
                </a:solidFill>
              </a:rPr>
              <a:t>Interrupt Service Subroutine (ISS)</a:t>
            </a:r>
            <a:r>
              <a:rPr lang="en-US" sz="2000" dirty="0" smtClean="0"/>
              <a:t>”.</a:t>
            </a:r>
          </a:p>
          <a:p>
            <a:pPr lvl="1"/>
            <a:r>
              <a:rPr lang="en-US" sz="1800" dirty="0" smtClean="0"/>
              <a:t>The ISS saves the processor status, handles the interrupt, and returns control back to the interrupted program.</a:t>
            </a:r>
          </a:p>
          <a:p>
            <a:r>
              <a:rPr lang="en-US" sz="2000" dirty="0" smtClean="0"/>
              <a:t>Complications: multiple interrupts, interrupt priority,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7189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Expression: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62540"/>
          </a:xfrm>
        </p:spPr>
        <p:txBody>
          <a:bodyPr>
            <a:normAutofit fontScale="85000" lnSpcReduction="10000"/>
          </a:bodyPr>
          <a:lstStyle/>
          <a:p>
            <a:pPr algn="just">
              <a:spcBef>
                <a:spcPct val="20000"/>
              </a:spcBef>
              <a:buFontTx/>
              <a:buChar char="•"/>
            </a:pPr>
            <a:r>
              <a:rPr lang="en-US" dirty="0"/>
              <a:t>For a UDT </a:t>
            </a:r>
            <a:r>
              <a:rPr lang="en-US" i="1" dirty="0"/>
              <a:t>Expression:</a:t>
            </a:r>
          </a:p>
          <a:p>
            <a:pPr lvl="1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rgbClr val="000090"/>
                </a:solidFill>
              </a:rPr>
              <a:t>Copy Constructor and Destructor should be </a:t>
            </a:r>
            <a:r>
              <a:rPr lang="en-US" sz="2400" dirty="0" smtClean="0">
                <a:solidFill>
                  <a:srgbClr val="000090"/>
                </a:solidFill>
              </a:rPr>
              <a:t>supported. </a:t>
            </a:r>
            <a:endParaRPr lang="en-US" sz="2400" dirty="0">
              <a:solidFill>
                <a:srgbClr val="000090"/>
              </a:solidFill>
            </a:endParaRP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n-US" dirty="0"/>
              <a:t>The type of </a:t>
            </a:r>
            <a:r>
              <a:rPr lang="en-US" i="1" dirty="0"/>
              <a:t>Expression</a:t>
            </a:r>
            <a:r>
              <a:rPr lang="en-US" dirty="0"/>
              <a:t> cannot be</a:t>
            </a:r>
          </a:p>
          <a:p>
            <a:pPr lvl="1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rgbClr val="000090"/>
                </a:solidFill>
              </a:rPr>
              <a:t>An incomplete type (like void, array of unknown size or of elements of incomplete type, Declared but not Defined Structure/Union/Enumerations/Classes Objects or Pointers to such Objects</a:t>
            </a:r>
            <a:r>
              <a:rPr lang="en-US" sz="2400" dirty="0" smtClean="0">
                <a:solidFill>
                  <a:srgbClr val="000090"/>
                </a:solidFill>
              </a:rPr>
              <a:t>).</a:t>
            </a:r>
            <a:endParaRPr lang="en-US" sz="2400" dirty="0">
              <a:solidFill>
                <a:srgbClr val="000090"/>
              </a:solidFill>
            </a:endParaRPr>
          </a:p>
          <a:p>
            <a:pPr marL="457200" lvl="1" indent="0" algn="just">
              <a:spcBef>
                <a:spcPct val="20000"/>
              </a:spcBef>
              <a:buNone/>
            </a:pPr>
            <a:r>
              <a:rPr lang="en-US" sz="2400" dirty="0">
                <a:solidFill>
                  <a:srgbClr val="800000"/>
                </a:solidFill>
              </a:rPr>
              <a:t>OR </a:t>
            </a:r>
          </a:p>
          <a:p>
            <a:pPr lvl="1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rgbClr val="000090"/>
                </a:solidFill>
              </a:rPr>
              <a:t>A pointer to an Incomplete type, except </a:t>
            </a:r>
            <a:r>
              <a:rPr lang="en-US" sz="2400" b="1" dirty="0">
                <a:solidFill>
                  <a:srgbClr val="000090"/>
                </a:solidFill>
                <a:latin typeface="Courier New"/>
                <a:cs typeface="Courier New"/>
              </a:rPr>
              <a:t>void*</a:t>
            </a:r>
            <a:r>
              <a:rPr lang="en-US" sz="2400" dirty="0">
                <a:solidFill>
                  <a:srgbClr val="000090"/>
                </a:solidFill>
              </a:rPr>
              <a:t>, </a:t>
            </a:r>
            <a:r>
              <a:rPr lang="en-US" sz="2400" b="1" dirty="0" err="1">
                <a:solidFill>
                  <a:srgbClr val="000090"/>
                </a:solidFill>
                <a:latin typeface="Courier New"/>
                <a:cs typeface="Courier New"/>
              </a:rPr>
              <a:t>const</a:t>
            </a:r>
            <a:r>
              <a:rPr lang="en-US" sz="2400" b="1" dirty="0">
                <a:solidFill>
                  <a:srgbClr val="000090"/>
                </a:solidFill>
                <a:latin typeface="Courier New"/>
                <a:cs typeface="Courier New"/>
              </a:rPr>
              <a:t> void*</a:t>
            </a:r>
            <a:r>
              <a:rPr lang="en-US" sz="2400" dirty="0">
                <a:solidFill>
                  <a:srgbClr val="000090"/>
                </a:solidFill>
              </a:rPr>
              <a:t>, </a:t>
            </a:r>
            <a:r>
              <a:rPr lang="en-US" sz="2400" b="1" dirty="0">
                <a:solidFill>
                  <a:srgbClr val="000090"/>
                </a:solidFill>
                <a:latin typeface="Courier New"/>
                <a:cs typeface="Courier New"/>
              </a:rPr>
              <a:t>volatile void*</a:t>
            </a:r>
            <a:r>
              <a:rPr lang="en-US" sz="2400" dirty="0">
                <a:solidFill>
                  <a:srgbClr val="000090"/>
                </a:solidFill>
              </a:rPr>
              <a:t>, </a:t>
            </a:r>
            <a:r>
              <a:rPr lang="en-US" sz="2400" b="1" dirty="0" err="1">
                <a:solidFill>
                  <a:srgbClr val="000090"/>
                </a:solidFill>
                <a:latin typeface="Courier New"/>
                <a:cs typeface="Courier New"/>
              </a:rPr>
              <a:t>const</a:t>
            </a:r>
            <a:r>
              <a:rPr lang="en-US" sz="2400" b="1" dirty="0">
                <a:solidFill>
                  <a:srgbClr val="000090"/>
                </a:solidFill>
                <a:latin typeface="Courier New"/>
                <a:cs typeface="Courier New"/>
              </a:rPr>
              <a:t> volatile void*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974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 throw: Throwing Again?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Re-throw: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catch may pass on the exception after handling.</a:t>
            </a:r>
          </a:p>
          <a:p>
            <a:pPr lvl="1"/>
            <a:r>
              <a:rPr lang="en-US" dirty="0" smtClean="0"/>
              <a:t>Re-throw is not same as throwing again!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735513" y="2693024"/>
            <a:ext cx="3902075" cy="242695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// Re-throw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try { ... }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catch (Exception&amp; ex) {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	// Handle and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	...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ourier New"/>
                <a:cs typeface="Courier New"/>
              </a:rPr>
              <a:t>	</a:t>
            </a:r>
            <a:r>
              <a:rPr lang="en-US" sz="1600" b="1" dirty="0">
                <a:solidFill>
                  <a:schemeClr val="folHlink"/>
                </a:solidFill>
                <a:effectLst/>
                <a:latin typeface="Courier New"/>
                <a:cs typeface="Courier New"/>
              </a:rPr>
              <a:t>// Pass-on</a:t>
            </a:r>
          </a:p>
          <a:p>
            <a:r>
              <a:rPr lang="en-US" sz="1600" b="1" dirty="0">
                <a:solidFill>
                  <a:schemeClr val="folHlink"/>
                </a:solidFill>
                <a:effectLst/>
                <a:latin typeface="Courier New"/>
                <a:cs typeface="Courier New"/>
              </a:rPr>
              <a:t>	throw; </a:t>
            </a:r>
          </a:p>
          <a:p>
            <a:r>
              <a:rPr lang="en-US" sz="1600" b="1" dirty="0">
                <a:solidFill>
                  <a:schemeClr val="folHlink"/>
                </a:solidFill>
                <a:effectLst/>
                <a:latin typeface="Courier New"/>
                <a:cs typeface="Courier New"/>
              </a:rPr>
              <a:t>	// No copy</a:t>
            </a:r>
          </a:p>
          <a:p>
            <a:pPr lvl="2"/>
            <a:r>
              <a:rPr lang="en-US" sz="1600" b="1" dirty="0">
                <a:solidFill>
                  <a:schemeClr val="folHlink"/>
                </a:solidFill>
                <a:effectLst/>
                <a:latin typeface="Courier New"/>
                <a:cs typeface="Courier New"/>
              </a:rPr>
              <a:t>// No Destruction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55638" y="2693024"/>
            <a:ext cx="3902075" cy="240661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// Throws </a:t>
            </a:r>
            <a:r>
              <a:rPr lang="en-US" sz="1600" b="1" dirty="0">
                <a:effectLst/>
                <a:latin typeface="Courier New"/>
                <a:cs typeface="Courier New"/>
              </a:rPr>
              <a:t>again</a:t>
            </a:r>
          </a:p>
          <a:p>
            <a:r>
              <a:rPr lang="en-US" sz="1600" b="1" dirty="0">
                <a:effectLst/>
                <a:latin typeface="Courier New"/>
                <a:cs typeface="Courier New"/>
              </a:rPr>
              <a:t>try { ... }</a:t>
            </a:r>
          </a:p>
          <a:p>
            <a:r>
              <a:rPr lang="en-US" sz="1600" b="1" dirty="0">
                <a:effectLst/>
                <a:latin typeface="Courier New"/>
                <a:cs typeface="Courier New"/>
              </a:rPr>
              <a:t>catch (Exception&amp; ex) {</a:t>
            </a:r>
          </a:p>
          <a:p>
            <a:r>
              <a:rPr lang="en-US" sz="1600" b="1" dirty="0">
                <a:effectLst/>
                <a:latin typeface="Courier New"/>
                <a:cs typeface="Courier New"/>
              </a:rPr>
              <a:t>	// Handle and</a:t>
            </a:r>
          </a:p>
          <a:p>
            <a:r>
              <a:rPr lang="en-US" sz="1600" b="1" dirty="0">
                <a:effectLst/>
                <a:latin typeface="Courier New"/>
                <a:cs typeface="Courier New"/>
              </a:rPr>
              <a:t>	...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ourier New"/>
                <a:cs typeface="Courier New"/>
              </a:rPr>
              <a:t>	</a:t>
            </a:r>
            <a:r>
              <a:rPr lang="en-US" sz="1600" b="1" dirty="0">
                <a:solidFill>
                  <a:srgbClr val="FF0000"/>
                </a:solidFill>
                <a:effectLst/>
                <a:latin typeface="Courier New"/>
                <a:cs typeface="Courier New"/>
              </a:rPr>
              <a:t>// Raise again</a:t>
            </a:r>
          </a:p>
          <a:p>
            <a:r>
              <a:rPr lang="en-US" sz="1600" b="1" dirty="0">
                <a:solidFill>
                  <a:srgbClr val="FF0000"/>
                </a:solidFill>
                <a:effectLst/>
                <a:latin typeface="Courier New"/>
                <a:cs typeface="Courier New"/>
              </a:rPr>
              <a:t>	throw ex;</a:t>
            </a:r>
          </a:p>
          <a:p>
            <a:pPr lvl="2"/>
            <a:r>
              <a:rPr lang="en-US" sz="1600" b="1" dirty="0">
                <a:solidFill>
                  <a:srgbClr val="FF0000"/>
                </a:solidFill>
                <a:effectLst/>
                <a:latin typeface="Courier New"/>
                <a:cs typeface="Courier New"/>
              </a:rPr>
              <a:t>// ex copied</a:t>
            </a:r>
          </a:p>
          <a:p>
            <a:pPr lvl="2"/>
            <a:r>
              <a:rPr lang="en-US" sz="1600" b="1" dirty="0">
                <a:solidFill>
                  <a:srgbClr val="FF0000"/>
                </a:solidFill>
                <a:effectLst/>
                <a:latin typeface="Courier New"/>
                <a:cs typeface="Courier New"/>
              </a:rPr>
              <a:t>// ex destructed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4194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in C++: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68461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Char char="•"/>
            </a:pPr>
            <a:r>
              <a:rPr lang="en-US" b="1" dirty="0"/>
              <a:t>Destructor-savvy:</a:t>
            </a:r>
          </a:p>
          <a:p>
            <a:pPr lvl="1">
              <a:buFontTx/>
              <a:buChar char="–"/>
            </a:pPr>
            <a:r>
              <a:rPr lang="en-US" sz="2400" dirty="0">
                <a:solidFill>
                  <a:srgbClr val="000090"/>
                </a:solidFill>
              </a:rPr>
              <a:t>Stack unwinds; Orderly destruction of Local-</a:t>
            </a:r>
            <a:r>
              <a:rPr lang="en-US" sz="2400" dirty="0" smtClean="0">
                <a:solidFill>
                  <a:srgbClr val="000090"/>
                </a:solidFill>
              </a:rPr>
              <a:t>objects.</a:t>
            </a:r>
            <a:endParaRPr lang="en-US" sz="2400" dirty="0">
              <a:solidFill>
                <a:srgbClr val="000090"/>
              </a:solidFill>
            </a:endParaRPr>
          </a:p>
          <a:p>
            <a:pPr>
              <a:buFontTx/>
              <a:buChar char="•"/>
            </a:pPr>
            <a:r>
              <a:rPr lang="en-US" b="1" dirty="0"/>
              <a:t>Unobtrusive:</a:t>
            </a:r>
          </a:p>
          <a:p>
            <a:pPr lvl="1">
              <a:buFontTx/>
              <a:buChar char="–"/>
            </a:pPr>
            <a:r>
              <a:rPr lang="en-US" sz="2400" dirty="0">
                <a:solidFill>
                  <a:srgbClr val="000090"/>
                </a:solidFill>
              </a:rPr>
              <a:t>Exception Handling is implicit and </a:t>
            </a:r>
            <a:r>
              <a:rPr lang="en-US" sz="2400" dirty="0" smtClean="0">
                <a:solidFill>
                  <a:srgbClr val="000090"/>
                </a:solidFill>
              </a:rPr>
              <a:t>automatic.</a:t>
            </a:r>
            <a:endParaRPr lang="en-US" sz="2400" dirty="0">
              <a:solidFill>
                <a:srgbClr val="000090"/>
              </a:solidFill>
            </a:endParaRPr>
          </a:p>
          <a:p>
            <a:pPr lvl="1">
              <a:buFontTx/>
              <a:buChar char="–"/>
            </a:pPr>
            <a:r>
              <a:rPr lang="en-US" sz="2400" dirty="0">
                <a:solidFill>
                  <a:srgbClr val="000090"/>
                </a:solidFill>
              </a:rPr>
              <a:t>No clutter of error </a:t>
            </a:r>
            <a:r>
              <a:rPr lang="en-US" sz="2400" dirty="0" smtClean="0">
                <a:solidFill>
                  <a:srgbClr val="000090"/>
                </a:solidFill>
              </a:rPr>
              <a:t>checks.</a:t>
            </a:r>
            <a:endParaRPr lang="en-US" sz="2400" dirty="0">
              <a:solidFill>
                <a:srgbClr val="000090"/>
              </a:solidFill>
            </a:endParaRPr>
          </a:p>
          <a:p>
            <a:pPr>
              <a:buFontTx/>
              <a:buChar char="•"/>
            </a:pPr>
            <a:r>
              <a:rPr lang="en-US" b="1" dirty="0"/>
              <a:t>Precise:</a:t>
            </a:r>
          </a:p>
          <a:p>
            <a:pPr lvl="1">
              <a:buFontTx/>
              <a:buChar char="–"/>
            </a:pPr>
            <a:r>
              <a:rPr lang="en-US" sz="2400" dirty="0">
                <a:solidFill>
                  <a:srgbClr val="000090"/>
                </a:solidFill>
              </a:rPr>
              <a:t>Exception Object Type designed using </a:t>
            </a:r>
            <a:r>
              <a:rPr lang="en-US" sz="2400" dirty="0" smtClean="0">
                <a:solidFill>
                  <a:srgbClr val="000090"/>
                </a:solidFill>
              </a:rPr>
              <a:t>semantics.</a:t>
            </a:r>
            <a:endParaRPr lang="en-US" sz="2400" dirty="0">
              <a:solidFill>
                <a:srgbClr val="000090"/>
              </a:solidFill>
            </a:endParaRPr>
          </a:p>
          <a:p>
            <a:pPr>
              <a:buFontTx/>
              <a:buChar char="•"/>
            </a:pPr>
            <a:r>
              <a:rPr lang="en-US" b="1" dirty="0"/>
              <a:t>Native and Standard:</a:t>
            </a:r>
          </a:p>
          <a:p>
            <a:pPr lvl="1">
              <a:buFontTx/>
              <a:buChar char="–"/>
            </a:pPr>
            <a:r>
              <a:rPr lang="en-US" sz="2400" dirty="0">
                <a:solidFill>
                  <a:srgbClr val="000090"/>
                </a:solidFill>
              </a:rPr>
              <a:t>EH is part of the C++ </a:t>
            </a:r>
            <a:r>
              <a:rPr lang="en-US" sz="2400" dirty="0" smtClean="0">
                <a:solidFill>
                  <a:srgbClr val="000090"/>
                </a:solidFill>
              </a:rPr>
              <a:t>language.</a:t>
            </a:r>
            <a:endParaRPr lang="en-US" sz="2400" b="1" dirty="0">
              <a:solidFill>
                <a:srgbClr val="000090"/>
              </a:solidFill>
            </a:endParaRPr>
          </a:p>
          <a:p>
            <a:pPr lvl="1">
              <a:buFontTx/>
              <a:buChar char="–"/>
            </a:pPr>
            <a:r>
              <a:rPr lang="en-US" sz="2400" dirty="0">
                <a:solidFill>
                  <a:srgbClr val="000090"/>
                </a:solidFill>
              </a:rPr>
              <a:t>EH is available in all standard C++ </a:t>
            </a:r>
            <a:r>
              <a:rPr lang="en-US" sz="2400" dirty="0" smtClean="0">
                <a:solidFill>
                  <a:srgbClr val="000090"/>
                </a:solidFill>
              </a:rPr>
              <a:t>compilers.</a:t>
            </a:r>
            <a:endParaRPr lang="en-US" dirty="0">
              <a:solidFill>
                <a:srgbClr val="00009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05968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Tx/>
              <a:buChar char="•"/>
            </a:pPr>
            <a:r>
              <a:rPr lang="en-US" b="1" dirty="0"/>
              <a:t>Scalable:</a:t>
            </a:r>
          </a:p>
          <a:p>
            <a:pPr lvl="1">
              <a:buFontTx/>
              <a:buChar char="–"/>
            </a:pPr>
            <a:r>
              <a:rPr lang="en-US" sz="2400" dirty="0">
                <a:solidFill>
                  <a:srgbClr val="000090"/>
                </a:solidFill>
              </a:rPr>
              <a:t>Each function can have multiple try </a:t>
            </a:r>
            <a:r>
              <a:rPr lang="en-US" sz="2400" dirty="0" smtClean="0">
                <a:solidFill>
                  <a:srgbClr val="000090"/>
                </a:solidFill>
              </a:rPr>
              <a:t>blocks.</a:t>
            </a:r>
            <a:endParaRPr lang="en-US" sz="2400" dirty="0">
              <a:solidFill>
                <a:srgbClr val="000090"/>
              </a:solidFill>
            </a:endParaRPr>
          </a:p>
          <a:p>
            <a:pPr lvl="1">
              <a:buFontTx/>
              <a:buChar char="–"/>
            </a:pPr>
            <a:r>
              <a:rPr lang="en-US" sz="2400" dirty="0">
                <a:solidFill>
                  <a:srgbClr val="000090"/>
                </a:solidFill>
              </a:rPr>
              <a:t>Each try block can have a single </a:t>
            </a:r>
            <a:r>
              <a:rPr lang="en-US" sz="2400" dirty="0" smtClean="0">
                <a:solidFill>
                  <a:srgbClr val="000090"/>
                </a:solidFill>
              </a:rPr>
              <a:t>handler </a:t>
            </a:r>
            <a:r>
              <a:rPr lang="en-US" sz="2400" dirty="0">
                <a:solidFill>
                  <a:srgbClr val="000090"/>
                </a:solidFill>
              </a:rPr>
              <a:t>or a group of h</a:t>
            </a:r>
            <a:r>
              <a:rPr lang="en-US" sz="2400" dirty="0" smtClean="0">
                <a:solidFill>
                  <a:srgbClr val="000090"/>
                </a:solidFill>
              </a:rPr>
              <a:t>andlers.</a:t>
            </a:r>
            <a:endParaRPr lang="en-US" sz="2400" dirty="0">
              <a:solidFill>
                <a:srgbClr val="000090"/>
              </a:solidFill>
            </a:endParaRPr>
          </a:p>
          <a:p>
            <a:pPr lvl="1">
              <a:buFontTx/>
              <a:buChar char="–"/>
            </a:pPr>
            <a:r>
              <a:rPr lang="en-US" sz="2400" dirty="0">
                <a:solidFill>
                  <a:srgbClr val="000090"/>
                </a:solidFill>
              </a:rPr>
              <a:t>Each Handler can catch a single type, a group of types, or all </a:t>
            </a:r>
            <a:r>
              <a:rPr lang="en-US" sz="2400" dirty="0" smtClean="0">
                <a:solidFill>
                  <a:srgbClr val="000090"/>
                </a:solidFill>
              </a:rPr>
              <a:t>types.</a:t>
            </a:r>
            <a:endParaRPr lang="en-US" sz="2400" dirty="0">
              <a:solidFill>
                <a:srgbClr val="000090"/>
              </a:solidFill>
            </a:endParaRPr>
          </a:p>
          <a:p>
            <a:pPr>
              <a:buFontTx/>
              <a:buChar char="•"/>
            </a:pPr>
            <a:r>
              <a:rPr lang="en-US" b="1" dirty="0"/>
              <a:t>Fault –tolerant:</a:t>
            </a:r>
          </a:p>
          <a:p>
            <a:pPr lvl="1">
              <a:buFontTx/>
              <a:buChar char="–"/>
            </a:pPr>
            <a:r>
              <a:rPr lang="en-US" sz="2400" dirty="0">
                <a:solidFill>
                  <a:srgbClr val="000090"/>
                </a:solidFill>
              </a:rPr>
              <a:t>Functions can specify the exception types to throw; Handlers can specify the exception types to </a:t>
            </a:r>
            <a:r>
              <a:rPr lang="en-US" sz="2400" dirty="0" smtClean="0">
                <a:solidFill>
                  <a:srgbClr val="000090"/>
                </a:solidFill>
              </a:rPr>
              <a:t>catch.</a:t>
            </a:r>
            <a:endParaRPr lang="en-US" sz="2400" dirty="0">
              <a:solidFill>
                <a:srgbClr val="000090"/>
              </a:solidFill>
            </a:endParaRPr>
          </a:p>
          <a:p>
            <a:pPr lvl="1">
              <a:buFontTx/>
              <a:buChar char="–"/>
            </a:pPr>
            <a:r>
              <a:rPr lang="en-US" sz="2400" dirty="0">
                <a:solidFill>
                  <a:srgbClr val="000090"/>
                </a:solidFill>
              </a:rPr>
              <a:t>Violation behavior of these specifications is predictable and user-</a:t>
            </a:r>
            <a:r>
              <a:rPr lang="en-US" sz="2400" dirty="0" smtClean="0">
                <a:solidFill>
                  <a:srgbClr val="000090"/>
                </a:solidFill>
              </a:rPr>
              <a:t>configurable.</a:t>
            </a:r>
            <a:endParaRPr 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40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 descr="Annotated Exceptions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859" y="80251"/>
            <a:ext cx="6326279" cy="498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430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(a) Exceptions for Language Support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15500"/>
          </a:xfrm>
        </p:spPr>
        <p:txBody>
          <a:bodyPr>
            <a:normAutofit/>
          </a:bodyPr>
          <a:lstStyle/>
          <a:p>
            <a:r>
              <a:rPr lang="en-US" dirty="0" smtClean="0"/>
              <a:t>Operators &amp; Mechanisms</a:t>
            </a:r>
          </a:p>
          <a:p>
            <a:pPr lvl="1"/>
            <a:r>
              <a:rPr lang="en-US" dirty="0" smtClean="0"/>
              <a:t>operator new</a:t>
            </a:r>
          </a:p>
          <a:p>
            <a:pPr lvl="2"/>
            <a:r>
              <a:rPr lang="en-US" dirty="0" err="1" smtClean="0"/>
              <a:t>bad_alloc</a:t>
            </a:r>
            <a:r>
              <a:rPr lang="en-US" dirty="0" smtClean="0"/>
              <a:t>: on allocation failure</a:t>
            </a:r>
          </a:p>
          <a:p>
            <a:pPr lvl="1"/>
            <a:r>
              <a:rPr lang="en-US" dirty="0" smtClean="0"/>
              <a:t>operator </a:t>
            </a:r>
            <a:r>
              <a:rPr lang="en-US" dirty="0" err="1" smtClean="0"/>
              <a:t>dynamic_cast</a:t>
            </a:r>
            <a:endParaRPr lang="en-US" dirty="0" smtClean="0"/>
          </a:p>
          <a:p>
            <a:pPr lvl="2"/>
            <a:r>
              <a:rPr lang="en-US" dirty="0" err="1" smtClean="0"/>
              <a:t>bad_cast</a:t>
            </a:r>
            <a:r>
              <a:rPr lang="en-US" dirty="0" smtClean="0"/>
              <a:t>: on failure to resolve a reference</a:t>
            </a:r>
          </a:p>
          <a:p>
            <a:pPr lvl="1"/>
            <a:r>
              <a:rPr lang="en-US" dirty="0" smtClean="0"/>
              <a:t>operator </a:t>
            </a:r>
            <a:r>
              <a:rPr lang="en-US" dirty="0" err="1" smtClean="0"/>
              <a:t>typeid</a:t>
            </a:r>
            <a:endParaRPr lang="en-US" dirty="0" smtClean="0"/>
          </a:p>
          <a:p>
            <a:pPr lvl="2"/>
            <a:r>
              <a:rPr lang="en-US" dirty="0" err="1" smtClean="0"/>
              <a:t>bad_typeid</a:t>
            </a:r>
            <a:r>
              <a:rPr lang="en-US" dirty="0" smtClean="0"/>
              <a:t>: on NULL pointer</a:t>
            </a:r>
          </a:p>
          <a:p>
            <a:pPr lvl="1"/>
            <a:r>
              <a:rPr lang="en-US" dirty="0" smtClean="0"/>
              <a:t>unexpected() functions</a:t>
            </a:r>
          </a:p>
          <a:p>
            <a:pPr lvl="2"/>
            <a:r>
              <a:rPr lang="en-US" dirty="0" err="1" smtClean="0"/>
              <a:t>bad_exception</a:t>
            </a:r>
            <a:r>
              <a:rPr lang="en-US" dirty="0" smtClean="0"/>
              <a:t>: on mismatched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12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(b) Exceptions for Standard Library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logic_errors</a:t>
            </a:r>
            <a:endParaRPr lang="en-US" dirty="0" smtClean="0"/>
          </a:p>
          <a:p>
            <a:pPr lvl="1"/>
            <a:r>
              <a:rPr lang="en-US" dirty="0" smtClean="0"/>
              <a:t>Internal program bugs</a:t>
            </a:r>
          </a:p>
          <a:p>
            <a:pPr lvl="1"/>
            <a:r>
              <a:rPr lang="en-US" dirty="0" smtClean="0"/>
              <a:t>Theoretically preventable</a:t>
            </a:r>
          </a:p>
          <a:p>
            <a:pPr lvl="1"/>
            <a:r>
              <a:rPr lang="en-US" dirty="0" smtClean="0"/>
              <a:t>Exceptions are:</a:t>
            </a:r>
          </a:p>
          <a:p>
            <a:pPr lvl="2"/>
            <a:r>
              <a:rPr lang="en-US" dirty="0" err="1" smtClean="0"/>
              <a:t>invalid_argument</a:t>
            </a:r>
            <a:endParaRPr lang="en-US" dirty="0" smtClean="0"/>
          </a:p>
          <a:p>
            <a:pPr lvl="2"/>
            <a:r>
              <a:rPr lang="en-US" dirty="0" err="1" smtClean="0"/>
              <a:t>length_error</a:t>
            </a:r>
            <a:endParaRPr lang="en-US" dirty="0" smtClean="0"/>
          </a:p>
          <a:p>
            <a:pPr lvl="2"/>
            <a:r>
              <a:rPr lang="en-US" dirty="0" err="1" smtClean="0"/>
              <a:t>out_of_range</a:t>
            </a:r>
            <a:endParaRPr lang="en-US" dirty="0" smtClean="0"/>
          </a:p>
          <a:p>
            <a:pPr lvl="2"/>
            <a:r>
              <a:rPr lang="en-US" dirty="0" err="1" smtClean="0"/>
              <a:t>domain_error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1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(c) Exceptions for Errors outside the Program Scope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runtime_errors</a:t>
            </a:r>
            <a:endParaRPr lang="en-US" dirty="0" smtClean="0"/>
          </a:p>
          <a:p>
            <a:pPr lvl="1"/>
            <a:r>
              <a:rPr lang="en-US" dirty="0" smtClean="0"/>
              <a:t>External to program’s control</a:t>
            </a:r>
          </a:p>
          <a:p>
            <a:pPr lvl="1"/>
            <a:r>
              <a:rPr lang="en-US" dirty="0" smtClean="0"/>
              <a:t>Difficult to predict</a:t>
            </a:r>
          </a:p>
          <a:p>
            <a:pPr lvl="1"/>
            <a:r>
              <a:rPr lang="en-US" dirty="0" smtClean="0"/>
              <a:t>Exceptions are:</a:t>
            </a:r>
          </a:p>
          <a:p>
            <a:pPr lvl="2"/>
            <a:r>
              <a:rPr lang="en-US" dirty="0" err="1" smtClean="0"/>
              <a:t>range_error</a:t>
            </a:r>
            <a:endParaRPr lang="en-US" dirty="0" smtClean="0"/>
          </a:p>
          <a:p>
            <a:pPr lvl="2"/>
            <a:r>
              <a:rPr lang="en-US" dirty="0" err="1" smtClean="0"/>
              <a:t>overflow_error</a:t>
            </a:r>
            <a:endParaRPr lang="en-US" dirty="0" smtClean="0"/>
          </a:p>
          <a:p>
            <a:pPr lvl="2"/>
            <a:r>
              <a:rPr lang="en-US" dirty="0" err="1" smtClean="0"/>
              <a:t>underflow_error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63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698261"/>
          </a:xfrm>
        </p:spPr>
        <p:txBody>
          <a:bodyPr/>
          <a:lstStyle/>
          <a:p>
            <a:r>
              <a:rPr lang="en-US" dirty="0" smtClean="0"/>
              <a:t>CPU’s “fetch</a:t>
            </a:r>
            <a:r>
              <a:rPr lang="en-US" dirty="0"/>
              <a:t>-</a:t>
            </a:r>
            <a:r>
              <a:rPr lang="en-US" dirty="0" smtClean="0"/>
              <a:t>execute” Cycle</a:t>
            </a:r>
            <a:endParaRPr lang="en-US" dirty="0"/>
          </a:p>
        </p:txBody>
      </p:sp>
      <p:graphicFrame>
        <p:nvGraphicFramePr>
          <p:cNvPr id="164948" name="Group 8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78739162"/>
              </p:ext>
            </p:extLst>
          </p:nvPr>
        </p:nvGraphicFramePr>
        <p:xfrm>
          <a:off x="904240" y="1771650"/>
          <a:ext cx="685800" cy="2514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add</a:t>
                      </a:r>
                    </a:p>
                  </a:txBody>
                  <a:tcPr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mul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sub</a:t>
                      </a:r>
                    </a:p>
                  </a:txBody>
                  <a:tcPr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bne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add</a:t>
                      </a:r>
                    </a:p>
                  </a:txBody>
                  <a:tcPr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jmp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2362200" y="1485900"/>
            <a:ext cx="38100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Fetch instruction at IP</a:t>
            </a: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2362200" y="3371850"/>
            <a:ext cx="38100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Advance IP to next instruction</a:t>
            </a:r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2362200" y="2114550"/>
            <a:ext cx="38100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Decode the fetched instruction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2362200" y="2743200"/>
            <a:ext cx="38100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Execute the decoded instruction</a:t>
            </a:r>
          </a:p>
        </p:txBody>
      </p:sp>
      <p:sp>
        <p:nvSpPr>
          <p:cNvPr id="164871" name="Line 7"/>
          <p:cNvSpPr>
            <a:spLocks noChangeShapeType="1"/>
          </p:cNvSpPr>
          <p:nvPr/>
        </p:nvSpPr>
        <p:spPr bwMode="auto">
          <a:xfrm>
            <a:off x="4267200" y="1143000"/>
            <a:ext cx="0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2" name="Line 8"/>
          <p:cNvSpPr>
            <a:spLocks noChangeShapeType="1"/>
          </p:cNvSpPr>
          <p:nvPr/>
        </p:nvSpPr>
        <p:spPr bwMode="auto">
          <a:xfrm>
            <a:off x="4267200" y="1943100"/>
            <a:ext cx="0" cy="17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3" name="Line 9"/>
          <p:cNvSpPr>
            <a:spLocks noChangeShapeType="1"/>
          </p:cNvSpPr>
          <p:nvPr/>
        </p:nvSpPr>
        <p:spPr bwMode="auto">
          <a:xfrm>
            <a:off x="4267200" y="2571750"/>
            <a:ext cx="0" cy="17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4" name="Line 10"/>
          <p:cNvSpPr>
            <a:spLocks noChangeShapeType="1"/>
          </p:cNvSpPr>
          <p:nvPr/>
        </p:nvSpPr>
        <p:spPr bwMode="auto">
          <a:xfrm>
            <a:off x="4267200" y="3200400"/>
            <a:ext cx="0" cy="17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5" name="Line 11"/>
          <p:cNvSpPr>
            <a:spLocks noChangeShapeType="1"/>
          </p:cNvSpPr>
          <p:nvPr/>
        </p:nvSpPr>
        <p:spPr bwMode="auto">
          <a:xfrm>
            <a:off x="4267200" y="3829050"/>
            <a:ext cx="0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6" name="AutoShape 12"/>
          <p:cNvSpPr>
            <a:spLocks noChangeArrowheads="1"/>
          </p:cNvSpPr>
          <p:nvPr/>
        </p:nvSpPr>
        <p:spPr bwMode="auto">
          <a:xfrm>
            <a:off x="2667000" y="4000500"/>
            <a:ext cx="3200400" cy="685800"/>
          </a:xfrm>
          <a:prstGeom prst="diamond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Interrupt?</a:t>
            </a:r>
          </a:p>
        </p:txBody>
      </p:sp>
      <p:sp>
        <p:nvSpPr>
          <p:cNvPr id="164877" name="Line 13"/>
          <p:cNvSpPr>
            <a:spLocks noChangeShapeType="1"/>
          </p:cNvSpPr>
          <p:nvPr/>
        </p:nvSpPr>
        <p:spPr bwMode="auto">
          <a:xfrm>
            <a:off x="4267200" y="46863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8" name="Line 14"/>
          <p:cNvSpPr>
            <a:spLocks noChangeShapeType="1"/>
          </p:cNvSpPr>
          <p:nvPr/>
        </p:nvSpPr>
        <p:spPr bwMode="auto">
          <a:xfrm flipH="1">
            <a:off x="2057400" y="4914900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9" name="Line 15"/>
          <p:cNvSpPr>
            <a:spLocks noChangeShapeType="1"/>
          </p:cNvSpPr>
          <p:nvPr/>
        </p:nvSpPr>
        <p:spPr bwMode="auto">
          <a:xfrm flipV="1">
            <a:off x="2057400" y="1143000"/>
            <a:ext cx="0" cy="3771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80" name="Line 16"/>
          <p:cNvSpPr>
            <a:spLocks noChangeShapeType="1"/>
          </p:cNvSpPr>
          <p:nvPr/>
        </p:nvSpPr>
        <p:spPr bwMode="auto">
          <a:xfrm>
            <a:off x="2057400" y="1143000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3641725" y="4565095"/>
            <a:ext cx="4276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4882" name="Rectangle 18"/>
          <p:cNvSpPr>
            <a:spLocks noChangeArrowheads="1"/>
          </p:cNvSpPr>
          <p:nvPr/>
        </p:nvSpPr>
        <p:spPr bwMode="auto">
          <a:xfrm>
            <a:off x="7086600" y="2114550"/>
            <a:ext cx="1676400" cy="342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Save context</a:t>
            </a:r>
          </a:p>
        </p:txBody>
      </p:sp>
      <p:sp>
        <p:nvSpPr>
          <p:cNvPr id="164883" name="Rectangle 19"/>
          <p:cNvSpPr>
            <a:spLocks noChangeArrowheads="1"/>
          </p:cNvSpPr>
          <p:nvPr/>
        </p:nvSpPr>
        <p:spPr bwMode="auto">
          <a:xfrm>
            <a:off x="7086600" y="2628900"/>
            <a:ext cx="1676400" cy="342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Get INTR ID</a:t>
            </a:r>
          </a:p>
        </p:txBody>
      </p:sp>
      <p:sp>
        <p:nvSpPr>
          <p:cNvPr id="164884" name="Rectangle 20"/>
          <p:cNvSpPr>
            <a:spLocks noChangeArrowheads="1"/>
          </p:cNvSpPr>
          <p:nvPr/>
        </p:nvSpPr>
        <p:spPr bwMode="auto">
          <a:xfrm>
            <a:off x="7086600" y="3143250"/>
            <a:ext cx="1676400" cy="342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Lookup </a:t>
            </a:r>
            <a:r>
              <a:rPr lang="en-US" dirty="0" smtClean="0"/>
              <a:t>ISS</a:t>
            </a:r>
            <a:endParaRPr lang="en-US" dirty="0"/>
          </a:p>
        </p:txBody>
      </p:sp>
      <p:sp>
        <p:nvSpPr>
          <p:cNvPr id="164885" name="Rectangle 21"/>
          <p:cNvSpPr>
            <a:spLocks noChangeArrowheads="1"/>
          </p:cNvSpPr>
          <p:nvPr/>
        </p:nvSpPr>
        <p:spPr bwMode="auto">
          <a:xfrm>
            <a:off x="7086600" y="3657600"/>
            <a:ext cx="1676400" cy="342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Execute </a:t>
            </a:r>
            <a:r>
              <a:rPr lang="en-US" dirty="0" smtClean="0"/>
              <a:t>ISS</a:t>
            </a:r>
            <a:endParaRPr lang="en-US" dirty="0"/>
          </a:p>
        </p:txBody>
      </p:sp>
      <p:sp>
        <p:nvSpPr>
          <p:cNvPr id="164886" name="Line 22"/>
          <p:cNvSpPr>
            <a:spLocks noChangeShapeType="1"/>
          </p:cNvSpPr>
          <p:nvPr/>
        </p:nvSpPr>
        <p:spPr bwMode="auto">
          <a:xfrm>
            <a:off x="5867400" y="43434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87" name="Text Box 23"/>
          <p:cNvSpPr txBox="1">
            <a:spLocks noChangeArrowheads="1"/>
          </p:cNvSpPr>
          <p:nvPr/>
        </p:nvSpPr>
        <p:spPr bwMode="auto">
          <a:xfrm>
            <a:off x="5791200" y="4286250"/>
            <a:ext cx="4942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164888" name="Line 24"/>
          <p:cNvSpPr>
            <a:spLocks noChangeShapeType="1"/>
          </p:cNvSpPr>
          <p:nvPr/>
        </p:nvSpPr>
        <p:spPr bwMode="auto">
          <a:xfrm flipV="1">
            <a:off x="6705600" y="1885950"/>
            <a:ext cx="0" cy="2457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89" name="Line 25"/>
          <p:cNvSpPr>
            <a:spLocks noChangeShapeType="1"/>
          </p:cNvSpPr>
          <p:nvPr/>
        </p:nvSpPr>
        <p:spPr bwMode="auto">
          <a:xfrm>
            <a:off x="7848600" y="188595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90" name="Line 26"/>
          <p:cNvSpPr>
            <a:spLocks noChangeShapeType="1"/>
          </p:cNvSpPr>
          <p:nvPr/>
        </p:nvSpPr>
        <p:spPr bwMode="auto">
          <a:xfrm>
            <a:off x="7848600" y="2457450"/>
            <a:ext cx="0" cy="17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91" name="Line 27"/>
          <p:cNvSpPr>
            <a:spLocks noChangeShapeType="1"/>
          </p:cNvSpPr>
          <p:nvPr/>
        </p:nvSpPr>
        <p:spPr bwMode="auto">
          <a:xfrm>
            <a:off x="7848600" y="2971800"/>
            <a:ext cx="0" cy="17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92" name="Line 28"/>
          <p:cNvSpPr>
            <a:spLocks noChangeShapeType="1"/>
          </p:cNvSpPr>
          <p:nvPr/>
        </p:nvSpPr>
        <p:spPr bwMode="auto">
          <a:xfrm>
            <a:off x="7848600" y="3486150"/>
            <a:ext cx="0" cy="17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93" name="Line 29"/>
          <p:cNvSpPr>
            <a:spLocks noChangeShapeType="1"/>
          </p:cNvSpPr>
          <p:nvPr/>
        </p:nvSpPr>
        <p:spPr bwMode="auto">
          <a:xfrm>
            <a:off x="7848600" y="4000500"/>
            <a:ext cx="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94" name="Line 30"/>
          <p:cNvSpPr>
            <a:spLocks noChangeShapeType="1"/>
          </p:cNvSpPr>
          <p:nvPr/>
        </p:nvSpPr>
        <p:spPr bwMode="auto">
          <a:xfrm>
            <a:off x="6705600" y="188595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95" name="Line 31"/>
          <p:cNvSpPr>
            <a:spLocks noChangeShapeType="1"/>
          </p:cNvSpPr>
          <p:nvPr/>
        </p:nvSpPr>
        <p:spPr bwMode="auto">
          <a:xfrm>
            <a:off x="4267200" y="4800600"/>
            <a:ext cx="3581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96" name="Text Box 32"/>
          <p:cNvSpPr txBox="1">
            <a:spLocks noChangeArrowheads="1"/>
          </p:cNvSpPr>
          <p:nvPr/>
        </p:nvSpPr>
        <p:spPr bwMode="auto">
          <a:xfrm>
            <a:off x="7842885" y="4101545"/>
            <a:ext cx="5537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rgbClr val="CC3300"/>
                </a:solidFill>
              </a:rPr>
              <a:t>IRET</a:t>
            </a:r>
          </a:p>
        </p:txBody>
      </p:sp>
      <p:sp>
        <p:nvSpPr>
          <p:cNvPr id="164902" name="Text Box 38"/>
          <p:cNvSpPr txBox="1">
            <a:spLocks noChangeArrowheads="1"/>
          </p:cNvSpPr>
          <p:nvPr/>
        </p:nvSpPr>
        <p:spPr bwMode="auto">
          <a:xfrm>
            <a:off x="777666" y="1117521"/>
            <a:ext cx="10068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/>
              <a:t>User </a:t>
            </a:r>
          </a:p>
          <a:p>
            <a:pPr algn="ctr" eaLnBrk="0" hangingPunct="0"/>
            <a:r>
              <a:rPr lang="en-US" b="1" dirty="0"/>
              <a:t>Program</a:t>
            </a:r>
          </a:p>
        </p:txBody>
      </p:sp>
      <p:sp>
        <p:nvSpPr>
          <p:cNvPr id="164904" name="Text Box 40"/>
          <p:cNvSpPr txBox="1">
            <a:spLocks noChangeArrowheads="1"/>
          </p:cNvSpPr>
          <p:nvPr/>
        </p:nvSpPr>
        <p:spPr bwMode="auto">
          <a:xfrm>
            <a:off x="209550" y="2178606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IP</a:t>
            </a:r>
          </a:p>
        </p:txBody>
      </p:sp>
      <p:sp>
        <p:nvSpPr>
          <p:cNvPr id="164905" name="Line 41"/>
          <p:cNvSpPr>
            <a:spLocks noChangeShapeType="1"/>
          </p:cNvSpPr>
          <p:nvPr/>
        </p:nvSpPr>
        <p:spPr bwMode="auto">
          <a:xfrm>
            <a:off x="609600" y="24003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9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8720" y="142240"/>
            <a:ext cx="4724400" cy="4907280"/>
          </a:xfr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#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include &lt;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iostream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&gt; </a:t>
            </a:r>
            <a:endParaRPr lang="en-US" sz="1400" b="1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using 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namespace 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std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; </a:t>
            </a:r>
            <a:endParaRPr lang="en-US" sz="1400" b="1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endParaRPr lang="en-US" sz="1400" b="1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double division (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a, 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b) { </a:t>
            </a:r>
            <a:endParaRPr lang="en-US" sz="1400" b="1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 if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( b == 0 ) { </a:t>
            </a:r>
            <a:endParaRPr lang="en-US" sz="1400" b="1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   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throw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"Division by zero condition!"; </a:t>
            </a:r>
            <a:endParaRPr lang="en-US" sz="1400" b="1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 }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 return 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(a/b); </a:t>
            </a:r>
            <a:endParaRPr lang="en-US" sz="1400" b="1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} </a:t>
            </a:r>
          </a:p>
          <a:p>
            <a:pPr marL="0" indent="0">
              <a:spcAft>
                <a:spcPts val="0"/>
              </a:spcAft>
              <a:buNone/>
            </a:pPr>
            <a:endParaRPr lang="en-US" sz="1400" b="1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main () { </a:t>
            </a:r>
            <a:endParaRPr lang="en-US" sz="1400" b="1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x = 50; 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y = 0; double z = 0; </a:t>
            </a:r>
            <a:endParaRPr lang="en-US" sz="1400" b="1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try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{ </a:t>
            </a:r>
            <a:endParaRPr lang="en-US" sz="1400" b="1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   z 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= division(x, y); </a:t>
            </a:r>
            <a:endParaRPr lang="en-US" sz="1400" b="1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   </a:t>
            </a:r>
            <a:r>
              <a:rPr lang="en-US" sz="14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cout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&lt;&lt; z &lt;&lt; 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endl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; </a:t>
            </a:r>
            <a:endParaRPr lang="en-US" sz="1400" b="1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 }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catch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(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const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char* 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msg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) { </a:t>
            </a:r>
            <a:endParaRPr lang="en-US" sz="1400" b="1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     </a:t>
            </a:r>
            <a:r>
              <a:rPr lang="en-US" sz="14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cerr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&lt;&lt; 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msg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&lt;&lt; 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endl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; </a:t>
            </a:r>
            <a:endParaRPr lang="en-US" sz="1400" b="1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   }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 return 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0; </a:t>
            </a:r>
            <a:endParaRPr lang="en-US" sz="1400" b="1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720" y="538480"/>
            <a:ext cx="3068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Exception Handling in C++</a:t>
            </a:r>
            <a:endParaRPr lang="en-US" sz="2400" b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640" y="1757680"/>
            <a:ext cx="306832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Compiler generates code such that the exceptions can be detected during execution.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A set of standard exception types is defined in C++.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52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8720" y="142240"/>
            <a:ext cx="4724400" cy="4907280"/>
          </a:xfr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#include&lt;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&gt; 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#include&lt;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signal.h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&gt; 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  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// Handler for SIGINT, caused by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// Ctrl-C at keyboard 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void 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handle_sigint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sig) 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{ 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    </a:t>
            </a:r>
            <a:r>
              <a:rPr lang="en-US" sz="14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 (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"Caught signal %d\n", sig); 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} 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  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main() 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{ 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    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signal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(SIGINT, 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handle_sigint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); 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    while (1) ; 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    return 0; 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720" y="538480"/>
            <a:ext cx="306832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Signal Handling in C using Unix System Calls</a:t>
            </a:r>
            <a:endParaRPr lang="en-US" sz="2400" b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640" y="1991360"/>
            <a:ext cx="306832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UNIX defines a set of signal types, some of which are user-defined.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The user can override the signal handler if required.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0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in x86 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2584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Exception and Interrupt Vectors:</a:t>
            </a:r>
          </a:p>
          <a:p>
            <a:pPr lvl="1"/>
            <a:r>
              <a:rPr lang="en-US" sz="1800" dirty="0" smtClean="0"/>
              <a:t>Each exception and interrupt condition is assigned a unique identification number, called a </a:t>
            </a:r>
            <a:r>
              <a:rPr lang="en-US" sz="1800" i="1" dirty="0" smtClean="0">
                <a:solidFill>
                  <a:srgbClr val="800000"/>
                </a:solidFill>
              </a:rPr>
              <a:t>vector number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The processor uses the vector number as an index into the </a:t>
            </a:r>
            <a:r>
              <a:rPr lang="en-US" sz="1800" i="1" dirty="0" smtClean="0">
                <a:solidFill>
                  <a:srgbClr val="800000"/>
                </a:solidFill>
              </a:rPr>
              <a:t>Interrupt Descriptor Table (IDT)</a:t>
            </a:r>
            <a:r>
              <a:rPr lang="en-US" sz="1800" dirty="0" smtClean="0"/>
              <a:t>, which contains the entry points of the interrupt handlers.</a:t>
            </a:r>
          </a:p>
          <a:p>
            <a:pPr lvl="1"/>
            <a:r>
              <a:rPr lang="en-US" sz="1800" dirty="0" smtClean="0"/>
              <a:t>Vector numbers can range from 0 to 255.</a:t>
            </a:r>
          </a:p>
          <a:p>
            <a:pPr lvl="2"/>
            <a:r>
              <a:rPr lang="en-US" sz="1600" dirty="0" smtClean="0"/>
              <a:t>0-31 are reserved by IA-32 and x86-64 architectures.</a:t>
            </a:r>
          </a:p>
          <a:p>
            <a:pPr lvl="2"/>
            <a:r>
              <a:rPr lang="en-US" sz="1600" dirty="0" smtClean="0"/>
              <a:t>32-255 are designated as user-defined interrupts, and are generally assigned to external I/O devices.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1595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9B93165D420748A94852C5ABD932FF" ma:contentTypeVersion="3" ma:contentTypeDescription="Create a new document." ma:contentTypeScope="" ma:versionID="f1c1206f9537333ac6a5d6b1b36c2417">
  <xsd:schema xmlns:xsd="http://www.w3.org/2001/XMLSchema" xmlns:xs="http://www.w3.org/2001/XMLSchema" xmlns:p="http://schemas.microsoft.com/office/2006/metadata/properties" xmlns:ns2="592d9fb0-1a1d-4a9a-9e0b-69a672cb261c" targetNamespace="http://schemas.microsoft.com/office/2006/metadata/properties" ma:root="true" ma:fieldsID="7bd1a80e400a0b2e6198fb7bf677341c" ns2:_="">
    <xsd:import namespace="592d9fb0-1a1d-4a9a-9e0b-69a672cb26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2d9fb0-1a1d-4a9a-9e0b-69a672cb26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39861E-83E2-4DD9-8F33-89F6C7C4DFB4}"/>
</file>

<file path=customXml/itemProps2.xml><?xml version="1.0" encoding="utf-8"?>
<ds:datastoreItem xmlns:ds="http://schemas.openxmlformats.org/officeDocument/2006/customXml" ds:itemID="{B7C15011-1EC1-4A09-B6DD-A6F093744A14}"/>
</file>

<file path=customXml/itemProps3.xml><?xml version="1.0" encoding="utf-8"?>
<ds:datastoreItem xmlns:ds="http://schemas.openxmlformats.org/officeDocument/2006/customXml" ds:itemID="{0DDEDBD3-2C0B-49E6-929C-FF0E13E36355}"/>
</file>

<file path=docProps/app.xml><?xml version="1.0" encoding="utf-8"?>
<Properties xmlns="http://schemas.openxmlformats.org/officeDocument/2006/extended-properties" xmlns:vt="http://schemas.openxmlformats.org/officeDocument/2006/docPropsVTypes">
  <TotalTime>2607</TotalTime>
  <Words>2905</Words>
  <Application>Microsoft Macintosh PowerPoint</Application>
  <PresentationFormat>On-screen Show (16:9)</PresentationFormat>
  <Paragraphs>546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Exception Handling</vt:lpstr>
      <vt:lpstr>What is an Exception?</vt:lpstr>
      <vt:lpstr>Types of Interrupts</vt:lpstr>
      <vt:lpstr>PowerPoint Presentation</vt:lpstr>
      <vt:lpstr>What happens when an interrupt occurs?</vt:lpstr>
      <vt:lpstr>CPU’s “fetch-execute” Cycle</vt:lpstr>
      <vt:lpstr>PowerPoint Presentation</vt:lpstr>
      <vt:lpstr>PowerPoint Presentation</vt:lpstr>
      <vt:lpstr>Exception Handling in x86 Processors</vt:lpstr>
      <vt:lpstr>Some Vector Numbers</vt:lpstr>
      <vt:lpstr>External Interrupt</vt:lpstr>
      <vt:lpstr>PowerPoint Presentation</vt:lpstr>
      <vt:lpstr>PowerPoint Presentation</vt:lpstr>
      <vt:lpstr>Sources of Exceptions</vt:lpstr>
      <vt:lpstr>Interrupt Descriptor Table (IDT)</vt:lpstr>
      <vt:lpstr>Accessing IDT Entry </vt:lpstr>
      <vt:lpstr>PowerPoint Presentation</vt:lpstr>
      <vt:lpstr>Exception Fundamentals</vt:lpstr>
      <vt:lpstr>What are Exceptions?</vt:lpstr>
      <vt:lpstr>My program was correct, well tested, but for …</vt:lpstr>
      <vt:lpstr>I managed to crash the system …</vt:lpstr>
      <vt:lpstr>Do we need Exception Handling?</vt:lpstr>
      <vt:lpstr>Types of Exceptions</vt:lpstr>
      <vt:lpstr>Stages of Exception Handling</vt:lpstr>
      <vt:lpstr>Stages of Exception Handling (contd.)</vt:lpstr>
      <vt:lpstr>PowerPoint Presentation</vt:lpstr>
      <vt:lpstr>Exceptions in C</vt:lpstr>
      <vt:lpstr>Support for Exceptions in C</vt:lpstr>
      <vt:lpstr>(a) Return Value &amp; Parameters</vt:lpstr>
      <vt:lpstr>PowerPoint Presentation</vt:lpstr>
      <vt:lpstr>(b) Local goto</vt:lpstr>
      <vt:lpstr>PowerPoint Presentation</vt:lpstr>
      <vt:lpstr>(c) Global Variables</vt:lpstr>
      <vt:lpstr>PowerPoint Presentation</vt:lpstr>
      <vt:lpstr>(d) Abnormal Termination</vt:lpstr>
      <vt:lpstr>(e) Conditional Termination</vt:lpstr>
      <vt:lpstr>PowerPoint Presentation</vt:lpstr>
      <vt:lpstr>(f) Non-local goto</vt:lpstr>
      <vt:lpstr>PowerPoint Presentation</vt:lpstr>
      <vt:lpstr>PowerPoint Presentation</vt:lpstr>
      <vt:lpstr>(g) Signals</vt:lpstr>
      <vt:lpstr>PowerPoint Presentation</vt:lpstr>
      <vt:lpstr>Exceptions in C++</vt:lpstr>
      <vt:lpstr>try – catch – throw </vt:lpstr>
      <vt:lpstr>try Block: Exception Scope</vt:lpstr>
      <vt:lpstr>catch Block: Exception Arguments</vt:lpstr>
      <vt:lpstr>try-catch : Exception Matching</vt:lpstr>
      <vt:lpstr>try-catch : Order of Match</vt:lpstr>
      <vt:lpstr>throw Expression: Semantics</vt:lpstr>
      <vt:lpstr>throw Expression: Restrictions</vt:lpstr>
      <vt:lpstr>(re) throw: Throwing Again?</vt:lpstr>
      <vt:lpstr>Exceptions in C++: Advantages</vt:lpstr>
      <vt:lpstr>PowerPoint Presentation</vt:lpstr>
      <vt:lpstr>PowerPoint Presentation</vt:lpstr>
      <vt:lpstr>(a) Exceptions for Language Support</vt:lpstr>
      <vt:lpstr>(b) Exceptions for Standard Library</vt:lpstr>
      <vt:lpstr>(c) Exceptions for Errors outside the Program Scope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Sengupta</dc:creator>
  <cp:lastModifiedBy>Indranil Sengupta</cp:lastModifiedBy>
  <cp:revision>152</cp:revision>
  <dcterms:created xsi:type="dcterms:W3CDTF">2020-09-02T10:10:13Z</dcterms:created>
  <dcterms:modified xsi:type="dcterms:W3CDTF">2020-11-05T03:12:28Z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0x010100E09B93165D420748A94852C5ABD932FF</vt:lpwstr>
  </property>
</Properties>
</file>