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3FD85FC-5623-4179-8048-4ADE6492B292}">
  <a:tblStyle styleId="{13FD85FC-5623-4179-8048-4ADE6492B292}"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CA13BB-64E5-473F-A9DA-2E328C89B8A6}" styleName="Table_1">
    <a:wholeTbl>
      <a:tcTxStyle>
        <a:font>
          <a:latin typeface="Arial"/>
          <a:ea typeface="Arial"/>
          <a:cs typeface="Arial"/>
        </a:font>
        <a:srgbClr val="000000"/>
      </a:tcTxStyle>
      <a:tcStyle>
        <a:tcBdr>
          <a:left>
            <a:ln w="12700" cap="flat" cmpd="sng">
              <a:solidFill>
                <a:srgbClr val="000000"/>
              </a:solidFill>
              <a:prstDash val="solid"/>
              <a:round/>
              <a:headEnd type="none" w="med" len="med"/>
              <a:tailEnd type="none" w="med" len="med"/>
            </a:ln>
          </a:left>
          <a:right>
            <a:ln w="12700" cap="flat" cmpd="sng">
              <a:solidFill>
                <a:srgbClr val="000000"/>
              </a:solidFill>
              <a:prstDash val="solid"/>
              <a:round/>
              <a:headEnd type="none" w="med" len="med"/>
              <a:tailEnd type="none" w="med" len="med"/>
            </a:ln>
          </a:right>
          <a:top>
            <a:ln w="12700" cap="flat" cmpd="sng">
              <a:solidFill>
                <a:srgbClr val="000000"/>
              </a:solidFill>
              <a:prstDash val="solid"/>
              <a:round/>
              <a:headEnd type="none" w="med" len="med"/>
              <a:tailEnd type="none" w="med" len="med"/>
            </a:ln>
          </a:top>
          <a:bottom>
            <a:ln w="12700" cap="flat" cmpd="sng">
              <a:solidFill>
                <a:srgbClr val="000000"/>
              </a:solidFill>
              <a:prstDash val="solid"/>
              <a:round/>
              <a:headEnd type="none" w="med" len="med"/>
              <a:tailEnd type="none" w="med" len="med"/>
            </a:ln>
          </a:bottom>
          <a:insideH>
            <a:ln w="12700" cap="flat" cmpd="sng">
              <a:solidFill>
                <a:srgbClr val="000000"/>
              </a:solidFill>
              <a:prstDash val="solid"/>
              <a:round/>
              <a:headEnd type="none" w="med" len="med"/>
              <a:tailEnd type="none" w="med" len="med"/>
            </a:ln>
          </a:insideH>
          <a:insideV>
            <a:ln w="12700"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400"/>
              <a:t>Support Vectors: they “support” the maximal margin hyperplane in the sense vector that if these points were moved slightly then the maximal margin hyperplane would move as well.</a:t>
            </a:r>
          </a:p>
          <a:p>
            <a:pPr lvl="0">
              <a:spcBef>
                <a:spcPts val="0"/>
              </a:spcBef>
              <a:buNone/>
            </a:pPr>
            <a:r>
              <a:rPr lang="en" sz="1400"/>
              <a:t>the maximal margin hyperplane depends directly on the support vectors, but not on the other observations a movement to any of the other observations would not affect the separating hyperplane, provided that the observation’s movement does not cause it to cross the boundary set by the margin.</a:t>
            </a:r>
          </a:p>
          <a:p>
            <a:pPr lvl="0">
              <a:spcBef>
                <a:spcPts val="0"/>
              </a:spcBef>
              <a:buNone/>
            </a:pPr>
            <a:r>
              <a:rPr lang="en" sz="1400"/>
              <a:t>The maximal margin hyperplane is extremely sensitive to a change in a single observation suggests that it may have overfit the training data.</a:t>
            </a:r>
          </a:p>
          <a:p>
            <a:pPr lvl="0">
              <a:spcBef>
                <a:spcPts val="0"/>
              </a:spcBef>
              <a:buNone/>
            </a:pPr>
            <a:r>
              <a:rPr lang="en" sz="1400">
                <a:solidFill>
                  <a:schemeClr val="dk1"/>
                </a:solidFill>
              </a:rPr>
              <a:t>No separating hyperplane exists, and so there is no maximal margin classifier.</a:t>
            </a:r>
          </a:p>
          <a:p>
            <a:pPr lvl="0" rtl="0">
              <a:spcBef>
                <a:spcPts val="0"/>
              </a:spcBef>
              <a:buNone/>
            </a:pP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400">
                <a:solidFill>
                  <a:schemeClr val="dk1"/>
                </a:solidFill>
              </a:rPr>
              <a:t>Extend the concept of a separating hyperplane in order to develop a hyperplane that almost separates the classes, using a so-called soft margin. The generalization of the maximal margin classifier to the non-separable case is known as the support vector classifier.</a:t>
            </a:r>
          </a:p>
          <a:p>
            <a:pPr lvl="0">
              <a:spcBef>
                <a:spcPts val="0"/>
              </a:spcBef>
              <a:buNone/>
            </a:pPr>
            <a:r>
              <a:rPr lang="en" sz="1400"/>
              <a:t>A classifier based on a hyperplane that does not perfectly separate the two classes. It could be worthwhile to misclassify a few training observations</a:t>
            </a:r>
          </a:p>
          <a:p>
            <a:pPr lvl="0">
              <a:spcBef>
                <a:spcPts val="0"/>
              </a:spcBef>
              <a:buNone/>
            </a:pPr>
            <a:r>
              <a:rPr lang="en" sz="1400"/>
              <a:t>in order to do a better job in classifying the remaining observations.</a:t>
            </a:r>
          </a:p>
          <a:p>
            <a:pPr lvl="0" rtl="0">
              <a:spcBef>
                <a:spcPts val="0"/>
              </a:spcBef>
              <a:buNone/>
            </a:pP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17500" rtl="0">
              <a:lnSpc>
                <a:spcPct val="90000"/>
              </a:lnSpc>
              <a:spcBef>
                <a:spcPts val="1000"/>
              </a:spcBef>
              <a:buClr>
                <a:schemeClr val="dk1"/>
              </a:buClr>
              <a:buSzPts val="1400"/>
              <a:buFont typeface="Calibri"/>
              <a:buChar char="●"/>
            </a:pPr>
            <a:r>
              <a:rPr lang="en" sz="1400">
                <a:solidFill>
                  <a:schemeClr val="dk1"/>
                </a:solidFill>
                <a:latin typeface="Calibri"/>
                <a:ea typeface="Calibri"/>
                <a:cs typeface="Calibri"/>
                <a:sym typeface="Calibri"/>
              </a:rPr>
              <a:t>Determines the number and severity of the violations to the margin (and to the hyperplane) that we will tolerate.</a:t>
            </a:r>
          </a:p>
          <a:p>
            <a:pPr marL="457200" lvl="0" indent="-317500" rtl="0">
              <a:lnSpc>
                <a:spcPct val="90000"/>
              </a:lnSpc>
              <a:spcBef>
                <a:spcPts val="1000"/>
              </a:spcBef>
              <a:buClr>
                <a:schemeClr val="dk1"/>
              </a:buClr>
              <a:buSzPts val="1400"/>
              <a:buFont typeface="Calibri"/>
              <a:buChar char="●"/>
            </a:pPr>
            <a:r>
              <a:rPr lang="en" sz="1400">
                <a:solidFill>
                  <a:schemeClr val="dk1"/>
                </a:solidFill>
                <a:latin typeface="Calibri"/>
                <a:ea typeface="Calibri"/>
                <a:cs typeface="Calibri"/>
                <a:sym typeface="Calibri"/>
              </a:rPr>
              <a:t>C = 0 then there is no violations to the margin will be tolerated.</a:t>
            </a:r>
          </a:p>
          <a:p>
            <a:pPr marL="457200" lvl="0" indent="-317500" rtl="0">
              <a:lnSpc>
                <a:spcPct val="90000"/>
              </a:lnSpc>
              <a:spcBef>
                <a:spcPts val="1000"/>
              </a:spcBef>
              <a:buClr>
                <a:schemeClr val="dk1"/>
              </a:buClr>
              <a:buSzPts val="1400"/>
              <a:buFont typeface="Calibri"/>
              <a:buChar char="●"/>
            </a:pPr>
            <a:r>
              <a:rPr lang="en" sz="1400">
                <a:solidFill>
                  <a:schemeClr val="dk1"/>
                </a:solidFill>
                <a:latin typeface="Calibri"/>
                <a:ea typeface="Calibri"/>
                <a:cs typeface="Calibri"/>
                <a:sym typeface="Calibri"/>
              </a:rPr>
              <a:t>For C &gt; 0 no more than C observations can be on the wrong side of the hyperplane.</a:t>
            </a:r>
          </a:p>
          <a:p>
            <a:pPr marL="457200" lvl="0" indent="-317500" rtl="0">
              <a:lnSpc>
                <a:spcPct val="90000"/>
              </a:lnSpc>
              <a:spcBef>
                <a:spcPts val="1000"/>
              </a:spcBef>
              <a:buClr>
                <a:schemeClr val="dk1"/>
              </a:buClr>
              <a:buSzPts val="1400"/>
              <a:buFont typeface="Calibri"/>
              <a:buChar char="●"/>
            </a:pPr>
            <a:r>
              <a:rPr lang="en" sz="1400">
                <a:solidFill>
                  <a:schemeClr val="dk1"/>
                </a:solidFill>
                <a:latin typeface="Calibri"/>
                <a:ea typeface="Calibri"/>
                <a:cs typeface="Calibri"/>
                <a:sym typeface="Calibri"/>
              </a:rPr>
              <a:t>As C increases, we become more tolerant of violations to the margin, and so the margin will widen , there are many support vectors hence classifier has low variance and high bias. If C decreases, we become less tolerant of violations to the margin and so the margin narrows, less number of support vectors, hence classifier has high variance and lows bias.</a:t>
            </a:r>
          </a:p>
          <a:p>
            <a:pPr lvl="0">
              <a:spcBef>
                <a:spcPts val="0"/>
              </a:spcBef>
              <a:buNone/>
            </a:pP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90000"/>
              </a:lnSpc>
              <a:spcBef>
                <a:spcPts val="1000"/>
              </a:spcBef>
              <a:buNone/>
            </a:pPr>
            <a:r>
              <a:rPr lang="en" sz="1800">
                <a:solidFill>
                  <a:schemeClr val="dk1"/>
                </a:solidFill>
                <a:latin typeface="Calibri"/>
                <a:ea typeface="Calibri"/>
                <a:cs typeface="Calibri"/>
                <a:sym typeface="Calibri"/>
              </a:rPr>
              <a:t>The support vector classifier is a natural approach for classification in the two-class setting, if the boundary between the two classes is linear. However, in practice we are sometimes faced with nonlinear class boundaries.</a:t>
            </a:r>
          </a:p>
          <a:p>
            <a:pPr lvl="0" rtl="0">
              <a:lnSpc>
                <a:spcPct val="90000"/>
              </a:lnSpc>
              <a:spcBef>
                <a:spcPts val="1000"/>
              </a:spcBef>
              <a:buNone/>
            </a:pPr>
            <a:r>
              <a:rPr lang="en" sz="1800">
                <a:solidFill>
                  <a:schemeClr val="dk1"/>
                </a:solidFill>
                <a:latin typeface="Calibri"/>
                <a:ea typeface="Calibri"/>
                <a:cs typeface="Calibri"/>
                <a:sym typeface="Calibri"/>
              </a:rPr>
              <a:t>we consider enlarging the feature space using functions of the predictors, such as quadratic and cubic terms, in order to address this non-linearity.</a:t>
            </a:r>
          </a:p>
          <a:p>
            <a:pPr lvl="0" rtl="0">
              <a:lnSpc>
                <a:spcPct val="90000"/>
              </a:lnSpc>
              <a:spcBef>
                <a:spcPts val="1000"/>
              </a:spcBef>
              <a:buNone/>
            </a:pPr>
            <a:r>
              <a:rPr lang="en" sz="1800">
                <a:solidFill>
                  <a:schemeClr val="dk1"/>
                </a:solidFill>
                <a:latin typeface="Calibri"/>
                <a:ea typeface="Calibri"/>
                <a:cs typeface="Calibri"/>
                <a:sym typeface="Calibri"/>
              </a:rPr>
              <a:t>In the enlarged feature space, the decision boundary is in fact linear. But in the original feature space due to the polynomial function of predictors we generally have a non-linear decision boundary.</a:t>
            </a:r>
          </a:p>
          <a:p>
            <a:pPr lvl="0" rtl="0">
              <a:lnSpc>
                <a:spcPct val="90000"/>
              </a:lnSpc>
              <a:spcBef>
                <a:spcPts val="1000"/>
              </a:spcBef>
              <a:buNone/>
            </a:pPr>
            <a:r>
              <a:rPr lang="en" sz="1800" i="1">
                <a:solidFill>
                  <a:schemeClr val="dk1"/>
                </a:solidFill>
                <a:latin typeface="Calibri"/>
                <a:ea typeface="Calibri"/>
                <a:cs typeface="Calibri"/>
                <a:sym typeface="Calibri"/>
              </a:rPr>
              <a:t>Polynomial kernel </a:t>
            </a:r>
            <a:r>
              <a:rPr lang="en" sz="1800">
                <a:solidFill>
                  <a:schemeClr val="dk1"/>
                </a:solidFill>
                <a:latin typeface="Calibri"/>
                <a:ea typeface="Calibri"/>
                <a:cs typeface="Calibri"/>
                <a:sym typeface="Calibri"/>
              </a:rPr>
              <a:t>of degree </a:t>
            </a:r>
            <a:r>
              <a:rPr lang="en" sz="1800" i="1">
                <a:solidFill>
                  <a:schemeClr val="dk1"/>
                </a:solidFill>
                <a:latin typeface="Calibri"/>
                <a:ea typeface="Calibri"/>
                <a:cs typeface="Calibri"/>
                <a:sym typeface="Calibri"/>
              </a:rPr>
              <a:t>d</a:t>
            </a:r>
            <a:r>
              <a:rPr lang="en" sz="1800">
                <a:solidFill>
                  <a:schemeClr val="dk1"/>
                </a:solidFill>
                <a:latin typeface="Calibri"/>
                <a:ea typeface="Calibri"/>
                <a:cs typeface="Calibri"/>
                <a:sym typeface="Calibri"/>
              </a:rPr>
              <a:t>, a kernel with </a:t>
            </a:r>
            <a:r>
              <a:rPr lang="en" sz="1800" i="1">
                <a:solidFill>
                  <a:schemeClr val="dk1"/>
                </a:solidFill>
                <a:latin typeface="Calibri"/>
                <a:ea typeface="Calibri"/>
                <a:cs typeface="Calibri"/>
                <a:sym typeface="Calibri"/>
              </a:rPr>
              <a:t>d &gt; </a:t>
            </a:r>
            <a:r>
              <a:rPr lang="en" sz="1800">
                <a:solidFill>
                  <a:schemeClr val="dk1"/>
                </a:solidFill>
                <a:latin typeface="Calibri"/>
                <a:ea typeface="Calibri"/>
                <a:cs typeface="Calibri"/>
                <a:sym typeface="Calibri"/>
              </a:rPr>
              <a:t>1, instead of the standard linear algorithm leads to a much more flexible decision boundary. It essentially amounts to fitting a support vector classifier in a higher-dimensional space involving polynomials of degree </a:t>
            </a:r>
            <a:r>
              <a:rPr lang="en" sz="1800" i="1">
                <a:solidFill>
                  <a:schemeClr val="dk1"/>
                </a:solidFill>
                <a:latin typeface="Calibri"/>
                <a:ea typeface="Calibri"/>
                <a:cs typeface="Calibri"/>
                <a:sym typeface="Calibri"/>
              </a:rPr>
              <a:t>d</a:t>
            </a:r>
            <a:r>
              <a:rPr lang="en" sz="1800">
                <a:solidFill>
                  <a:schemeClr val="dk1"/>
                </a:solidFill>
                <a:latin typeface="Calibri"/>
                <a:ea typeface="Calibri"/>
                <a:cs typeface="Calibri"/>
                <a:sym typeface="Calibri"/>
              </a:rPr>
              <a:t>, rather than in the original feature space.</a:t>
            </a:r>
          </a:p>
          <a:p>
            <a:pPr lvl="0" rtl="0">
              <a:lnSpc>
                <a:spcPct val="90000"/>
              </a:lnSpc>
              <a:spcBef>
                <a:spcPts val="1000"/>
              </a:spcBef>
              <a:buNone/>
            </a:pPr>
            <a:r>
              <a:rPr lang="en" sz="1800">
                <a:solidFill>
                  <a:schemeClr val="dk1"/>
                </a:solidFill>
                <a:latin typeface="Calibri"/>
                <a:ea typeface="Calibri"/>
                <a:cs typeface="Calibri"/>
                <a:sym typeface="Calibri"/>
              </a:rPr>
              <a:t>Radial kernel: radial kernel has very local behavior, in the sense that only nearby training observations have an effect on the class label of a test observation. Outliers don’t have an effect on the predicted class labels for the radial kernels.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90000"/>
              </a:lnSpc>
              <a:spcBef>
                <a:spcPts val="100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
                <a:latin typeface="Calibri"/>
                <a:ea typeface="Calibri"/>
                <a:cs typeface="Calibri"/>
                <a:sym typeface="Calibri"/>
              </a:rPr>
              <a:t>Heartbeat Analysis</a:t>
            </a: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Classifying Heartbeat Anomalies from Stethoscope Data</a:t>
            </a:r>
          </a:p>
        </p:txBody>
      </p:sp>
      <p:sp>
        <p:nvSpPr>
          <p:cNvPr id="56" name="Shape 56"/>
          <p:cNvSpPr txBox="1"/>
          <p:nvPr/>
        </p:nvSpPr>
        <p:spPr>
          <a:xfrm>
            <a:off x="2228900" y="3663675"/>
            <a:ext cx="4478400" cy="727500"/>
          </a:xfrm>
          <a:prstGeom prst="rect">
            <a:avLst/>
          </a:prstGeom>
          <a:noFill/>
          <a:ln>
            <a:noFill/>
          </a:ln>
        </p:spPr>
        <p:txBody>
          <a:bodyPr wrap="square" lIns="91425" tIns="91425" rIns="91425" bIns="91425" anchor="t" anchorCtr="0">
            <a:noAutofit/>
          </a:bodyPr>
          <a:lstStyle/>
          <a:p>
            <a:pPr lvl="0" algn="ctr">
              <a:spcBef>
                <a:spcPts val="0"/>
              </a:spcBef>
              <a:buNone/>
            </a:pPr>
            <a:r>
              <a:rPr lang="en" sz="1600" b="1">
                <a:latin typeface="Calibri"/>
                <a:ea typeface="Calibri"/>
                <a:cs typeface="Calibri"/>
                <a:sym typeface="Calibri"/>
              </a:rPr>
              <a:t>Carlos Rocha, Mitsu Mehta, Rohan Shiroor</a:t>
            </a:r>
          </a:p>
        </p:txBody>
      </p:sp>
      <p:pic>
        <p:nvPicPr>
          <p:cNvPr id="57" name="Shape 57"/>
          <p:cNvPicPr preferRelativeResize="0"/>
          <p:nvPr/>
        </p:nvPicPr>
        <p:blipFill>
          <a:blip r:embed="rId3">
            <a:alphaModFix/>
          </a:blip>
          <a:stretch>
            <a:fillRect/>
          </a:stretch>
        </p:blipFill>
        <p:spPr>
          <a:xfrm>
            <a:off x="2585175" y="106330"/>
            <a:ext cx="3765850" cy="1853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latin typeface="Calibri"/>
                <a:ea typeface="Calibri"/>
                <a:cs typeface="Calibri"/>
                <a:sym typeface="Calibri"/>
              </a:rPr>
              <a:t>Issues with raw data</a:t>
            </a:r>
          </a:p>
        </p:txBody>
      </p:sp>
      <p:sp>
        <p:nvSpPr>
          <p:cNvPr id="113" name="Shape 113"/>
          <p:cNvSpPr txBox="1">
            <a:spLocks noGrp="1"/>
          </p:cNvSpPr>
          <p:nvPr>
            <p:ph type="body" idx="1"/>
          </p:nvPr>
        </p:nvSpPr>
        <p:spPr>
          <a:xfrm>
            <a:off x="311700" y="10762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Font typeface="Calibri"/>
              <a:buChar char="●"/>
            </a:pPr>
            <a:r>
              <a:rPr lang="en" b="1">
                <a:latin typeface="Calibri"/>
                <a:ea typeface="Calibri"/>
                <a:cs typeface="Calibri"/>
                <a:sym typeface="Calibri"/>
              </a:rPr>
              <a:t>Sampling Rate:</a:t>
            </a:r>
            <a:r>
              <a:rPr lang="en">
                <a:latin typeface="Calibri"/>
                <a:ea typeface="Calibri"/>
                <a:cs typeface="Calibri"/>
                <a:sym typeface="Calibri"/>
              </a:rPr>
              <a:t> 44.1 kHz = 44100 samples per second</a:t>
            </a:r>
          </a:p>
          <a:p>
            <a:pPr marL="457200" lvl="0" indent="-342900">
              <a:spcBef>
                <a:spcPts val="0"/>
              </a:spcBef>
              <a:buSzPts val="1800"/>
              <a:buFont typeface="Calibri"/>
              <a:buChar char="●"/>
            </a:pPr>
            <a:r>
              <a:rPr lang="en" b="1">
                <a:latin typeface="Calibri"/>
                <a:ea typeface="Calibri"/>
                <a:cs typeface="Calibri"/>
                <a:sym typeface="Calibri"/>
              </a:rPr>
              <a:t>Different recording time: </a:t>
            </a:r>
            <a:r>
              <a:rPr lang="en">
                <a:latin typeface="Calibri"/>
                <a:ea typeface="Calibri"/>
                <a:cs typeface="Calibri"/>
                <a:sym typeface="Calibri"/>
              </a:rPr>
              <a:t>some files are longer than others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Extracted Features </a:t>
            </a:r>
          </a:p>
        </p:txBody>
      </p:sp>
      <p:pic>
        <p:nvPicPr>
          <p:cNvPr id="119" name="Shape 119"/>
          <p:cNvPicPr preferRelativeResize="0"/>
          <p:nvPr/>
        </p:nvPicPr>
        <p:blipFill>
          <a:blip r:embed="rId3">
            <a:alphaModFix/>
          </a:blip>
          <a:stretch>
            <a:fillRect/>
          </a:stretch>
        </p:blipFill>
        <p:spPr>
          <a:xfrm>
            <a:off x="263075" y="1428350"/>
            <a:ext cx="5565349" cy="2161750"/>
          </a:xfrm>
          <a:prstGeom prst="rect">
            <a:avLst/>
          </a:prstGeom>
          <a:noFill/>
          <a:ln>
            <a:noFill/>
          </a:ln>
        </p:spPr>
      </p:pic>
      <p:sp>
        <p:nvSpPr>
          <p:cNvPr id="120" name="Shape 120"/>
          <p:cNvSpPr txBox="1"/>
          <p:nvPr/>
        </p:nvSpPr>
        <p:spPr>
          <a:xfrm>
            <a:off x="424200" y="3737650"/>
            <a:ext cx="6363300" cy="526200"/>
          </a:xfrm>
          <a:prstGeom prst="rect">
            <a:avLst/>
          </a:prstGeom>
          <a:noFill/>
          <a:ln>
            <a:noFill/>
          </a:ln>
        </p:spPr>
        <p:txBody>
          <a:bodyPr wrap="square" lIns="91425" tIns="91425" rIns="91425" bIns="91425" anchor="t" anchorCtr="0">
            <a:noAutofit/>
          </a:bodyPr>
          <a:lstStyle/>
          <a:p>
            <a:pPr lvl="0">
              <a:spcBef>
                <a:spcPts val="0"/>
              </a:spcBef>
              <a:buNone/>
            </a:pPr>
            <a:r>
              <a:rPr lang="en"/>
              <a:t>These features represent the spectral and temporal characteristics of audio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256350" y="0"/>
            <a:ext cx="8520600" cy="572700"/>
          </a:xfrm>
          <a:prstGeom prst="rect">
            <a:avLst/>
          </a:prstGeom>
        </p:spPr>
        <p:txBody>
          <a:bodyPr wrap="square" lIns="91425" tIns="91425" rIns="91425" bIns="91425" anchor="t" anchorCtr="0">
            <a:noAutofit/>
          </a:bodyPr>
          <a:lstStyle/>
          <a:p>
            <a:pPr lvl="0">
              <a:spcBef>
                <a:spcPts val="0"/>
              </a:spcBef>
              <a:buNone/>
            </a:pPr>
            <a:r>
              <a:rPr lang="en"/>
              <a:t>Mel-scaled Spectrograms</a:t>
            </a:r>
          </a:p>
        </p:txBody>
      </p:sp>
      <p:pic>
        <p:nvPicPr>
          <p:cNvPr id="126" name="Shape 126"/>
          <p:cNvPicPr preferRelativeResize="0"/>
          <p:nvPr/>
        </p:nvPicPr>
        <p:blipFill>
          <a:blip r:embed="rId3">
            <a:alphaModFix/>
          </a:blip>
          <a:stretch>
            <a:fillRect/>
          </a:stretch>
        </p:blipFill>
        <p:spPr>
          <a:xfrm>
            <a:off x="71925" y="648900"/>
            <a:ext cx="4653474" cy="2953249"/>
          </a:xfrm>
          <a:prstGeom prst="rect">
            <a:avLst/>
          </a:prstGeom>
          <a:noFill/>
          <a:ln>
            <a:noFill/>
          </a:ln>
        </p:spPr>
      </p:pic>
      <p:pic>
        <p:nvPicPr>
          <p:cNvPr id="127" name="Shape 127"/>
          <p:cNvPicPr preferRelativeResize="0"/>
          <p:nvPr/>
        </p:nvPicPr>
        <p:blipFill>
          <a:blip r:embed="rId4">
            <a:alphaModFix/>
          </a:blip>
          <a:stretch>
            <a:fillRect/>
          </a:stretch>
        </p:blipFill>
        <p:spPr>
          <a:xfrm>
            <a:off x="4796100" y="812975"/>
            <a:ext cx="4296974" cy="2732650"/>
          </a:xfrm>
          <a:prstGeom prst="rect">
            <a:avLst/>
          </a:prstGeom>
          <a:noFill/>
          <a:ln>
            <a:noFill/>
          </a:ln>
        </p:spPr>
      </p:pic>
      <p:pic>
        <p:nvPicPr>
          <p:cNvPr id="128" name="Shape 128"/>
          <p:cNvPicPr preferRelativeResize="0"/>
          <p:nvPr/>
        </p:nvPicPr>
        <p:blipFill>
          <a:blip r:embed="rId5">
            <a:alphaModFix/>
          </a:blip>
          <a:stretch>
            <a:fillRect/>
          </a:stretch>
        </p:blipFill>
        <p:spPr>
          <a:xfrm>
            <a:off x="195150" y="3655075"/>
            <a:ext cx="4600949" cy="1487587"/>
          </a:xfrm>
          <a:prstGeom prst="rect">
            <a:avLst/>
          </a:prstGeom>
          <a:noFill/>
          <a:ln>
            <a:noFill/>
          </a:ln>
        </p:spPr>
      </p:pic>
      <p:sp>
        <p:nvSpPr>
          <p:cNvPr id="129" name="Shape 129"/>
          <p:cNvSpPr txBox="1">
            <a:spLocks noGrp="1"/>
          </p:cNvSpPr>
          <p:nvPr>
            <p:ph type="body" idx="1"/>
          </p:nvPr>
        </p:nvSpPr>
        <p:spPr>
          <a:xfrm>
            <a:off x="5017425" y="3859550"/>
            <a:ext cx="4036200" cy="1283100"/>
          </a:xfrm>
          <a:prstGeom prst="rect">
            <a:avLst/>
          </a:prstGeom>
        </p:spPr>
        <p:txBody>
          <a:bodyPr wrap="square" lIns="91425" tIns="91425" rIns="91425" bIns="91425" anchor="t" anchorCtr="0">
            <a:noAutofit/>
          </a:bodyPr>
          <a:lstStyle/>
          <a:p>
            <a:pPr lvl="0" rtl="0">
              <a:spcBef>
                <a:spcPts val="0"/>
              </a:spcBef>
              <a:buNone/>
            </a:pPr>
            <a:r>
              <a:rPr lang="en" sz="1200">
                <a:solidFill>
                  <a:srgbClr val="000000"/>
                </a:solidFill>
                <a:latin typeface="Calibri"/>
                <a:ea typeface="Calibri"/>
                <a:cs typeface="Calibri"/>
                <a:sym typeface="Calibri"/>
              </a:rPr>
              <a:t>The power spectrum of a time series describes the distribution of power into frequency components composing that signal.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0"/>
            <a:ext cx="8520600" cy="572700"/>
          </a:xfrm>
          <a:prstGeom prst="rect">
            <a:avLst/>
          </a:prstGeom>
        </p:spPr>
        <p:txBody>
          <a:bodyPr wrap="square" lIns="91425" tIns="91425" rIns="91425" bIns="91425" anchor="t" anchorCtr="0">
            <a:noAutofit/>
          </a:bodyPr>
          <a:lstStyle/>
          <a:p>
            <a:pPr lvl="0">
              <a:spcBef>
                <a:spcPts val="0"/>
              </a:spcBef>
              <a:buNone/>
            </a:pPr>
            <a:r>
              <a:rPr lang="en"/>
              <a:t>Chromagrams</a:t>
            </a:r>
          </a:p>
        </p:txBody>
      </p:sp>
      <p:sp>
        <p:nvSpPr>
          <p:cNvPr id="135" name="Shape 13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136" name="Shape 136"/>
          <p:cNvPicPr preferRelativeResize="0"/>
          <p:nvPr/>
        </p:nvPicPr>
        <p:blipFill rotWithShape="1">
          <a:blip r:embed="rId3">
            <a:alphaModFix/>
          </a:blip>
          <a:srcRect l="1273" t="1758"/>
          <a:stretch/>
        </p:blipFill>
        <p:spPr>
          <a:xfrm>
            <a:off x="166000" y="624025"/>
            <a:ext cx="4463524" cy="2867099"/>
          </a:xfrm>
          <a:prstGeom prst="rect">
            <a:avLst/>
          </a:prstGeom>
          <a:noFill/>
          <a:ln>
            <a:noFill/>
          </a:ln>
        </p:spPr>
      </p:pic>
      <p:pic>
        <p:nvPicPr>
          <p:cNvPr id="137" name="Shape 137"/>
          <p:cNvPicPr preferRelativeResize="0"/>
          <p:nvPr/>
        </p:nvPicPr>
        <p:blipFill>
          <a:blip r:embed="rId4">
            <a:alphaModFix/>
          </a:blip>
          <a:stretch>
            <a:fillRect/>
          </a:stretch>
        </p:blipFill>
        <p:spPr>
          <a:xfrm>
            <a:off x="4629525" y="572700"/>
            <a:ext cx="4419585" cy="2918425"/>
          </a:xfrm>
          <a:prstGeom prst="rect">
            <a:avLst/>
          </a:prstGeom>
          <a:noFill/>
          <a:ln>
            <a:noFill/>
          </a:ln>
        </p:spPr>
      </p:pic>
      <p:pic>
        <p:nvPicPr>
          <p:cNvPr id="138" name="Shape 138"/>
          <p:cNvPicPr preferRelativeResize="0"/>
          <p:nvPr/>
        </p:nvPicPr>
        <p:blipFill>
          <a:blip r:embed="rId5">
            <a:alphaModFix/>
          </a:blip>
          <a:stretch>
            <a:fillRect/>
          </a:stretch>
        </p:blipFill>
        <p:spPr>
          <a:xfrm>
            <a:off x="203475" y="3371800"/>
            <a:ext cx="4280925" cy="13744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76150"/>
            <a:ext cx="8520600" cy="572700"/>
          </a:xfrm>
          <a:prstGeom prst="rect">
            <a:avLst/>
          </a:prstGeom>
        </p:spPr>
        <p:txBody>
          <a:bodyPr wrap="square" lIns="91425" tIns="91425" rIns="91425" bIns="91425" anchor="t" anchorCtr="0">
            <a:noAutofit/>
          </a:bodyPr>
          <a:lstStyle/>
          <a:p>
            <a:pPr lvl="0">
              <a:spcBef>
                <a:spcPts val="0"/>
              </a:spcBef>
              <a:buNone/>
            </a:pPr>
            <a:r>
              <a:rPr lang="en"/>
              <a:t>Tonal Centroids</a:t>
            </a:r>
          </a:p>
        </p:txBody>
      </p:sp>
      <p:sp>
        <p:nvSpPr>
          <p:cNvPr id="144" name="Shape 14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145" name="Shape 145"/>
          <p:cNvPicPr preferRelativeResize="0"/>
          <p:nvPr/>
        </p:nvPicPr>
        <p:blipFill>
          <a:blip r:embed="rId3">
            <a:alphaModFix/>
          </a:blip>
          <a:stretch>
            <a:fillRect/>
          </a:stretch>
        </p:blipFill>
        <p:spPr>
          <a:xfrm>
            <a:off x="217026" y="701200"/>
            <a:ext cx="4172726" cy="2674351"/>
          </a:xfrm>
          <a:prstGeom prst="rect">
            <a:avLst/>
          </a:prstGeom>
          <a:noFill/>
          <a:ln>
            <a:noFill/>
          </a:ln>
        </p:spPr>
      </p:pic>
      <p:pic>
        <p:nvPicPr>
          <p:cNvPr id="146" name="Shape 146"/>
          <p:cNvPicPr preferRelativeResize="0"/>
          <p:nvPr/>
        </p:nvPicPr>
        <p:blipFill>
          <a:blip r:embed="rId4">
            <a:alphaModFix/>
          </a:blip>
          <a:stretch>
            <a:fillRect/>
          </a:stretch>
        </p:blipFill>
        <p:spPr>
          <a:xfrm>
            <a:off x="4551625" y="701200"/>
            <a:ext cx="4444849" cy="2880700"/>
          </a:xfrm>
          <a:prstGeom prst="rect">
            <a:avLst/>
          </a:prstGeom>
          <a:noFill/>
          <a:ln>
            <a:noFill/>
          </a:ln>
        </p:spPr>
      </p:pic>
      <p:pic>
        <p:nvPicPr>
          <p:cNvPr id="147" name="Shape 147"/>
          <p:cNvPicPr preferRelativeResize="0"/>
          <p:nvPr/>
        </p:nvPicPr>
        <p:blipFill>
          <a:blip r:embed="rId5">
            <a:alphaModFix/>
          </a:blip>
          <a:stretch>
            <a:fillRect/>
          </a:stretch>
        </p:blipFill>
        <p:spPr>
          <a:xfrm>
            <a:off x="253913" y="3428450"/>
            <a:ext cx="4098949" cy="130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133300"/>
            <a:ext cx="8520600" cy="572700"/>
          </a:xfrm>
          <a:prstGeom prst="rect">
            <a:avLst/>
          </a:prstGeom>
        </p:spPr>
        <p:txBody>
          <a:bodyPr wrap="square" lIns="91425" tIns="91425" rIns="91425" bIns="91425" anchor="t" anchorCtr="0">
            <a:noAutofit/>
          </a:bodyPr>
          <a:lstStyle/>
          <a:p>
            <a:pPr lvl="0">
              <a:spcBef>
                <a:spcPts val="0"/>
              </a:spcBef>
              <a:buNone/>
            </a:pPr>
            <a:r>
              <a:rPr lang="en"/>
              <a:t>Mel scale</a:t>
            </a:r>
          </a:p>
        </p:txBody>
      </p:sp>
      <p:sp>
        <p:nvSpPr>
          <p:cNvPr id="153" name="Shape 153"/>
          <p:cNvSpPr txBox="1">
            <a:spLocks noGrp="1"/>
          </p:cNvSpPr>
          <p:nvPr>
            <p:ph type="body" idx="1"/>
          </p:nvPr>
        </p:nvSpPr>
        <p:spPr>
          <a:xfrm>
            <a:off x="1055050" y="4101875"/>
            <a:ext cx="6122100" cy="738000"/>
          </a:xfrm>
          <a:prstGeom prst="rect">
            <a:avLst/>
          </a:prstGeom>
        </p:spPr>
        <p:txBody>
          <a:bodyPr wrap="square" lIns="91425" tIns="91425" rIns="91425" bIns="91425" anchor="t" anchorCtr="0">
            <a:noAutofit/>
          </a:bodyPr>
          <a:lstStyle/>
          <a:p>
            <a:pPr lvl="0">
              <a:spcBef>
                <a:spcPts val="0"/>
              </a:spcBef>
              <a:buNone/>
            </a:pPr>
            <a:r>
              <a:rPr lang="en" sz="1200">
                <a:solidFill>
                  <a:srgbClr val="222222"/>
                </a:solidFill>
                <a:highlight>
                  <a:srgbClr val="FFFFFF"/>
                </a:highlight>
              </a:rPr>
              <a:t>is a perceptual scale of pitches judged by listeners to be equal in distance from one another</a:t>
            </a:r>
          </a:p>
        </p:txBody>
      </p:sp>
      <p:pic>
        <p:nvPicPr>
          <p:cNvPr id="154" name="Shape 154"/>
          <p:cNvPicPr preferRelativeResize="0"/>
          <p:nvPr/>
        </p:nvPicPr>
        <p:blipFill>
          <a:blip r:embed="rId3">
            <a:alphaModFix/>
          </a:blip>
          <a:stretch>
            <a:fillRect/>
          </a:stretch>
        </p:blipFill>
        <p:spPr>
          <a:xfrm>
            <a:off x="859575" y="798150"/>
            <a:ext cx="6122050" cy="28886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Core Algorithm: SVM</a:t>
            </a:r>
          </a:p>
          <a:p>
            <a:pPr lvl="0">
              <a:spcBef>
                <a:spcPts val="0"/>
              </a:spcBef>
              <a:buNone/>
            </a:pPr>
            <a:r>
              <a:rPr lang="en">
                <a:latin typeface="Calibri"/>
                <a:ea typeface="Calibri"/>
                <a:cs typeface="Calibri"/>
                <a:sym typeface="Calibri"/>
              </a:rPr>
              <a:t> </a:t>
            </a:r>
          </a:p>
        </p:txBody>
      </p:sp>
      <p:sp>
        <p:nvSpPr>
          <p:cNvPr id="160" name="Shape 160"/>
          <p:cNvSpPr txBox="1">
            <a:spLocks noGrp="1"/>
          </p:cNvSpPr>
          <p:nvPr>
            <p:ph type="body" idx="1"/>
          </p:nvPr>
        </p:nvSpPr>
        <p:spPr>
          <a:xfrm>
            <a:off x="311700" y="1180600"/>
            <a:ext cx="8520600" cy="3416400"/>
          </a:xfrm>
          <a:prstGeom prst="rect">
            <a:avLst/>
          </a:prstGeom>
        </p:spPr>
        <p:txBody>
          <a:bodyPr wrap="square" lIns="91425" tIns="91425" rIns="91425" bIns="91425" anchor="t" anchorCtr="0">
            <a:noAutofit/>
          </a:bodyPr>
          <a:lstStyle/>
          <a:p>
            <a:pPr marL="457200" lvl="0" indent="-342900" rtl="0">
              <a:lnSpc>
                <a:spcPct val="90000"/>
              </a:lnSpc>
              <a:spcBef>
                <a:spcPts val="1000"/>
              </a:spcBef>
              <a:spcAft>
                <a:spcPts val="0"/>
              </a:spcAft>
              <a:buClr>
                <a:schemeClr val="dk1"/>
              </a:buClr>
              <a:buSzPts val="1800"/>
              <a:buChar char="●"/>
            </a:pPr>
            <a:r>
              <a:rPr lang="en">
                <a:solidFill>
                  <a:schemeClr val="dk1"/>
                </a:solidFill>
                <a:latin typeface="Calibri"/>
                <a:ea typeface="Calibri"/>
                <a:cs typeface="Calibri"/>
                <a:sym typeface="Calibri"/>
              </a:rPr>
              <a:t>SVMs construct a maximum margin separator—a decision boundary with the largest possible distance to example points.</a:t>
            </a:r>
          </a:p>
          <a:p>
            <a:pPr marL="457200" lvl="0" indent="-342900" rtl="0">
              <a:lnSpc>
                <a:spcPct val="90000"/>
              </a:lnSpc>
              <a:spcBef>
                <a:spcPts val="0"/>
              </a:spcBef>
              <a:spcAft>
                <a:spcPts val="0"/>
              </a:spcAft>
              <a:buClr>
                <a:schemeClr val="dk1"/>
              </a:buClr>
              <a:buSzPts val="1800"/>
              <a:buChar char="●"/>
            </a:pPr>
            <a:r>
              <a:rPr lang="en">
                <a:solidFill>
                  <a:schemeClr val="dk1"/>
                </a:solidFill>
                <a:latin typeface="Calibri"/>
                <a:ea typeface="Calibri"/>
                <a:cs typeface="Calibri"/>
                <a:sym typeface="Calibri"/>
              </a:rPr>
              <a:t>SVMs creates a linear separating hyperplane.</a:t>
            </a:r>
          </a:p>
          <a:p>
            <a:pPr marL="457200" lvl="0" indent="-342900" rtl="0">
              <a:lnSpc>
                <a:spcPct val="9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Non linearly separable data is easily separable in the higher dimensional space.</a:t>
            </a:r>
          </a:p>
          <a:p>
            <a:pPr marL="457200" lvl="0" indent="-342900" rtl="0">
              <a:lnSpc>
                <a:spcPct val="9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SVMs are nonparametric method.</a:t>
            </a:r>
          </a:p>
          <a:p>
            <a:pPr marL="457200" lvl="0" indent="-342900" rtl="0">
              <a:lnSpc>
                <a:spcPct val="9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SVMs combine the advantages of nonparametric and parametric models: they have the flexibility to represent complex functions, but they are resistant to overfitting.</a:t>
            </a:r>
          </a:p>
          <a:p>
            <a:pPr lvl="0" rtl="0">
              <a:lnSpc>
                <a:spcPct val="90000"/>
              </a:lnSpc>
              <a:spcBef>
                <a:spcPts val="1000"/>
              </a:spcBef>
              <a:spcAft>
                <a:spcPts val="0"/>
              </a:spcAft>
              <a:buNone/>
            </a:pPr>
            <a:endParaRPr>
              <a:solidFill>
                <a:schemeClr val="dk1"/>
              </a:solidFill>
              <a:latin typeface="Calibri"/>
              <a:ea typeface="Calibri"/>
              <a:cs typeface="Calibri"/>
              <a:sym typeface="Calibri"/>
            </a:endParaRPr>
          </a:p>
          <a:p>
            <a:pPr lvl="0">
              <a:spcBef>
                <a:spcPts val="0"/>
              </a:spcBef>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55475"/>
            <a:ext cx="8520600" cy="572700"/>
          </a:xfrm>
          <a:prstGeom prst="rect">
            <a:avLst/>
          </a:prstGeom>
        </p:spPr>
        <p:txBody>
          <a:bodyPr wrap="square" lIns="91425" tIns="91425" rIns="91425" bIns="91425" anchor="t" anchorCtr="0">
            <a:noAutofit/>
          </a:bodyPr>
          <a:lstStyle/>
          <a:p>
            <a:pPr lvl="0" rtl="0">
              <a:spcBef>
                <a:spcPts val="0"/>
              </a:spcBef>
              <a:buNone/>
            </a:pPr>
            <a:r>
              <a:rPr lang="en">
                <a:latin typeface="Calibri"/>
                <a:ea typeface="Calibri"/>
                <a:cs typeface="Calibri"/>
                <a:sym typeface="Calibri"/>
              </a:rPr>
              <a:t>Maximal Margin Classifier </a:t>
            </a:r>
          </a:p>
        </p:txBody>
      </p:sp>
      <p:sp>
        <p:nvSpPr>
          <p:cNvPr id="166" name="Shape 166"/>
          <p:cNvSpPr txBox="1">
            <a:spLocks noGrp="1"/>
          </p:cNvSpPr>
          <p:nvPr>
            <p:ph type="body" idx="1"/>
          </p:nvPr>
        </p:nvSpPr>
        <p:spPr>
          <a:xfrm>
            <a:off x="311700" y="692575"/>
            <a:ext cx="8520600" cy="4391100"/>
          </a:xfrm>
          <a:prstGeom prst="rect">
            <a:avLst/>
          </a:prstGeom>
        </p:spPr>
        <p:txBody>
          <a:bodyPr wrap="square" lIns="91425" tIns="91425" rIns="91425" bIns="91425" anchor="t" anchorCtr="0">
            <a:noAutofit/>
          </a:bodyPr>
          <a:lstStyle/>
          <a:p>
            <a:pPr marL="457200" lvl="0" indent="-342900" rtl="0">
              <a:lnSpc>
                <a:spcPct val="90000"/>
              </a:lnSpc>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maximal margin classifier tries to find the largest possible margin so that every observation is not only on the correct side of the hyperplane but also on the correct side of the margin.</a:t>
            </a:r>
          </a:p>
          <a:p>
            <a:pPr lvl="0" rtl="0">
              <a:lnSpc>
                <a:spcPct val="90000"/>
              </a:lnSpc>
              <a:spcBef>
                <a:spcPts val="1000"/>
              </a:spcBef>
              <a:spcAft>
                <a:spcPts val="0"/>
              </a:spcAft>
              <a:buNone/>
            </a:pPr>
            <a:endParaRPr>
              <a:solidFill>
                <a:schemeClr val="dk1"/>
              </a:solidFill>
              <a:latin typeface="Calibri"/>
              <a:ea typeface="Calibri"/>
              <a:cs typeface="Calibri"/>
              <a:sym typeface="Calibri"/>
            </a:endParaRPr>
          </a:p>
          <a:p>
            <a:pPr lvl="0" rtl="0">
              <a:spcBef>
                <a:spcPts val="0"/>
              </a:spcBef>
              <a:buNone/>
            </a:pPr>
            <a:endParaRPr>
              <a:latin typeface="Calibri"/>
              <a:ea typeface="Calibri"/>
              <a:cs typeface="Calibri"/>
              <a:sym typeface="Calibri"/>
            </a:endParaRPr>
          </a:p>
        </p:txBody>
      </p:sp>
      <p:pic>
        <p:nvPicPr>
          <p:cNvPr id="167" name="Shape 167"/>
          <p:cNvPicPr preferRelativeResize="0"/>
          <p:nvPr/>
        </p:nvPicPr>
        <p:blipFill>
          <a:blip r:embed="rId3">
            <a:alphaModFix/>
          </a:blip>
          <a:stretch>
            <a:fillRect/>
          </a:stretch>
        </p:blipFill>
        <p:spPr>
          <a:xfrm>
            <a:off x="522325" y="1967400"/>
            <a:ext cx="3567701" cy="2836575"/>
          </a:xfrm>
          <a:prstGeom prst="rect">
            <a:avLst/>
          </a:prstGeom>
          <a:noFill/>
          <a:ln>
            <a:noFill/>
          </a:ln>
        </p:spPr>
      </p:pic>
      <p:pic>
        <p:nvPicPr>
          <p:cNvPr id="168" name="Shape 168"/>
          <p:cNvPicPr preferRelativeResize="0"/>
          <p:nvPr/>
        </p:nvPicPr>
        <p:blipFill>
          <a:blip r:embed="rId4">
            <a:alphaModFix/>
          </a:blip>
          <a:stretch>
            <a:fillRect/>
          </a:stretch>
        </p:blipFill>
        <p:spPr>
          <a:xfrm>
            <a:off x="4607525" y="1905425"/>
            <a:ext cx="3567700" cy="3238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62975" y="99775"/>
            <a:ext cx="8520600" cy="572700"/>
          </a:xfrm>
          <a:prstGeom prst="rect">
            <a:avLst/>
          </a:prstGeom>
        </p:spPr>
        <p:txBody>
          <a:bodyPr wrap="square" lIns="91425" tIns="91425" rIns="91425" bIns="91425" anchor="t" anchorCtr="0">
            <a:noAutofit/>
          </a:bodyPr>
          <a:lstStyle/>
          <a:p>
            <a:pPr lvl="0" rtl="0">
              <a:spcBef>
                <a:spcPts val="0"/>
              </a:spcBef>
              <a:buNone/>
            </a:pPr>
            <a:r>
              <a:rPr lang="en">
                <a:latin typeface="Calibri"/>
                <a:ea typeface="Calibri"/>
                <a:cs typeface="Calibri"/>
                <a:sym typeface="Calibri"/>
              </a:rPr>
              <a:t>Support Vector Classifier </a:t>
            </a:r>
          </a:p>
        </p:txBody>
      </p:sp>
      <p:sp>
        <p:nvSpPr>
          <p:cNvPr id="174" name="Shape 174"/>
          <p:cNvSpPr txBox="1">
            <a:spLocks noGrp="1"/>
          </p:cNvSpPr>
          <p:nvPr>
            <p:ph type="body" idx="1"/>
          </p:nvPr>
        </p:nvSpPr>
        <p:spPr>
          <a:xfrm>
            <a:off x="362975" y="754550"/>
            <a:ext cx="8520600" cy="4346700"/>
          </a:xfrm>
          <a:prstGeom prst="rect">
            <a:avLst/>
          </a:prstGeom>
        </p:spPr>
        <p:txBody>
          <a:bodyPr wrap="square" lIns="91425" tIns="91425" rIns="91425" bIns="91425" anchor="t" anchorCtr="0">
            <a:noAutofit/>
          </a:bodyPr>
          <a:lstStyle/>
          <a:p>
            <a:pPr marL="457200" lvl="0" indent="-342900" rtl="0">
              <a:lnSpc>
                <a:spcPct val="90000"/>
              </a:lnSpc>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support vector classifier(soft margin classifier) unlike maximal margin classifier allows some observations to be on the incorrect side of the margin, or even the incorrect side of the hyperplane.</a:t>
            </a:r>
          </a:p>
          <a:p>
            <a:pPr lvl="0" rtl="0">
              <a:lnSpc>
                <a:spcPct val="90000"/>
              </a:lnSpc>
              <a:spcBef>
                <a:spcPts val="1000"/>
              </a:spcBef>
              <a:spcAft>
                <a:spcPts val="0"/>
              </a:spcAft>
              <a:buNone/>
            </a:pPr>
            <a:endParaRPr>
              <a:solidFill>
                <a:schemeClr val="dk1"/>
              </a:solidFill>
              <a:latin typeface="Calibri"/>
              <a:ea typeface="Calibri"/>
              <a:cs typeface="Calibri"/>
              <a:sym typeface="Calibri"/>
            </a:endParaRPr>
          </a:p>
          <a:p>
            <a:pPr lvl="0" rtl="0">
              <a:spcBef>
                <a:spcPts val="0"/>
              </a:spcBef>
              <a:buNone/>
            </a:pPr>
            <a:endParaRPr>
              <a:latin typeface="Calibri"/>
              <a:ea typeface="Calibri"/>
              <a:cs typeface="Calibri"/>
              <a:sym typeface="Calibri"/>
            </a:endParaRPr>
          </a:p>
        </p:txBody>
      </p:sp>
      <p:pic>
        <p:nvPicPr>
          <p:cNvPr id="175" name="Shape 175"/>
          <p:cNvPicPr preferRelativeResize="0"/>
          <p:nvPr/>
        </p:nvPicPr>
        <p:blipFill>
          <a:blip r:embed="rId3">
            <a:alphaModFix/>
          </a:blip>
          <a:stretch>
            <a:fillRect/>
          </a:stretch>
        </p:blipFill>
        <p:spPr>
          <a:xfrm>
            <a:off x="221300" y="1991500"/>
            <a:ext cx="8383651" cy="3063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1617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Tuning Parameter	</a:t>
            </a:r>
          </a:p>
        </p:txBody>
      </p:sp>
      <p:sp>
        <p:nvSpPr>
          <p:cNvPr id="181" name="Shape 181"/>
          <p:cNvSpPr txBox="1">
            <a:spLocks noGrp="1"/>
          </p:cNvSpPr>
          <p:nvPr>
            <p:ph type="body" idx="1"/>
          </p:nvPr>
        </p:nvSpPr>
        <p:spPr>
          <a:xfrm>
            <a:off x="311700" y="834225"/>
            <a:ext cx="8520600" cy="3734700"/>
          </a:xfrm>
          <a:prstGeom prst="rect">
            <a:avLst/>
          </a:prstGeom>
        </p:spPr>
        <p:txBody>
          <a:bodyPr wrap="square" lIns="91425" tIns="91425" rIns="91425" bIns="91425" anchor="t" anchorCtr="0">
            <a:noAutofit/>
          </a:bodyPr>
          <a:lstStyle/>
          <a:p>
            <a:pPr marL="457200" lvl="0" indent="-342900" rtl="0">
              <a:lnSpc>
                <a:spcPct val="90000"/>
              </a:lnSpc>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Determines the number and severity of the violations to the margin (and to the hyperplane) that we will tolerate.</a:t>
            </a:r>
          </a:p>
          <a:p>
            <a:pPr lvl="0" rtl="0">
              <a:lnSpc>
                <a:spcPct val="90000"/>
              </a:lnSpc>
              <a:spcBef>
                <a:spcPts val="1000"/>
              </a:spcBef>
              <a:spcAft>
                <a:spcPts val="0"/>
              </a:spcAft>
              <a:buNone/>
            </a:pPr>
            <a:endParaRPr>
              <a:solidFill>
                <a:schemeClr val="dk1"/>
              </a:solidFill>
              <a:latin typeface="Calibri"/>
              <a:ea typeface="Calibri"/>
              <a:cs typeface="Calibri"/>
              <a:sym typeface="Calibri"/>
            </a:endParaRPr>
          </a:p>
          <a:p>
            <a:pPr lvl="0">
              <a:spcBef>
                <a:spcPts val="0"/>
              </a:spcBef>
              <a:buNone/>
            </a:pPr>
            <a:endParaRPr>
              <a:latin typeface="Calibri"/>
              <a:ea typeface="Calibri"/>
              <a:cs typeface="Calibri"/>
              <a:sym typeface="Calibri"/>
            </a:endParaRPr>
          </a:p>
        </p:txBody>
      </p:sp>
      <p:pic>
        <p:nvPicPr>
          <p:cNvPr id="182" name="Shape 182"/>
          <p:cNvPicPr preferRelativeResize="0"/>
          <p:nvPr/>
        </p:nvPicPr>
        <p:blipFill>
          <a:blip r:embed="rId3">
            <a:alphaModFix/>
          </a:blip>
          <a:stretch>
            <a:fillRect/>
          </a:stretch>
        </p:blipFill>
        <p:spPr>
          <a:xfrm>
            <a:off x="450825" y="1791150"/>
            <a:ext cx="3931350" cy="3222424"/>
          </a:xfrm>
          <a:prstGeom prst="rect">
            <a:avLst/>
          </a:prstGeom>
          <a:noFill/>
          <a:ln>
            <a:noFill/>
          </a:ln>
        </p:spPr>
      </p:pic>
      <p:pic>
        <p:nvPicPr>
          <p:cNvPr id="183" name="Shape 183"/>
          <p:cNvPicPr preferRelativeResize="0"/>
          <p:nvPr/>
        </p:nvPicPr>
        <p:blipFill>
          <a:blip r:embed="rId4">
            <a:alphaModFix/>
          </a:blip>
          <a:stretch>
            <a:fillRect/>
          </a:stretch>
        </p:blipFill>
        <p:spPr>
          <a:xfrm>
            <a:off x="4773225" y="1855163"/>
            <a:ext cx="3530724" cy="3158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solidFill>
                  <a:srgbClr val="000000"/>
                </a:solidFill>
                <a:latin typeface="Calibri"/>
                <a:ea typeface="Calibri"/>
                <a:cs typeface="Calibri"/>
                <a:sym typeface="Calibri"/>
              </a:rPr>
              <a:t>Agenda</a:t>
            </a:r>
          </a:p>
        </p:txBody>
      </p:sp>
      <p:sp>
        <p:nvSpPr>
          <p:cNvPr id="63" name="Shape 6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Motivation</a:t>
            </a:r>
          </a:p>
          <a:p>
            <a:pPr marL="457200" lvl="0" indent="-342900" rtl="0">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Problem Description</a:t>
            </a:r>
          </a:p>
          <a:p>
            <a:pPr marL="457200" lvl="0" indent="-342900" rtl="0">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Dataset</a:t>
            </a:r>
          </a:p>
          <a:p>
            <a:pPr marL="457200" lvl="0" indent="-342900" rtl="0">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Preprocessing of Data</a:t>
            </a:r>
          </a:p>
          <a:p>
            <a:pPr marL="457200" lvl="0" indent="-342900" rtl="0">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Core Algorithm </a:t>
            </a:r>
          </a:p>
          <a:p>
            <a:pPr marL="457200" lvl="0" indent="-342900" rtl="0">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Fine Tuning of Core Algorithm</a:t>
            </a:r>
          </a:p>
          <a:p>
            <a:pPr marL="457200" lvl="0" indent="-342900" rtl="0">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Other Candidate Algorithm</a:t>
            </a:r>
          </a:p>
          <a:p>
            <a:pPr marL="457200" lvl="0" indent="-342900" rtl="0">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Performance Comparison </a:t>
            </a:r>
          </a:p>
          <a:p>
            <a:pPr marL="457200" lvl="0" indent="-342900">
              <a:spcBef>
                <a:spcPts val="0"/>
              </a:spcBef>
              <a:buClr>
                <a:srgbClr val="000000"/>
              </a:buClr>
              <a:buSzPts val="1800"/>
              <a:buFont typeface="Calibri"/>
              <a:buAutoNum type="arabicPeriod"/>
            </a:pPr>
            <a:r>
              <a:rPr lang="en">
                <a:solidFill>
                  <a:srgbClr val="000000"/>
                </a:solidFill>
                <a:latin typeface="Calibri"/>
                <a:ea typeface="Calibri"/>
                <a:cs typeface="Calibri"/>
                <a:sym typeface="Calibri"/>
              </a:rPr>
              <a:t>Conclusion and Future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206000"/>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Support Vector Machines</a:t>
            </a:r>
            <a:r>
              <a:rPr lang="en"/>
              <a:t>	</a:t>
            </a:r>
          </a:p>
        </p:txBody>
      </p:sp>
      <p:sp>
        <p:nvSpPr>
          <p:cNvPr id="189" name="Shape 189"/>
          <p:cNvSpPr txBox="1">
            <a:spLocks noGrp="1"/>
          </p:cNvSpPr>
          <p:nvPr>
            <p:ph type="body" idx="1"/>
          </p:nvPr>
        </p:nvSpPr>
        <p:spPr>
          <a:xfrm>
            <a:off x="355975" y="778700"/>
            <a:ext cx="8520600" cy="4260600"/>
          </a:xfrm>
          <a:prstGeom prst="rect">
            <a:avLst/>
          </a:prstGeom>
        </p:spPr>
        <p:txBody>
          <a:bodyPr wrap="square" lIns="91425" tIns="91425" rIns="91425" bIns="91425" anchor="t" anchorCtr="0">
            <a:noAutofit/>
          </a:bodyPr>
          <a:lstStyle/>
          <a:p>
            <a:pPr marL="457200" lvl="0" indent="-342900" rtl="0">
              <a:lnSpc>
                <a:spcPct val="90000"/>
              </a:lnSpc>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support vector machine (SVM) is an extension of the support vector classifier that results from enlarging the feature space in a specific way, using kernels.</a:t>
            </a:r>
          </a:p>
          <a:p>
            <a:pPr marL="457200" lvl="0" indent="-342900" rtl="0">
              <a:lnSpc>
                <a:spcPct val="9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 kernel is a function that quantifies the similarity of two observations.</a:t>
            </a:r>
          </a:p>
        </p:txBody>
      </p:sp>
      <p:pic>
        <p:nvPicPr>
          <p:cNvPr id="190" name="Shape 190"/>
          <p:cNvPicPr preferRelativeResize="0"/>
          <p:nvPr/>
        </p:nvPicPr>
        <p:blipFill>
          <a:blip r:embed="rId3">
            <a:alphaModFix/>
          </a:blip>
          <a:stretch>
            <a:fillRect/>
          </a:stretch>
        </p:blipFill>
        <p:spPr>
          <a:xfrm>
            <a:off x="0" y="2029376"/>
            <a:ext cx="9144001" cy="3160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Implementation</a:t>
            </a:r>
          </a:p>
        </p:txBody>
      </p:sp>
      <p:sp>
        <p:nvSpPr>
          <p:cNvPr id="196" name="Shape 19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90000"/>
              </a:lnSpc>
              <a:spcBef>
                <a:spcPts val="10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We have used a radial kernel with  a tuning parameter of 10. </a:t>
            </a:r>
          </a:p>
          <a:p>
            <a:pPr lvl="0" rtl="0">
              <a:lnSpc>
                <a:spcPct val="90000"/>
              </a:lnSpc>
              <a:spcBef>
                <a:spcPts val="1000"/>
              </a:spcBef>
              <a:spcAft>
                <a:spcPts val="0"/>
              </a:spcAft>
              <a:buNone/>
            </a:pPr>
            <a:r>
              <a:rPr lang="en">
                <a:solidFill>
                  <a:schemeClr val="dk1"/>
                </a:solidFill>
              </a:rPr>
              <a:t>•With </a:t>
            </a:r>
            <a:r>
              <a:rPr lang="en">
                <a:solidFill>
                  <a:schemeClr val="dk1"/>
                </a:solidFill>
                <a:latin typeface="Calibri"/>
                <a:ea typeface="Calibri"/>
                <a:cs typeface="Calibri"/>
                <a:sym typeface="Calibri"/>
              </a:rPr>
              <a:t>SVM implemented on all the features (577), we have received an accuracy of 67.52%.</a:t>
            </a:r>
          </a:p>
          <a:p>
            <a:pPr lvl="0">
              <a:spcBef>
                <a:spcPts val="0"/>
              </a:spcBef>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Fine Tuning of Core Algorithm</a:t>
            </a:r>
          </a:p>
        </p:txBody>
      </p:sp>
      <p:sp>
        <p:nvSpPr>
          <p:cNvPr id="202" name="Shape 20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b="1">
                <a:solidFill>
                  <a:srgbClr val="000000"/>
                </a:solidFill>
                <a:latin typeface="Calibri"/>
                <a:ea typeface="Calibri"/>
                <a:cs typeface="Calibri"/>
                <a:sym typeface="Calibri"/>
              </a:rPr>
              <a:t>Feature Selection using Random Forest:</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We have used Boruta library to run Random Forest algorithm on our dataset.</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The algorithm resulted in 88 important features, 364 unimportant features and 127 tentative features. </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We have removed the unimportant attributes from the dataset manually to check the accuracy of the algorithm. </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The original accuracy for SVM over all the features was 67.52%. </a:t>
            </a:r>
          </a:p>
          <a:p>
            <a:pPr marL="457200" lvl="0" indent="-342900">
              <a:spcBef>
                <a:spcPts val="0"/>
              </a:spcBef>
              <a:buClr>
                <a:srgbClr val="000000"/>
              </a:buClr>
              <a:buSzPts val="1800"/>
              <a:buFont typeface="Calibri"/>
              <a:buChar char="●"/>
            </a:pPr>
            <a:r>
              <a:rPr lang="en">
                <a:solidFill>
                  <a:srgbClr val="000000"/>
                </a:solidFill>
                <a:latin typeface="Calibri"/>
                <a:ea typeface="Calibri"/>
                <a:cs typeface="Calibri"/>
                <a:sym typeface="Calibri"/>
              </a:rPr>
              <a:t>With the unimportant features removed, the accuracy increased to 75.21%.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latin typeface="Calibri"/>
                <a:ea typeface="Calibri"/>
                <a:cs typeface="Calibri"/>
                <a:sym typeface="Calibri"/>
              </a:rPr>
              <a:t>Fine Tuning of Core Algorithm</a:t>
            </a:r>
          </a:p>
          <a:p>
            <a:pPr lvl="0">
              <a:spcBef>
                <a:spcPts val="0"/>
              </a:spcBef>
              <a:buNone/>
            </a:pPr>
            <a:endParaRPr>
              <a:latin typeface="Calibri"/>
              <a:ea typeface="Calibri"/>
              <a:cs typeface="Calibri"/>
              <a:sym typeface="Calibri"/>
            </a:endParaRPr>
          </a:p>
        </p:txBody>
      </p:sp>
      <p:sp>
        <p:nvSpPr>
          <p:cNvPr id="208" name="Shape 20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b="1">
                <a:solidFill>
                  <a:srgbClr val="000000"/>
                </a:solidFill>
                <a:latin typeface="Calibri"/>
                <a:ea typeface="Calibri"/>
                <a:cs typeface="Calibri"/>
                <a:sym typeface="Calibri"/>
              </a:rPr>
              <a:t>Principal Component Analysis (PCA) </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Builds new set of properties on combination of the existing attributes. </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Summarizes data to remove the redundancy of related properties. </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82 components selected which shows 99% of variance in the original data set. </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After performing PCA on the dataset, the PCA Data was used for classification using our core algorithm, SVM. </a:t>
            </a:r>
          </a:p>
          <a:p>
            <a:pPr marL="457200" lvl="0" indent="-342900">
              <a:spcBef>
                <a:spcPts val="0"/>
              </a:spcBef>
              <a:buClr>
                <a:srgbClr val="000000"/>
              </a:buClr>
              <a:buSzPts val="1800"/>
              <a:buFont typeface="Calibri"/>
              <a:buChar char="●"/>
            </a:pPr>
            <a:r>
              <a:rPr lang="en">
                <a:solidFill>
                  <a:srgbClr val="000000"/>
                </a:solidFill>
                <a:latin typeface="Calibri"/>
                <a:ea typeface="Calibri"/>
                <a:cs typeface="Calibri"/>
                <a:sym typeface="Calibri"/>
              </a:rPr>
              <a:t>The accuracy received was increased to 80.34%.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Principal Component Analysis - Plot</a:t>
            </a:r>
          </a:p>
        </p:txBody>
      </p:sp>
      <p:pic>
        <p:nvPicPr>
          <p:cNvPr id="214" name="Shape 214"/>
          <p:cNvPicPr preferRelativeResize="0"/>
          <p:nvPr/>
        </p:nvPicPr>
        <p:blipFill>
          <a:blip r:embed="rId3">
            <a:alphaModFix/>
          </a:blip>
          <a:stretch>
            <a:fillRect/>
          </a:stretch>
        </p:blipFill>
        <p:spPr>
          <a:xfrm>
            <a:off x="2117900" y="1171450"/>
            <a:ext cx="4678026" cy="3717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Other Algorithms</a:t>
            </a:r>
          </a:p>
        </p:txBody>
      </p:sp>
      <p:sp>
        <p:nvSpPr>
          <p:cNvPr id="220" name="Shape 22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b="1">
                <a:solidFill>
                  <a:srgbClr val="000000"/>
                </a:solidFill>
                <a:latin typeface="Calibri"/>
                <a:ea typeface="Calibri"/>
                <a:cs typeface="Calibri"/>
                <a:sym typeface="Calibri"/>
              </a:rPr>
              <a:t>Decision Tree</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A decision tree is a decision support tool that uses a tree-like graph or model of decisions and their possible consequences. </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Each node represents a ‘test’ and each branch represents the outcome of the test. </a:t>
            </a:r>
          </a:p>
          <a:p>
            <a:pPr marL="457200" lvl="0" indent="-342900" rtl="0">
              <a:spcBef>
                <a:spcPts val="0"/>
              </a:spcBef>
              <a:buClr>
                <a:srgbClr val="000000"/>
              </a:buClr>
              <a:buSzPts val="1800"/>
              <a:buFont typeface="Calibri"/>
              <a:buChar char="●"/>
            </a:pPr>
            <a:r>
              <a:rPr lang="en">
                <a:solidFill>
                  <a:srgbClr val="000000"/>
                </a:solidFill>
                <a:latin typeface="Calibri"/>
                <a:ea typeface="Calibri"/>
                <a:cs typeface="Calibri"/>
                <a:sym typeface="Calibri"/>
              </a:rPr>
              <a:t>We have used the decision tree algorithm on our dataset that is retrieved after performing Principal Component Analysis and received the accuracy of 61.53%.</a:t>
            </a:r>
          </a:p>
          <a:p>
            <a:pPr lvl="0">
              <a:spcBef>
                <a:spcPts val="0"/>
              </a:spcBef>
              <a:buNone/>
            </a:pPr>
            <a:endParaRPr>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Other Algorithms </a:t>
            </a:r>
          </a:p>
        </p:txBody>
      </p:sp>
      <p:sp>
        <p:nvSpPr>
          <p:cNvPr id="226" name="Shape 22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b="1">
                <a:solidFill>
                  <a:srgbClr val="000000"/>
                </a:solidFill>
                <a:latin typeface="Calibri"/>
                <a:ea typeface="Calibri"/>
                <a:cs typeface="Calibri"/>
                <a:sym typeface="Calibri"/>
              </a:rPr>
              <a:t>Multinomial Logistic Regression</a:t>
            </a:r>
          </a:p>
          <a:p>
            <a:pPr marL="457200" lvl="0" indent="-34290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The general purpose of multinomial logistic regression model is to learn more about the relationship between several independent or predictor variables and a dependent or criterion variable. </a:t>
            </a:r>
          </a:p>
          <a:p>
            <a:pPr marL="457200" lvl="0" indent="-342900">
              <a:spcBef>
                <a:spcPts val="0"/>
              </a:spcBef>
              <a:buClr>
                <a:srgbClr val="000000"/>
              </a:buClr>
              <a:buSzPts val="1800"/>
              <a:buFont typeface="Calibri"/>
              <a:buChar char="●"/>
            </a:pPr>
            <a:r>
              <a:rPr lang="en">
                <a:solidFill>
                  <a:srgbClr val="000000"/>
                </a:solidFill>
                <a:latin typeface="Calibri"/>
                <a:ea typeface="Calibri"/>
                <a:cs typeface="Calibri"/>
                <a:sym typeface="Calibri"/>
              </a:rPr>
              <a:t>We have used this algorithm for our dataset that resulted after Principal Component Analysis and the accuracy for this model has turned out to be 73.50%. </a:t>
            </a:r>
          </a:p>
          <a:p>
            <a:pPr lvl="0">
              <a:spcBef>
                <a:spcPts val="0"/>
              </a:spcBef>
              <a:buNone/>
            </a:pPr>
            <a:endParaRPr b="1">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Other Algorithms</a:t>
            </a:r>
          </a:p>
        </p:txBody>
      </p:sp>
      <p:sp>
        <p:nvSpPr>
          <p:cNvPr id="232" name="Shape 232"/>
          <p:cNvSpPr txBox="1">
            <a:spLocks noGrp="1"/>
          </p:cNvSpPr>
          <p:nvPr>
            <p:ph type="body" idx="1"/>
          </p:nvPr>
        </p:nvSpPr>
        <p:spPr>
          <a:xfrm>
            <a:off x="311700" y="1152475"/>
            <a:ext cx="8520600" cy="2895900"/>
          </a:xfrm>
          <a:prstGeom prst="rect">
            <a:avLst/>
          </a:prstGeom>
        </p:spPr>
        <p:txBody>
          <a:bodyPr wrap="square" lIns="91425" tIns="91425" rIns="91425" bIns="91425" anchor="t" anchorCtr="0">
            <a:noAutofit/>
          </a:bodyPr>
          <a:lstStyle/>
          <a:p>
            <a:pPr lvl="0">
              <a:spcBef>
                <a:spcPts val="0"/>
              </a:spcBef>
              <a:buNone/>
            </a:pPr>
            <a:r>
              <a:rPr lang="en" b="1">
                <a:solidFill>
                  <a:srgbClr val="000000"/>
                </a:solidFill>
                <a:latin typeface="Calibri"/>
                <a:ea typeface="Calibri"/>
                <a:cs typeface="Calibri"/>
                <a:sym typeface="Calibri"/>
              </a:rPr>
              <a:t>Multilayer Neural Network</a:t>
            </a:r>
          </a:p>
          <a:p>
            <a:pPr marL="457200" lvl="0" indent="-342900" rtl="0">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Design:</a:t>
            </a:r>
          </a:p>
          <a:p>
            <a:pPr marL="914400" lvl="1" indent="-317500" rtl="0">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2 hidden layers [160, 200]</a:t>
            </a:r>
          </a:p>
          <a:p>
            <a:pPr marL="914400" lvl="1" indent="-317500" rtl="0">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Learning Rate: 0.01</a:t>
            </a:r>
          </a:p>
          <a:p>
            <a:pPr marL="914400" lvl="1" indent="-317500" rtl="0">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Regularization: L2</a:t>
            </a:r>
          </a:p>
          <a:p>
            <a:pPr marL="457200" marR="0" lvl="0" indent="-342900" algn="l" rtl="0">
              <a:lnSpc>
                <a:spcPct val="115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Results</a:t>
            </a:r>
          </a:p>
          <a:p>
            <a:pPr marL="914400" marR="0" lvl="1" indent="-317500" algn="l" rtl="0">
              <a:lnSpc>
                <a:spcPct val="115000"/>
              </a:lnSpc>
              <a:spcBef>
                <a:spcPts val="0"/>
              </a:spcBef>
              <a:spcAft>
                <a:spcPts val="1600"/>
              </a:spcAft>
              <a:buClr>
                <a:srgbClr val="000000"/>
              </a:buClr>
              <a:buSzPts val="1400"/>
              <a:buFont typeface="Calibri"/>
              <a:buChar char="○"/>
            </a:pPr>
            <a:r>
              <a:rPr lang="en">
                <a:solidFill>
                  <a:srgbClr val="000000"/>
                </a:solidFill>
                <a:latin typeface="Calibri"/>
                <a:ea typeface="Calibri"/>
                <a:cs typeface="Calibri"/>
                <a:sym typeface="Calibri"/>
              </a:rPr>
              <a:t>Accuracy: 74.2%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sz="2400">
                <a:latin typeface="Calibri"/>
                <a:ea typeface="Calibri"/>
                <a:cs typeface="Calibri"/>
                <a:sym typeface="Calibri"/>
              </a:rPr>
              <a:t>Comparison of Algorithms</a:t>
            </a:r>
          </a:p>
        </p:txBody>
      </p:sp>
      <p:graphicFrame>
        <p:nvGraphicFramePr>
          <p:cNvPr id="238" name="Shape 238"/>
          <p:cNvGraphicFramePr/>
          <p:nvPr/>
        </p:nvGraphicFramePr>
        <p:xfrm>
          <a:off x="390100" y="1694250"/>
          <a:ext cx="8596500" cy="1615350"/>
        </p:xfrm>
        <a:graphic>
          <a:graphicData uri="http://schemas.openxmlformats.org/drawingml/2006/table">
            <a:tbl>
              <a:tblPr>
                <a:noFill/>
                <a:tableStyleId>{13FD85FC-5623-4179-8048-4ADE6492B292}</a:tableStyleId>
              </a:tblPr>
              <a:tblGrid>
                <a:gridCol w="1719300">
                  <a:extLst>
                    <a:ext uri="{9D8B030D-6E8A-4147-A177-3AD203B41FA5}">
                      <a16:colId xmlns:a16="http://schemas.microsoft.com/office/drawing/2014/main" val="20000"/>
                    </a:ext>
                  </a:extLst>
                </a:gridCol>
                <a:gridCol w="1719300">
                  <a:extLst>
                    <a:ext uri="{9D8B030D-6E8A-4147-A177-3AD203B41FA5}">
                      <a16:colId xmlns:a16="http://schemas.microsoft.com/office/drawing/2014/main" val="20001"/>
                    </a:ext>
                  </a:extLst>
                </a:gridCol>
                <a:gridCol w="1719300">
                  <a:extLst>
                    <a:ext uri="{9D8B030D-6E8A-4147-A177-3AD203B41FA5}">
                      <a16:colId xmlns:a16="http://schemas.microsoft.com/office/drawing/2014/main" val="20002"/>
                    </a:ext>
                  </a:extLst>
                </a:gridCol>
                <a:gridCol w="1719300">
                  <a:extLst>
                    <a:ext uri="{9D8B030D-6E8A-4147-A177-3AD203B41FA5}">
                      <a16:colId xmlns:a16="http://schemas.microsoft.com/office/drawing/2014/main" val="20003"/>
                    </a:ext>
                  </a:extLst>
                </a:gridCol>
                <a:gridCol w="1719300">
                  <a:extLst>
                    <a:ext uri="{9D8B030D-6E8A-4147-A177-3AD203B41FA5}">
                      <a16:colId xmlns:a16="http://schemas.microsoft.com/office/drawing/2014/main" val="20004"/>
                    </a:ext>
                  </a:extLst>
                </a:gridCol>
              </a:tblGrid>
              <a:tr h="396200">
                <a:tc>
                  <a:txBody>
                    <a:bodyPr/>
                    <a:lstStyle/>
                    <a:p>
                      <a:pPr lvl="0" rtl="0">
                        <a:spcBef>
                          <a:spcPts val="0"/>
                        </a:spcBef>
                        <a:buNone/>
                      </a:pPr>
                      <a:endParaRPr b="1">
                        <a:latin typeface="Calibri"/>
                        <a:ea typeface="Calibri"/>
                        <a:cs typeface="Calibri"/>
                        <a:sym typeface="Calibri"/>
                      </a:endParaRPr>
                    </a:p>
                  </a:txBody>
                  <a:tcPr marL="91425" marR="91425" marT="91425" marB="91425"/>
                </a:tc>
                <a:tc gridSpan="4">
                  <a:txBody>
                    <a:bodyPr/>
                    <a:lstStyle/>
                    <a:p>
                      <a:pPr lvl="0" algn="ctr" rtl="0">
                        <a:spcBef>
                          <a:spcPts val="0"/>
                        </a:spcBef>
                        <a:buNone/>
                      </a:pPr>
                      <a:r>
                        <a:rPr lang="en" b="1">
                          <a:solidFill>
                            <a:schemeClr val="dk1"/>
                          </a:solidFill>
                          <a:latin typeface="Calibri"/>
                          <a:ea typeface="Calibri"/>
                          <a:cs typeface="Calibri"/>
                          <a:sym typeface="Calibri"/>
                        </a:rPr>
                        <a:t>Algorithms </a:t>
                      </a: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lvl="0">
                        <a:spcBef>
                          <a:spcPts val="0"/>
                        </a:spcBef>
                        <a:buNone/>
                      </a:pPr>
                      <a:endParaRPr b="1">
                        <a:latin typeface="Calibri"/>
                        <a:ea typeface="Calibri"/>
                        <a:cs typeface="Calibri"/>
                        <a:sym typeface="Calibri"/>
                      </a:endParaRPr>
                    </a:p>
                  </a:txBody>
                  <a:tcPr marL="91425" marR="91425" marT="91425" marB="91425"/>
                </a:tc>
                <a:tc>
                  <a:txBody>
                    <a:bodyPr/>
                    <a:lstStyle/>
                    <a:p>
                      <a:pPr lvl="0" algn="ctr">
                        <a:spcBef>
                          <a:spcPts val="0"/>
                        </a:spcBef>
                        <a:buNone/>
                      </a:pPr>
                      <a:r>
                        <a:rPr lang="en" b="1">
                          <a:latin typeface="Calibri"/>
                          <a:ea typeface="Calibri"/>
                          <a:cs typeface="Calibri"/>
                          <a:sym typeface="Calibri"/>
                        </a:rPr>
                        <a:t>Decision Tree</a:t>
                      </a:r>
                    </a:p>
                  </a:txBody>
                  <a:tcPr marL="91425" marR="91425" marT="91425" marB="91425"/>
                </a:tc>
                <a:tc>
                  <a:txBody>
                    <a:bodyPr/>
                    <a:lstStyle/>
                    <a:p>
                      <a:pPr lvl="0" algn="ctr">
                        <a:spcBef>
                          <a:spcPts val="0"/>
                        </a:spcBef>
                        <a:buNone/>
                      </a:pPr>
                      <a:r>
                        <a:rPr lang="en" b="1">
                          <a:latin typeface="Calibri"/>
                          <a:ea typeface="Calibri"/>
                          <a:cs typeface="Calibri"/>
                          <a:sym typeface="Calibri"/>
                        </a:rPr>
                        <a:t>Logistic Regression</a:t>
                      </a:r>
                    </a:p>
                  </a:txBody>
                  <a:tcPr marL="91425" marR="91425" marT="91425" marB="91425"/>
                </a:tc>
                <a:tc>
                  <a:txBody>
                    <a:bodyPr/>
                    <a:lstStyle/>
                    <a:p>
                      <a:pPr lvl="0" algn="ctr">
                        <a:spcBef>
                          <a:spcPts val="0"/>
                        </a:spcBef>
                        <a:buNone/>
                      </a:pPr>
                      <a:r>
                        <a:rPr lang="en" b="1">
                          <a:latin typeface="Calibri"/>
                          <a:ea typeface="Calibri"/>
                          <a:cs typeface="Calibri"/>
                          <a:sym typeface="Calibri"/>
                        </a:rPr>
                        <a:t>Neural Network</a:t>
                      </a:r>
                    </a:p>
                  </a:txBody>
                  <a:tcPr marL="91425" marR="91425" marT="91425" marB="91425"/>
                </a:tc>
                <a:tc>
                  <a:txBody>
                    <a:bodyPr/>
                    <a:lstStyle/>
                    <a:p>
                      <a:pPr lvl="0" algn="ctr">
                        <a:spcBef>
                          <a:spcPts val="0"/>
                        </a:spcBef>
                        <a:buNone/>
                      </a:pPr>
                      <a:r>
                        <a:rPr lang="en" b="1">
                          <a:latin typeface="Calibri"/>
                          <a:ea typeface="Calibri"/>
                          <a:cs typeface="Calibri"/>
                          <a:sym typeface="Calibri"/>
                        </a:rPr>
                        <a:t>Support Vector Machine</a:t>
                      </a:r>
                    </a:p>
                  </a:txBody>
                  <a:tcPr marL="91425" marR="91425" marT="91425" marB="91425"/>
                </a:tc>
                <a:extLst>
                  <a:ext uri="{0D108BD9-81ED-4DB2-BD59-A6C34878D82A}">
                    <a16:rowId xmlns:a16="http://schemas.microsoft.com/office/drawing/2014/main" val="10001"/>
                  </a:ext>
                </a:extLst>
              </a:tr>
              <a:tr h="381000">
                <a:tc>
                  <a:txBody>
                    <a:bodyPr/>
                    <a:lstStyle/>
                    <a:p>
                      <a:pPr lvl="0">
                        <a:spcBef>
                          <a:spcPts val="0"/>
                        </a:spcBef>
                        <a:buNone/>
                      </a:pPr>
                      <a:r>
                        <a:rPr lang="en" b="1">
                          <a:latin typeface="Calibri"/>
                          <a:ea typeface="Calibri"/>
                          <a:cs typeface="Calibri"/>
                          <a:sym typeface="Calibri"/>
                        </a:rPr>
                        <a:t>Accuracy with PCA Data </a:t>
                      </a:r>
                    </a:p>
                  </a:txBody>
                  <a:tcPr marL="91425" marR="91425" marT="91425" marB="91425"/>
                </a:tc>
                <a:tc>
                  <a:txBody>
                    <a:bodyPr/>
                    <a:lstStyle/>
                    <a:p>
                      <a:pPr lvl="0" algn="ctr">
                        <a:spcBef>
                          <a:spcPts val="0"/>
                        </a:spcBef>
                        <a:buNone/>
                      </a:pPr>
                      <a:r>
                        <a:rPr lang="en">
                          <a:latin typeface="Calibri"/>
                          <a:ea typeface="Calibri"/>
                          <a:cs typeface="Calibri"/>
                          <a:sym typeface="Calibri"/>
                        </a:rPr>
                        <a:t>61.53</a:t>
                      </a:r>
                    </a:p>
                  </a:txBody>
                  <a:tcPr marL="91425" marR="91425" marT="91425" marB="91425"/>
                </a:tc>
                <a:tc>
                  <a:txBody>
                    <a:bodyPr/>
                    <a:lstStyle/>
                    <a:p>
                      <a:pPr lvl="0" algn="ctr">
                        <a:spcBef>
                          <a:spcPts val="0"/>
                        </a:spcBef>
                        <a:buNone/>
                      </a:pPr>
                      <a:r>
                        <a:rPr lang="en">
                          <a:latin typeface="Calibri"/>
                          <a:ea typeface="Calibri"/>
                          <a:cs typeface="Calibri"/>
                          <a:sym typeface="Calibri"/>
                        </a:rPr>
                        <a:t>73.50</a:t>
                      </a:r>
                    </a:p>
                  </a:txBody>
                  <a:tcPr marL="91425" marR="91425" marT="91425" marB="91425"/>
                </a:tc>
                <a:tc>
                  <a:txBody>
                    <a:bodyPr/>
                    <a:lstStyle/>
                    <a:p>
                      <a:pPr lvl="0" algn="ctr">
                        <a:spcBef>
                          <a:spcPts val="0"/>
                        </a:spcBef>
                        <a:buNone/>
                      </a:pPr>
                      <a:r>
                        <a:rPr lang="en">
                          <a:latin typeface="Calibri"/>
                          <a:ea typeface="Calibri"/>
                          <a:cs typeface="Calibri"/>
                          <a:sym typeface="Calibri"/>
                        </a:rPr>
                        <a:t>74.2</a:t>
                      </a:r>
                    </a:p>
                  </a:txBody>
                  <a:tcPr marL="91425" marR="91425" marT="91425" marB="91425"/>
                </a:tc>
                <a:tc>
                  <a:txBody>
                    <a:bodyPr/>
                    <a:lstStyle/>
                    <a:p>
                      <a:pPr lvl="0" algn="ctr">
                        <a:spcBef>
                          <a:spcPts val="0"/>
                        </a:spcBef>
                        <a:buNone/>
                      </a:pPr>
                      <a:r>
                        <a:rPr lang="en">
                          <a:latin typeface="Calibri"/>
                          <a:ea typeface="Calibri"/>
                          <a:cs typeface="Calibri"/>
                          <a:sym typeface="Calibri"/>
                        </a:rPr>
                        <a:t>80.34</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288875"/>
            <a:ext cx="8520600" cy="572700"/>
          </a:xfrm>
          <a:prstGeom prst="rect">
            <a:avLst/>
          </a:prstGeom>
        </p:spPr>
        <p:txBody>
          <a:bodyPr wrap="square" lIns="91425" tIns="91425" rIns="91425" bIns="91425" anchor="t" anchorCtr="0">
            <a:noAutofit/>
          </a:bodyPr>
          <a:lstStyle/>
          <a:p>
            <a:pPr lvl="0">
              <a:spcBef>
                <a:spcPts val="0"/>
              </a:spcBef>
              <a:buNone/>
            </a:pPr>
            <a:r>
              <a:rPr lang="en"/>
              <a:t>Model Quality</a:t>
            </a:r>
          </a:p>
        </p:txBody>
      </p:sp>
      <p:graphicFrame>
        <p:nvGraphicFramePr>
          <p:cNvPr id="244" name="Shape 244"/>
          <p:cNvGraphicFramePr/>
          <p:nvPr/>
        </p:nvGraphicFramePr>
        <p:xfrm>
          <a:off x="390225" y="1668575"/>
          <a:ext cx="5943600" cy="1859280"/>
        </p:xfrm>
        <a:graphic>
          <a:graphicData uri="http://schemas.openxmlformats.org/drawingml/2006/table">
            <a:tbl>
              <a:tblPr>
                <a:noFill/>
                <a:tableStyleId>{DDCA13BB-64E5-473F-A9DA-2E328C89B8A6}</a:tableStyleId>
              </a:tblPr>
              <a:tblGrid>
                <a:gridCol w="11620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293125">
                <a:tc>
                  <a:txBody>
                    <a:bodyPr/>
                    <a:lstStyle/>
                    <a:p>
                      <a:pPr lvl="0" rtl="0">
                        <a:spcBef>
                          <a:spcPts val="0"/>
                        </a:spcBef>
                        <a:buNone/>
                      </a:pPr>
                      <a:r>
                        <a:rPr lang="en" sz="1200">
                          <a:latin typeface="Calibri"/>
                          <a:ea typeface="Calibri"/>
                          <a:cs typeface="Calibri"/>
                          <a:sym typeface="Calibri"/>
                        </a:rPr>
                        <a:t>Predicted Class</a:t>
                      </a:r>
                    </a:p>
                  </a:txBody>
                  <a:tcPr marL="63500" marR="63500" marT="63500" marB="63500"/>
                </a:tc>
                <a:tc>
                  <a:txBody>
                    <a:bodyPr/>
                    <a:lstStyle/>
                    <a:p>
                      <a:pPr lvl="0" rtl="0">
                        <a:spcBef>
                          <a:spcPts val="0"/>
                        </a:spcBef>
                        <a:buNone/>
                      </a:pPr>
                      <a:r>
                        <a:rPr lang="en" sz="1200" b="1">
                          <a:latin typeface="Calibri"/>
                          <a:ea typeface="Calibri"/>
                          <a:cs typeface="Calibri"/>
                          <a:sym typeface="Calibri"/>
                        </a:rPr>
                        <a:t>Normal</a:t>
                      </a:r>
                    </a:p>
                  </a:txBody>
                  <a:tcPr marL="63500" marR="63500" marT="63500" marB="63500"/>
                </a:tc>
                <a:tc>
                  <a:txBody>
                    <a:bodyPr/>
                    <a:lstStyle/>
                    <a:p>
                      <a:pPr lvl="0" rtl="0">
                        <a:spcBef>
                          <a:spcPts val="0"/>
                        </a:spcBef>
                        <a:buNone/>
                      </a:pPr>
                      <a:r>
                        <a:rPr lang="en" sz="1200" b="1">
                          <a:latin typeface="Calibri"/>
                          <a:ea typeface="Calibri"/>
                          <a:cs typeface="Calibri"/>
                          <a:sym typeface="Calibri"/>
                        </a:rPr>
                        <a:t>Artifact</a:t>
                      </a:r>
                    </a:p>
                  </a:txBody>
                  <a:tcPr marL="63500" marR="63500" marT="63500" marB="63500"/>
                </a:tc>
                <a:tc>
                  <a:txBody>
                    <a:bodyPr/>
                    <a:lstStyle/>
                    <a:p>
                      <a:pPr lvl="0" rtl="0">
                        <a:spcBef>
                          <a:spcPts val="0"/>
                        </a:spcBef>
                        <a:buNone/>
                      </a:pPr>
                      <a:r>
                        <a:rPr lang="en" sz="1200" b="1">
                          <a:latin typeface="Calibri"/>
                          <a:ea typeface="Calibri"/>
                          <a:cs typeface="Calibri"/>
                          <a:sym typeface="Calibri"/>
                        </a:rPr>
                        <a:t>Extrahls</a:t>
                      </a:r>
                    </a:p>
                  </a:txBody>
                  <a:tcPr marL="63500" marR="63500" marT="63500" marB="63500"/>
                </a:tc>
                <a:tc>
                  <a:txBody>
                    <a:bodyPr/>
                    <a:lstStyle/>
                    <a:p>
                      <a:pPr lvl="0" rtl="0">
                        <a:spcBef>
                          <a:spcPts val="0"/>
                        </a:spcBef>
                        <a:buNone/>
                      </a:pPr>
                      <a:r>
                        <a:rPr lang="en" sz="1200" b="1">
                          <a:latin typeface="Calibri"/>
                          <a:ea typeface="Calibri"/>
                          <a:cs typeface="Calibri"/>
                          <a:sym typeface="Calibri"/>
                        </a:rPr>
                        <a:t>Extrastole</a:t>
                      </a:r>
                    </a:p>
                  </a:txBody>
                  <a:tcPr marL="63500" marR="63500" marT="63500" marB="63500"/>
                </a:tc>
                <a:tc>
                  <a:txBody>
                    <a:bodyPr/>
                    <a:lstStyle/>
                    <a:p>
                      <a:pPr lvl="0" rtl="0">
                        <a:spcBef>
                          <a:spcPts val="0"/>
                        </a:spcBef>
                        <a:buNone/>
                      </a:pPr>
                      <a:r>
                        <a:rPr lang="en" sz="1200" b="1">
                          <a:latin typeface="Calibri"/>
                          <a:ea typeface="Calibri"/>
                          <a:cs typeface="Calibri"/>
                          <a:sym typeface="Calibri"/>
                        </a:rPr>
                        <a:t>Murmur</a:t>
                      </a:r>
                    </a:p>
                  </a:txBody>
                  <a:tcPr marL="63500" marR="63500" marT="63500" marB="63500"/>
                </a:tc>
                <a:extLst>
                  <a:ext uri="{0D108BD9-81ED-4DB2-BD59-A6C34878D82A}">
                    <a16:rowId xmlns:a16="http://schemas.microsoft.com/office/drawing/2014/main" val="10000"/>
                  </a:ext>
                </a:extLst>
              </a:tr>
              <a:tr h="293125">
                <a:tc>
                  <a:txBody>
                    <a:bodyPr/>
                    <a:lstStyle/>
                    <a:p>
                      <a:pPr lvl="0" rtl="0">
                        <a:spcBef>
                          <a:spcPts val="0"/>
                        </a:spcBef>
                        <a:buNone/>
                      </a:pPr>
                      <a:r>
                        <a:rPr lang="en" sz="1200" b="1">
                          <a:latin typeface="Calibri"/>
                          <a:ea typeface="Calibri"/>
                          <a:cs typeface="Calibri"/>
                          <a:sym typeface="Calibri"/>
                        </a:rPr>
                        <a:t>Normal</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71</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a:solidFill>
                            <a:srgbClr val="FF0000"/>
                          </a:solidFill>
                          <a:latin typeface="Calibri"/>
                          <a:ea typeface="Calibri"/>
                          <a:cs typeface="Calibri"/>
                          <a:sym typeface="Calibri"/>
                        </a:rPr>
                        <a:t>10</a:t>
                      </a:r>
                    </a:p>
                  </a:txBody>
                  <a:tcPr marL="63500" marR="63500" marT="63500" marB="63500"/>
                </a:tc>
                <a:tc>
                  <a:txBody>
                    <a:bodyPr/>
                    <a:lstStyle/>
                    <a:p>
                      <a:pPr lvl="0" algn="ctr" rtl="0">
                        <a:spcBef>
                          <a:spcPts val="0"/>
                        </a:spcBef>
                        <a:buNone/>
                      </a:pPr>
                      <a:r>
                        <a:rPr lang="en" sz="1200">
                          <a:solidFill>
                            <a:srgbClr val="FF0000"/>
                          </a:solidFill>
                          <a:latin typeface="Calibri"/>
                          <a:ea typeface="Calibri"/>
                          <a:cs typeface="Calibri"/>
                          <a:sym typeface="Calibri"/>
                        </a:rPr>
                        <a:t>5</a:t>
                      </a:r>
                    </a:p>
                  </a:txBody>
                  <a:tcPr marL="63500" marR="63500" marT="63500" marB="63500"/>
                </a:tc>
                <a:extLst>
                  <a:ext uri="{0D108BD9-81ED-4DB2-BD59-A6C34878D82A}">
                    <a16:rowId xmlns:a16="http://schemas.microsoft.com/office/drawing/2014/main" val="10001"/>
                  </a:ext>
                </a:extLst>
              </a:tr>
              <a:tr h="293125">
                <a:tc>
                  <a:txBody>
                    <a:bodyPr/>
                    <a:lstStyle/>
                    <a:p>
                      <a:pPr lvl="0" rtl="0">
                        <a:spcBef>
                          <a:spcPts val="0"/>
                        </a:spcBef>
                        <a:buNone/>
                      </a:pPr>
                      <a:r>
                        <a:rPr lang="en" sz="1200" b="1">
                          <a:latin typeface="Calibri"/>
                          <a:ea typeface="Calibri"/>
                          <a:cs typeface="Calibri"/>
                          <a:sym typeface="Calibri"/>
                        </a:rPr>
                        <a:t>Artifact</a:t>
                      </a:r>
                    </a:p>
                  </a:txBody>
                  <a:tcPr marL="63500" marR="63500" marT="63500" marB="63500"/>
                </a:tc>
                <a:tc>
                  <a:txBody>
                    <a:bodyPr/>
                    <a:lstStyle/>
                    <a:p>
                      <a:pPr lvl="0" algn="ctr" rtl="0">
                        <a:spcBef>
                          <a:spcPts val="0"/>
                        </a:spcBef>
                        <a:buNone/>
                      </a:pPr>
                      <a:r>
                        <a:rPr lang="en" sz="1200">
                          <a:solidFill>
                            <a:srgbClr val="FF0000"/>
                          </a:solidFill>
                          <a:latin typeface="Calibri"/>
                          <a:ea typeface="Calibri"/>
                          <a:cs typeface="Calibri"/>
                          <a:sym typeface="Calibri"/>
                        </a:rPr>
                        <a:t>1</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7</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extLst>
                  <a:ext uri="{0D108BD9-81ED-4DB2-BD59-A6C34878D82A}">
                    <a16:rowId xmlns:a16="http://schemas.microsoft.com/office/drawing/2014/main" val="10002"/>
                  </a:ext>
                </a:extLst>
              </a:tr>
              <a:tr h="293125">
                <a:tc>
                  <a:txBody>
                    <a:bodyPr/>
                    <a:lstStyle/>
                    <a:p>
                      <a:pPr lvl="0" rtl="0">
                        <a:spcBef>
                          <a:spcPts val="0"/>
                        </a:spcBef>
                        <a:buNone/>
                      </a:pPr>
                      <a:r>
                        <a:rPr lang="en" sz="1200" b="1">
                          <a:latin typeface="Calibri"/>
                          <a:ea typeface="Calibri"/>
                          <a:cs typeface="Calibri"/>
                          <a:sym typeface="Calibri"/>
                        </a:rPr>
                        <a:t>Extrahls</a:t>
                      </a:r>
                    </a:p>
                  </a:txBody>
                  <a:tcPr marL="63500" marR="63500" marT="63500" marB="63500"/>
                </a:tc>
                <a:tc>
                  <a:txBody>
                    <a:bodyPr/>
                    <a:lstStyle/>
                    <a:p>
                      <a:pPr lvl="0" algn="ctr" rtl="0">
                        <a:spcBef>
                          <a:spcPts val="0"/>
                        </a:spcBef>
                        <a:buNone/>
                      </a:pPr>
                      <a:r>
                        <a:rPr lang="en" sz="1200">
                          <a:solidFill>
                            <a:srgbClr val="FF0000"/>
                          </a:solidFill>
                          <a:latin typeface="Calibri"/>
                          <a:ea typeface="Calibri"/>
                          <a:cs typeface="Calibri"/>
                          <a:sym typeface="Calibri"/>
                        </a:rPr>
                        <a:t>2</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2</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extLst>
                  <a:ext uri="{0D108BD9-81ED-4DB2-BD59-A6C34878D82A}">
                    <a16:rowId xmlns:a16="http://schemas.microsoft.com/office/drawing/2014/main" val="10003"/>
                  </a:ext>
                </a:extLst>
              </a:tr>
              <a:tr h="293125">
                <a:tc>
                  <a:txBody>
                    <a:bodyPr/>
                    <a:lstStyle/>
                    <a:p>
                      <a:pPr lvl="0" rtl="0">
                        <a:spcBef>
                          <a:spcPts val="0"/>
                        </a:spcBef>
                        <a:buNone/>
                      </a:pPr>
                      <a:r>
                        <a:rPr lang="en" sz="1200" b="1">
                          <a:latin typeface="Calibri"/>
                          <a:ea typeface="Calibri"/>
                          <a:cs typeface="Calibri"/>
                          <a:sym typeface="Calibri"/>
                        </a:rPr>
                        <a:t>Extrastole</a:t>
                      </a:r>
                    </a:p>
                  </a:txBody>
                  <a:tcPr marL="63500" marR="63500" marT="63500" marB="63500"/>
                </a:tc>
                <a:tc>
                  <a:txBody>
                    <a:bodyPr/>
                    <a:lstStyle/>
                    <a:p>
                      <a:pPr lvl="0" algn="ctr" rtl="0">
                        <a:spcBef>
                          <a:spcPts val="0"/>
                        </a:spcBef>
                        <a:buNone/>
                      </a:pPr>
                      <a:r>
                        <a:rPr lang="en" sz="1200">
                          <a:solidFill>
                            <a:srgbClr val="FF0000"/>
                          </a:solidFill>
                          <a:latin typeface="Calibri"/>
                          <a:ea typeface="Calibri"/>
                          <a:cs typeface="Calibri"/>
                          <a:sym typeface="Calibri"/>
                        </a:rPr>
                        <a:t>1</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1</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extLst>
                  <a:ext uri="{0D108BD9-81ED-4DB2-BD59-A6C34878D82A}">
                    <a16:rowId xmlns:a16="http://schemas.microsoft.com/office/drawing/2014/main" val="10004"/>
                  </a:ext>
                </a:extLst>
              </a:tr>
              <a:tr h="293125">
                <a:tc>
                  <a:txBody>
                    <a:bodyPr/>
                    <a:lstStyle/>
                    <a:p>
                      <a:pPr lvl="0" rtl="0">
                        <a:spcBef>
                          <a:spcPts val="0"/>
                        </a:spcBef>
                        <a:buNone/>
                      </a:pPr>
                      <a:r>
                        <a:rPr lang="en" sz="1200" b="1">
                          <a:latin typeface="Calibri"/>
                          <a:ea typeface="Calibri"/>
                          <a:cs typeface="Calibri"/>
                          <a:sym typeface="Calibri"/>
                        </a:rPr>
                        <a:t>Murmur   </a:t>
                      </a:r>
                    </a:p>
                  </a:txBody>
                  <a:tcPr marL="63500" marR="63500" marT="63500" marB="63500"/>
                </a:tc>
                <a:tc>
                  <a:txBody>
                    <a:bodyPr/>
                    <a:lstStyle/>
                    <a:p>
                      <a:pPr lvl="0" algn="ctr" rtl="0">
                        <a:spcBef>
                          <a:spcPts val="0"/>
                        </a:spcBef>
                        <a:buNone/>
                      </a:pPr>
                      <a:r>
                        <a:rPr lang="en" sz="1200">
                          <a:solidFill>
                            <a:srgbClr val="FF0000"/>
                          </a:solidFill>
                          <a:latin typeface="Calibri"/>
                          <a:ea typeface="Calibri"/>
                          <a:cs typeface="Calibri"/>
                          <a:sym typeface="Calibri"/>
                        </a:rPr>
                        <a:t>3</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a:latin typeface="Calibri"/>
                          <a:ea typeface="Calibri"/>
                          <a:cs typeface="Calibri"/>
                          <a:sym typeface="Calibri"/>
                        </a:rPr>
                        <a:t>0</a:t>
                      </a:r>
                    </a:p>
                  </a:txBody>
                  <a:tcPr marL="63500" marR="63500" marT="63500" marB="63500"/>
                </a:tc>
                <a:tc>
                  <a:txBody>
                    <a:bodyPr/>
                    <a:lstStyle/>
                    <a:p>
                      <a:pPr lvl="0" algn="ctr" rtl="0">
                        <a:spcBef>
                          <a:spcPts val="0"/>
                        </a:spcBef>
                        <a:buNone/>
                      </a:pPr>
                      <a:r>
                        <a:rPr lang="en" sz="1200">
                          <a:solidFill>
                            <a:srgbClr val="FF0000"/>
                          </a:solidFill>
                          <a:latin typeface="Calibri"/>
                          <a:ea typeface="Calibri"/>
                          <a:cs typeface="Calibri"/>
                          <a:sym typeface="Calibri"/>
                        </a:rPr>
                        <a:t>1</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13</a:t>
                      </a:r>
                    </a:p>
                  </a:txBody>
                  <a:tcPr marL="63500" marR="63500" marT="63500" marB="63500"/>
                </a:tc>
                <a:extLst>
                  <a:ext uri="{0D108BD9-81ED-4DB2-BD59-A6C34878D82A}">
                    <a16:rowId xmlns:a16="http://schemas.microsoft.com/office/drawing/2014/main" val="10005"/>
                  </a:ext>
                </a:extLst>
              </a:tr>
            </a:tbl>
          </a:graphicData>
        </a:graphic>
      </p:graphicFrame>
      <p:sp>
        <p:nvSpPr>
          <p:cNvPr id="245" name="Shape 245"/>
          <p:cNvSpPr txBox="1"/>
          <p:nvPr/>
        </p:nvSpPr>
        <p:spPr>
          <a:xfrm>
            <a:off x="390225" y="861575"/>
            <a:ext cx="2345100" cy="403500"/>
          </a:xfrm>
          <a:prstGeom prst="rect">
            <a:avLst/>
          </a:prstGeom>
          <a:noFill/>
          <a:ln>
            <a:noFill/>
          </a:ln>
        </p:spPr>
        <p:txBody>
          <a:bodyPr wrap="square" lIns="91425" tIns="91425" rIns="91425" bIns="91425" anchor="t" anchorCtr="0">
            <a:noAutofit/>
          </a:bodyPr>
          <a:lstStyle/>
          <a:p>
            <a:pPr lvl="0">
              <a:spcBef>
                <a:spcPts val="0"/>
              </a:spcBef>
              <a:buNone/>
            </a:pPr>
            <a:r>
              <a:rPr lang="en" b="1"/>
              <a:t>Accuracy:</a:t>
            </a:r>
            <a:r>
              <a:rPr lang="en"/>
              <a:t> 80.3% </a:t>
            </a:r>
          </a:p>
        </p:txBody>
      </p:sp>
      <p:sp>
        <p:nvSpPr>
          <p:cNvPr id="246" name="Shape 246"/>
          <p:cNvSpPr txBox="1"/>
          <p:nvPr/>
        </p:nvSpPr>
        <p:spPr>
          <a:xfrm>
            <a:off x="390225" y="1265075"/>
            <a:ext cx="2345100" cy="403500"/>
          </a:xfrm>
          <a:prstGeom prst="rect">
            <a:avLst/>
          </a:prstGeom>
          <a:noFill/>
          <a:ln>
            <a:noFill/>
          </a:ln>
        </p:spPr>
        <p:txBody>
          <a:bodyPr wrap="square" lIns="91425" tIns="91425" rIns="91425" bIns="91425" anchor="t" anchorCtr="0">
            <a:noAutofit/>
          </a:bodyPr>
          <a:lstStyle/>
          <a:p>
            <a:pPr lvl="0" rtl="0">
              <a:spcBef>
                <a:spcPts val="0"/>
              </a:spcBef>
              <a:buNone/>
            </a:pPr>
            <a:r>
              <a:rPr lang="en" b="1"/>
              <a:t>Confusion Matrix</a:t>
            </a:r>
          </a:p>
        </p:txBody>
      </p:sp>
      <p:graphicFrame>
        <p:nvGraphicFramePr>
          <p:cNvPr id="247" name="Shape 247"/>
          <p:cNvGraphicFramePr/>
          <p:nvPr/>
        </p:nvGraphicFramePr>
        <p:xfrm>
          <a:off x="6581875" y="1658085"/>
          <a:ext cx="2193150" cy="1878350"/>
        </p:xfrm>
        <a:graphic>
          <a:graphicData uri="http://schemas.openxmlformats.org/drawingml/2006/table">
            <a:tbl>
              <a:tblPr>
                <a:noFill/>
                <a:tableStyleId>{DDCA13BB-64E5-473F-A9DA-2E328C89B8A6}</a:tableStyleId>
              </a:tblPr>
              <a:tblGrid>
                <a:gridCol w="731050">
                  <a:extLst>
                    <a:ext uri="{9D8B030D-6E8A-4147-A177-3AD203B41FA5}">
                      <a16:colId xmlns:a16="http://schemas.microsoft.com/office/drawing/2014/main" val="20000"/>
                    </a:ext>
                  </a:extLst>
                </a:gridCol>
                <a:gridCol w="731050">
                  <a:extLst>
                    <a:ext uri="{9D8B030D-6E8A-4147-A177-3AD203B41FA5}">
                      <a16:colId xmlns:a16="http://schemas.microsoft.com/office/drawing/2014/main" val="20001"/>
                    </a:ext>
                  </a:extLst>
                </a:gridCol>
                <a:gridCol w="731050">
                  <a:extLst>
                    <a:ext uri="{9D8B030D-6E8A-4147-A177-3AD203B41FA5}">
                      <a16:colId xmlns:a16="http://schemas.microsoft.com/office/drawing/2014/main" val="20002"/>
                    </a:ext>
                  </a:extLst>
                </a:gridCol>
              </a:tblGrid>
              <a:tr h="328950">
                <a:tc>
                  <a:txBody>
                    <a:bodyPr/>
                    <a:lstStyle/>
                    <a:p>
                      <a:pPr lvl="0" algn="ctr" rtl="0">
                        <a:spcBef>
                          <a:spcPts val="0"/>
                        </a:spcBef>
                        <a:buNone/>
                      </a:pPr>
                      <a:r>
                        <a:rPr lang="en" sz="1200" b="1">
                          <a:latin typeface="Calibri"/>
                          <a:ea typeface="Calibri"/>
                          <a:cs typeface="Calibri"/>
                          <a:sym typeface="Calibri"/>
                        </a:rPr>
                        <a:t>precision</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Recall</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F1 score</a:t>
                      </a:r>
                    </a:p>
                  </a:txBody>
                  <a:tcPr marL="63500" marR="63500" marT="63500" marB="63500"/>
                </a:tc>
                <a:extLst>
                  <a:ext uri="{0D108BD9-81ED-4DB2-BD59-A6C34878D82A}">
                    <a16:rowId xmlns:a16="http://schemas.microsoft.com/office/drawing/2014/main" val="10000"/>
                  </a:ext>
                </a:extLst>
              </a:tr>
              <a:tr h="303025">
                <a:tc>
                  <a:txBody>
                    <a:bodyPr/>
                    <a:lstStyle/>
                    <a:p>
                      <a:pPr lvl="0" algn="ctr" rtl="0">
                        <a:spcBef>
                          <a:spcPts val="0"/>
                        </a:spcBef>
                        <a:buNone/>
                      </a:pPr>
                      <a:r>
                        <a:rPr lang="en" sz="1200" b="1">
                          <a:latin typeface="Calibri"/>
                          <a:ea typeface="Calibri"/>
                          <a:cs typeface="Calibri"/>
                          <a:sym typeface="Calibri"/>
                        </a:rPr>
                        <a:t>0.91</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0.83</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0.87</a:t>
                      </a:r>
                    </a:p>
                  </a:txBody>
                  <a:tcPr marL="63500" marR="63500" marT="63500" marB="63500"/>
                </a:tc>
                <a:extLst>
                  <a:ext uri="{0D108BD9-81ED-4DB2-BD59-A6C34878D82A}">
                    <a16:rowId xmlns:a16="http://schemas.microsoft.com/office/drawing/2014/main" val="10001"/>
                  </a:ext>
                </a:extLst>
              </a:tr>
              <a:tr h="303025">
                <a:tc>
                  <a:txBody>
                    <a:bodyPr/>
                    <a:lstStyle/>
                    <a:p>
                      <a:pPr lvl="0" algn="ctr" rtl="0">
                        <a:spcBef>
                          <a:spcPts val="0"/>
                        </a:spcBef>
                        <a:buNone/>
                      </a:pPr>
                      <a:r>
                        <a:rPr lang="en" sz="1200" b="1">
                          <a:latin typeface="Calibri"/>
                          <a:ea typeface="Calibri"/>
                          <a:cs typeface="Calibri"/>
                          <a:sym typeface="Calibri"/>
                        </a:rPr>
                        <a:t>1</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0.88</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0.93</a:t>
                      </a:r>
                    </a:p>
                  </a:txBody>
                  <a:tcPr marL="63500" marR="63500" marT="63500" marB="63500"/>
                </a:tc>
                <a:extLst>
                  <a:ext uri="{0D108BD9-81ED-4DB2-BD59-A6C34878D82A}">
                    <a16:rowId xmlns:a16="http://schemas.microsoft.com/office/drawing/2014/main" val="10002"/>
                  </a:ext>
                </a:extLst>
              </a:tr>
              <a:tr h="303025">
                <a:tc>
                  <a:txBody>
                    <a:bodyPr/>
                    <a:lstStyle/>
                    <a:p>
                      <a:pPr lvl="0" algn="ctr" rtl="0">
                        <a:spcBef>
                          <a:spcPts val="0"/>
                        </a:spcBef>
                        <a:buNone/>
                      </a:pPr>
                      <a:r>
                        <a:rPr lang="en" sz="1200" b="1">
                          <a:latin typeface="Calibri"/>
                          <a:ea typeface="Calibri"/>
                          <a:cs typeface="Calibri"/>
                          <a:sym typeface="Calibri"/>
                        </a:rPr>
                        <a:t>1</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0.50</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0.67</a:t>
                      </a:r>
                    </a:p>
                  </a:txBody>
                  <a:tcPr marL="63500" marR="63500" marT="63500" marB="63500"/>
                </a:tc>
                <a:extLst>
                  <a:ext uri="{0D108BD9-81ED-4DB2-BD59-A6C34878D82A}">
                    <a16:rowId xmlns:a16="http://schemas.microsoft.com/office/drawing/2014/main" val="10003"/>
                  </a:ext>
                </a:extLst>
              </a:tr>
              <a:tr h="304900">
                <a:tc>
                  <a:txBody>
                    <a:bodyPr/>
                    <a:lstStyle/>
                    <a:p>
                      <a:pPr lvl="0" algn="ctr" rtl="0">
                        <a:spcBef>
                          <a:spcPts val="0"/>
                        </a:spcBef>
                        <a:buNone/>
                      </a:pPr>
                      <a:r>
                        <a:rPr lang="en" sz="1200" b="1">
                          <a:latin typeface="Calibri"/>
                          <a:ea typeface="Calibri"/>
                          <a:cs typeface="Calibri"/>
                          <a:sym typeface="Calibri"/>
                        </a:rPr>
                        <a:t>0.08</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0.50</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0.14</a:t>
                      </a:r>
                    </a:p>
                  </a:txBody>
                  <a:tcPr marL="63500" marR="63500" marT="63500" marB="63500"/>
                </a:tc>
                <a:extLst>
                  <a:ext uri="{0D108BD9-81ED-4DB2-BD59-A6C34878D82A}">
                    <a16:rowId xmlns:a16="http://schemas.microsoft.com/office/drawing/2014/main" val="10004"/>
                  </a:ext>
                </a:extLst>
              </a:tr>
              <a:tr h="304900">
                <a:tc>
                  <a:txBody>
                    <a:bodyPr/>
                    <a:lstStyle/>
                    <a:p>
                      <a:pPr lvl="0" algn="ctr" rtl="0">
                        <a:spcBef>
                          <a:spcPts val="0"/>
                        </a:spcBef>
                        <a:buNone/>
                      </a:pPr>
                      <a:r>
                        <a:rPr lang="en" sz="1200" b="1">
                          <a:latin typeface="Calibri"/>
                          <a:ea typeface="Calibri"/>
                          <a:cs typeface="Calibri"/>
                          <a:sym typeface="Calibri"/>
                        </a:rPr>
                        <a:t>0.72</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0.76</a:t>
                      </a:r>
                    </a:p>
                  </a:txBody>
                  <a:tcPr marL="63500" marR="63500" marT="63500" marB="63500"/>
                </a:tc>
                <a:tc>
                  <a:txBody>
                    <a:bodyPr/>
                    <a:lstStyle/>
                    <a:p>
                      <a:pPr lvl="0" algn="ctr" rtl="0">
                        <a:spcBef>
                          <a:spcPts val="0"/>
                        </a:spcBef>
                        <a:buNone/>
                      </a:pPr>
                      <a:r>
                        <a:rPr lang="en" sz="1200" b="1">
                          <a:latin typeface="Calibri"/>
                          <a:ea typeface="Calibri"/>
                          <a:cs typeface="Calibri"/>
                          <a:sym typeface="Calibri"/>
                        </a:rPr>
                        <a:t>0.74</a:t>
                      </a: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Motivation</a:t>
            </a:r>
          </a:p>
        </p:txBody>
      </p:sp>
      <p:sp>
        <p:nvSpPr>
          <p:cNvPr id="69" name="Shape 6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Font typeface="Calibri"/>
              <a:buChar char="●"/>
            </a:pPr>
            <a:r>
              <a:rPr lang="en" b="1">
                <a:solidFill>
                  <a:srgbClr val="000000"/>
                </a:solidFill>
                <a:latin typeface="Calibri"/>
                <a:ea typeface="Calibri"/>
                <a:cs typeface="Calibri"/>
                <a:sym typeface="Calibri"/>
              </a:rPr>
              <a:t>Analysis of Human heartbeat for early detection of anomalies:</a:t>
            </a:r>
            <a:r>
              <a:rPr lang="en">
                <a:solidFill>
                  <a:srgbClr val="000000"/>
                </a:solidFill>
                <a:latin typeface="Calibri"/>
                <a:ea typeface="Calibri"/>
                <a:cs typeface="Calibri"/>
                <a:sym typeface="Calibri"/>
              </a:rPr>
              <a:t>  </a:t>
            </a:r>
          </a:p>
          <a:p>
            <a:pPr marL="457200" lvl="0" indent="0" rtl="0">
              <a:spcBef>
                <a:spcPts val="0"/>
              </a:spcBef>
              <a:buNone/>
            </a:pPr>
            <a:r>
              <a:rPr lang="en">
                <a:solidFill>
                  <a:srgbClr val="000000"/>
                </a:solidFill>
                <a:latin typeface="Calibri"/>
                <a:ea typeface="Calibri"/>
                <a:cs typeface="Calibri"/>
                <a:sym typeface="Calibri"/>
              </a:rPr>
              <a:t>Heart disease is diagnosed through signs and symptoms presented by the patient, through a routine checkup or prior to a surgical procedure. However, if the patient never goes to see a medical doctor the disease may never be discovered. On the other hand, this process can be started if the patient has access to some tool that can detect anomalies and produce a warning advising the patient to visit a heart specialist. </a:t>
            </a:r>
          </a:p>
          <a:p>
            <a:pPr lvl="0">
              <a:spcBef>
                <a:spcPts val="0"/>
              </a:spcBef>
              <a:buNone/>
            </a:pPr>
            <a:endParaRPr>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Distribution of classes</a:t>
            </a:r>
          </a:p>
        </p:txBody>
      </p:sp>
      <p:pic>
        <p:nvPicPr>
          <p:cNvPr id="253" name="Shape 253"/>
          <p:cNvPicPr preferRelativeResize="0"/>
          <p:nvPr/>
        </p:nvPicPr>
        <p:blipFill>
          <a:blip r:embed="rId3">
            <a:alphaModFix/>
          </a:blip>
          <a:stretch>
            <a:fillRect/>
          </a:stretch>
        </p:blipFill>
        <p:spPr>
          <a:xfrm>
            <a:off x="1911897" y="1152475"/>
            <a:ext cx="5757403" cy="34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l" rtl="0">
              <a:spcBef>
                <a:spcPts val="0"/>
              </a:spcBef>
              <a:buNone/>
            </a:pPr>
            <a:r>
              <a:rPr lang="en" sz="2400">
                <a:latin typeface="Calibri"/>
                <a:ea typeface="Calibri"/>
                <a:cs typeface="Calibri"/>
                <a:sym typeface="Calibri"/>
              </a:rPr>
              <a:t>Similarities between normal, murmur, and extrahls .WAV files</a:t>
            </a:r>
          </a:p>
          <a:p>
            <a:pPr lvl="0">
              <a:spcBef>
                <a:spcPts val="0"/>
              </a:spcBef>
              <a:buNone/>
            </a:pPr>
            <a:endParaRPr/>
          </a:p>
        </p:txBody>
      </p:sp>
      <p:pic>
        <p:nvPicPr>
          <p:cNvPr id="259" name="Shape 259"/>
          <p:cNvPicPr preferRelativeResize="0"/>
          <p:nvPr/>
        </p:nvPicPr>
        <p:blipFill>
          <a:blip r:embed="rId3">
            <a:alphaModFix/>
          </a:blip>
          <a:stretch>
            <a:fillRect/>
          </a:stretch>
        </p:blipFill>
        <p:spPr>
          <a:xfrm>
            <a:off x="1135525" y="1759000"/>
            <a:ext cx="5943600" cy="1038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ts val="1100"/>
              <a:buFont typeface="Arial"/>
              <a:buNone/>
            </a:pPr>
            <a:r>
              <a:rPr lang="en">
                <a:latin typeface="Calibri"/>
                <a:ea typeface="Calibri"/>
                <a:cs typeface="Calibri"/>
                <a:sym typeface="Calibri"/>
              </a:rPr>
              <a:t>Conclusions</a:t>
            </a:r>
          </a:p>
        </p:txBody>
      </p:sp>
      <p:sp>
        <p:nvSpPr>
          <p:cNvPr id="265" name="Shape 26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30200"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With the confusion matrix for all the algorithms, we concluded that most misclassification were related to normal class.  Reasons for this could be:</a:t>
            </a:r>
          </a:p>
          <a:p>
            <a:pPr marL="914400" lvl="0" indent="-330200" rtl="0">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Normal class label has highest frequency. </a:t>
            </a:r>
          </a:p>
          <a:p>
            <a:pPr marL="914400" lvl="0" indent="-330200" rtl="0">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Samples could belong to more than one class - audio files contain mixed heartbeat recordings.   </a:t>
            </a:r>
          </a:p>
          <a:p>
            <a:pPr marL="457200" lvl="0" indent="-330200"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SVM is the core algorithm. It gives us the maximum accuracy over PCA Data. </a:t>
            </a:r>
          </a:p>
          <a:p>
            <a:pPr marL="457200" lvl="0" indent="-330200" rtl="0">
              <a:spcBef>
                <a:spcPts val="0"/>
              </a:spcBef>
              <a:buClr>
                <a:schemeClr val="dk1"/>
              </a:buClr>
              <a:buSzPts val="1600"/>
              <a:buFont typeface="Calibri"/>
              <a:buChar char="●"/>
            </a:pPr>
            <a:r>
              <a:rPr lang="en" sz="1600">
                <a:solidFill>
                  <a:schemeClr val="dk1"/>
                </a:solidFill>
                <a:latin typeface="Calibri"/>
                <a:ea typeface="Calibri"/>
                <a:cs typeface="Calibri"/>
                <a:sym typeface="Calibri"/>
              </a:rPr>
              <a:t>We have used Feature selection using Random Forest and PCA to fine tune the algorithm.</a:t>
            </a:r>
          </a:p>
          <a:p>
            <a:pPr lvl="0">
              <a:spcBef>
                <a:spcPts val="0"/>
              </a:spcBef>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Conclusions</a:t>
            </a:r>
          </a:p>
        </p:txBody>
      </p:sp>
      <p:sp>
        <p:nvSpPr>
          <p:cNvPr id="271" name="Shape 27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30200" rtl="0">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We have compared the performance of core algorithm with Logistic Regression, Decision tree and Multilayer Neural Network. </a:t>
            </a:r>
          </a:p>
          <a:p>
            <a:pPr marL="457200" lvl="0" indent="-330200" rtl="0">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Trying multiple combinations of algorithms we couldn’t obtain more than 80% accuracy.</a:t>
            </a:r>
          </a:p>
          <a:p>
            <a:pPr marL="457200" lvl="0" indent="-330200" rtl="0">
              <a:spcBef>
                <a:spcPts val="0"/>
              </a:spcBef>
              <a:buClr>
                <a:srgbClr val="000000"/>
              </a:buClr>
              <a:buSzPts val="1600"/>
              <a:buFont typeface="Calibri"/>
              <a:buChar char="●"/>
            </a:pPr>
            <a:r>
              <a:rPr lang="en" sz="1600">
                <a:solidFill>
                  <a:schemeClr val="dk1"/>
                </a:solidFill>
                <a:latin typeface="Calibri"/>
                <a:ea typeface="Calibri"/>
                <a:cs typeface="Calibri"/>
                <a:sym typeface="Calibri"/>
              </a:rPr>
              <a:t>The unimportant features received with Random forest algorithm were a mix of all the attributes received after the transformation of audio files. This shows that there are no specific attribute kind which were unimportant.</a:t>
            </a:r>
          </a:p>
          <a:p>
            <a:pPr lvl="0">
              <a:spcBef>
                <a:spcPts val="0"/>
              </a:spcBef>
              <a:buNone/>
            </a:pPr>
            <a:r>
              <a:rPr lang="en" sz="1600" b="1">
                <a:solidFill>
                  <a:schemeClr val="dk1"/>
                </a:solidFill>
                <a:latin typeface="Calibri"/>
                <a:ea typeface="Calibri"/>
                <a:cs typeface="Calibri"/>
                <a:sym typeface="Calibri"/>
              </a:rPr>
              <a:t>Future work:</a:t>
            </a:r>
            <a:r>
              <a:rPr lang="en" sz="1600">
                <a:solidFill>
                  <a:schemeClr val="dk1"/>
                </a:solidFill>
                <a:latin typeface="Calibri"/>
                <a:ea typeface="Calibri"/>
                <a:cs typeface="Calibri"/>
                <a:sym typeface="Calibri"/>
              </a:rPr>
              <a:t> </a:t>
            </a:r>
          </a:p>
          <a:p>
            <a:pPr marL="457200" lvl="0" indent="-330200"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Determine which feature vectors are relevant (i.e. using group lasso)</a:t>
            </a:r>
          </a:p>
          <a:p>
            <a:pPr marL="457200" lvl="0" indent="-330200" rtl="0">
              <a:spcBef>
                <a:spcPts val="0"/>
              </a:spcBef>
              <a:buClr>
                <a:schemeClr val="dk1"/>
              </a:buClr>
              <a:buSzPts val="1600"/>
              <a:buFont typeface="Calibri"/>
              <a:buChar char="●"/>
            </a:pPr>
            <a:r>
              <a:rPr lang="en" sz="1600">
                <a:solidFill>
                  <a:schemeClr val="dk1"/>
                </a:solidFill>
                <a:latin typeface="Calibri"/>
                <a:ea typeface="Calibri"/>
                <a:cs typeface="Calibri"/>
                <a:sym typeface="Calibri"/>
              </a:rPr>
              <a:t>Collect longer recordings of heartbeat audio files to distinguish the audio data better and classify them into specific category accurately. </a:t>
            </a:r>
          </a:p>
          <a:p>
            <a:pPr lvl="0" rtl="0">
              <a:spcBef>
                <a:spcPts val="0"/>
              </a:spcBef>
              <a:buNone/>
            </a:pPr>
            <a:endParaRPr sz="16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solidFill>
                  <a:schemeClr val="tx1"/>
                </a:solidFill>
                <a:latin typeface="Calibri"/>
                <a:ea typeface="Calibri"/>
                <a:cs typeface="Calibri"/>
                <a:sym typeface="Calibri"/>
              </a:rPr>
              <a:t>Problem Description</a:t>
            </a:r>
          </a:p>
        </p:txBody>
      </p:sp>
      <p:sp>
        <p:nvSpPr>
          <p:cNvPr id="75" name="Shape 7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buSzPts val="1800"/>
              <a:buFont typeface="Calibri"/>
              <a:buChar char="●"/>
            </a:pPr>
            <a:r>
              <a:rPr lang="en">
                <a:solidFill>
                  <a:schemeClr val="tx1"/>
                </a:solidFill>
                <a:latin typeface="Calibri"/>
                <a:ea typeface="Calibri"/>
                <a:cs typeface="Calibri"/>
                <a:sym typeface="Calibri"/>
              </a:rPr>
              <a:t>Analysis of heartbeat dataset for early detection of abnormal heartbeats over the data collected from clinical research and mobile devices.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Dataset</a:t>
            </a:r>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Font typeface="Calibri"/>
              <a:buChar char="●"/>
            </a:pPr>
            <a:r>
              <a:rPr lang="en" dirty="0">
                <a:solidFill>
                  <a:srgbClr val="000000"/>
                </a:solidFill>
                <a:latin typeface="Calibri"/>
                <a:ea typeface="Calibri"/>
                <a:cs typeface="Calibri"/>
                <a:sym typeface="Calibri"/>
              </a:rPr>
              <a:t>Data retrieved from: Kaggle.com</a:t>
            </a:r>
          </a:p>
          <a:p>
            <a:pPr marL="457200" lvl="0" indent="-342900" rtl="0">
              <a:spcBef>
                <a:spcPts val="0"/>
              </a:spcBef>
              <a:spcAft>
                <a:spcPts val="0"/>
              </a:spcAft>
              <a:buClr>
                <a:srgbClr val="000000"/>
              </a:buClr>
              <a:buSzPts val="1800"/>
              <a:buFont typeface="Calibri"/>
              <a:buChar char="●"/>
            </a:pPr>
            <a:r>
              <a:rPr lang="en" dirty="0">
                <a:solidFill>
                  <a:srgbClr val="000000"/>
                </a:solidFill>
                <a:latin typeface="Calibri"/>
                <a:ea typeface="Calibri"/>
                <a:cs typeface="Calibri"/>
                <a:sym typeface="Calibri"/>
              </a:rPr>
              <a:t>832 Audio (WAV) Files</a:t>
            </a:r>
          </a:p>
          <a:p>
            <a:pPr marL="457200" lvl="0" indent="-342900" rtl="0">
              <a:spcBef>
                <a:spcPts val="0"/>
              </a:spcBef>
              <a:spcAft>
                <a:spcPts val="0"/>
              </a:spcAft>
              <a:buClr>
                <a:srgbClr val="000000"/>
              </a:buClr>
              <a:buSzPts val="1800"/>
              <a:buFont typeface="Calibri"/>
              <a:buChar char="●"/>
            </a:pPr>
            <a:r>
              <a:rPr lang="en" dirty="0">
                <a:solidFill>
                  <a:srgbClr val="000000"/>
                </a:solidFill>
                <a:latin typeface="Calibri"/>
                <a:ea typeface="Calibri"/>
                <a:cs typeface="Calibri"/>
                <a:sym typeface="Calibri"/>
              </a:rPr>
              <a:t>Class Labels:  </a:t>
            </a:r>
          </a:p>
          <a:p>
            <a:pPr marL="914400" lvl="1" indent="-317500" rtl="0">
              <a:spcBef>
                <a:spcPts val="0"/>
              </a:spcBef>
              <a:spcAft>
                <a:spcPts val="0"/>
              </a:spcAft>
              <a:buClr>
                <a:srgbClr val="000000"/>
              </a:buClr>
              <a:buSzPts val="1400"/>
              <a:buFont typeface="Calibri"/>
              <a:buChar char="○"/>
            </a:pPr>
            <a:r>
              <a:rPr lang="en" dirty="0">
                <a:solidFill>
                  <a:srgbClr val="000000"/>
                </a:solidFill>
                <a:latin typeface="Calibri"/>
                <a:ea typeface="Calibri"/>
                <a:cs typeface="Calibri"/>
                <a:sym typeface="Calibri"/>
              </a:rPr>
              <a:t>Normal</a:t>
            </a:r>
          </a:p>
          <a:p>
            <a:pPr marL="914400" lvl="1" indent="-317500" rtl="0">
              <a:spcBef>
                <a:spcPts val="0"/>
              </a:spcBef>
              <a:spcAft>
                <a:spcPts val="0"/>
              </a:spcAft>
              <a:buClr>
                <a:srgbClr val="000000"/>
              </a:buClr>
              <a:buSzPts val="1400"/>
              <a:buFont typeface="Calibri"/>
              <a:buChar char="○"/>
            </a:pPr>
            <a:r>
              <a:rPr lang="en" dirty="0">
                <a:solidFill>
                  <a:srgbClr val="000000"/>
                </a:solidFill>
                <a:latin typeface="Calibri"/>
                <a:ea typeface="Calibri"/>
                <a:cs typeface="Calibri"/>
                <a:sym typeface="Calibri"/>
              </a:rPr>
              <a:t>Murmur</a:t>
            </a:r>
          </a:p>
          <a:p>
            <a:pPr marL="914400" lvl="1" indent="-317500" rtl="0">
              <a:spcBef>
                <a:spcPts val="0"/>
              </a:spcBef>
              <a:spcAft>
                <a:spcPts val="0"/>
              </a:spcAft>
              <a:buClr>
                <a:srgbClr val="000000"/>
              </a:buClr>
              <a:buSzPts val="1400"/>
              <a:buFont typeface="Calibri"/>
              <a:buChar char="○"/>
            </a:pPr>
            <a:r>
              <a:rPr lang="en" dirty="0">
                <a:solidFill>
                  <a:srgbClr val="000000"/>
                </a:solidFill>
                <a:latin typeface="Calibri"/>
                <a:ea typeface="Calibri"/>
                <a:cs typeface="Calibri"/>
                <a:sym typeface="Calibri"/>
              </a:rPr>
              <a:t>Extra heart sound (extrahls)</a:t>
            </a:r>
          </a:p>
          <a:p>
            <a:pPr marL="914400" lvl="1" indent="-317500" rtl="0">
              <a:spcBef>
                <a:spcPts val="0"/>
              </a:spcBef>
              <a:spcAft>
                <a:spcPts val="0"/>
              </a:spcAft>
              <a:buClr>
                <a:srgbClr val="000000"/>
              </a:buClr>
              <a:buSzPts val="1400"/>
              <a:buFont typeface="Calibri"/>
              <a:buChar char="○"/>
            </a:pPr>
            <a:r>
              <a:rPr lang="en" dirty="0">
                <a:solidFill>
                  <a:srgbClr val="000000"/>
                </a:solidFill>
                <a:latin typeface="Calibri"/>
                <a:ea typeface="Calibri"/>
                <a:cs typeface="Calibri"/>
                <a:sym typeface="Calibri"/>
              </a:rPr>
              <a:t>Artifact</a:t>
            </a:r>
          </a:p>
          <a:p>
            <a:pPr marL="914400" lvl="1" indent="-317500" rtl="0">
              <a:spcBef>
                <a:spcPts val="0"/>
              </a:spcBef>
              <a:buClr>
                <a:srgbClr val="000000"/>
              </a:buClr>
              <a:buSzPts val="1400"/>
              <a:buFont typeface="Calibri"/>
              <a:buChar char="○"/>
            </a:pPr>
            <a:r>
              <a:rPr lang="en" dirty="0">
                <a:solidFill>
                  <a:srgbClr val="000000"/>
                </a:solidFill>
                <a:latin typeface="Calibri"/>
                <a:ea typeface="Calibri"/>
                <a:cs typeface="Calibri"/>
                <a:sym typeface="Calibri"/>
              </a:rPr>
              <a:t>Extrasystole.</a:t>
            </a:r>
          </a:p>
          <a:p>
            <a:pPr lvl="0">
              <a:spcBef>
                <a:spcPts val="0"/>
              </a:spcBef>
              <a:buNone/>
            </a:pPr>
            <a:endParaRPr dirty="0">
              <a:latin typeface="Calibri"/>
              <a:ea typeface="Calibri"/>
              <a:cs typeface="Calibri"/>
              <a:sym typeface="Calibri"/>
            </a:endParaRPr>
          </a:p>
          <a:p>
            <a:pPr lvl="0">
              <a:spcBef>
                <a:spcPts val="0"/>
              </a:spcBef>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latin typeface="Calibri"/>
                <a:ea typeface="Calibri"/>
                <a:cs typeface="Calibri"/>
                <a:sym typeface="Calibri"/>
              </a:rPr>
              <a:t>Pre-Processing of Data</a:t>
            </a:r>
          </a:p>
        </p:txBody>
      </p:sp>
      <p:sp>
        <p:nvSpPr>
          <p:cNvPr id="87" name="Shape 8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 b="1">
                <a:solidFill>
                  <a:schemeClr val="dk1"/>
                </a:solidFill>
                <a:latin typeface="Calibri"/>
                <a:ea typeface="Calibri"/>
                <a:cs typeface="Calibri"/>
                <a:sym typeface="Calibri"/>
              </a:rPr>
              <a:t>Removal of Unlabeled Data </a:t>
            </a:r>
          </a:p>
          <a:p>
            <a:pPr lvl="0" rtl="0">
              <a:lnSpc>
                <a:spcPct val="100000"/>
              </a:lnSpc>
              <a:spcBef>
                <a:spcPts val="0"/>
              </a:spcBef>
              <a:spcAft>
                <a:spcPts val="0"/>
              </a:spcAft>
              <a:buNone/>
            </a:pPr>
            <a:endParaRPr>
              <a:solidFill>
                <a:schemeClr val="dk1"/>
              </a:solidFill>
              <a:latin typeface="Calibri"/>
              <a:ea typeface="Calibri"/>
              <a:cs typeface="Calibri"/>
              <a:sym typeface="Calibri"/>
            </a:endParaRPr>
          </a:p>
          <a:p>
            <a:pPr marL="457200" lvl="0" indent="-3429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247 rows are unlabeled. </a:t>
            </a:r>
          </a:p>
          <a:p>
            <a:pPr marL="457200" lvl="0" indent="-3429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Since we do not have the domain expertise, we cannot label the unlabeled data.</a:t>
            </a:r>
          </a:p>
          <a:p>
            <a:pPr marL="457200" lvl="0" indent="-3429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Hence, the unlabeled data is removed.</a:t>
            </a:r>
          </a:p>
          <a:p>
            <a:pPr marL="457200" lvl="0" indent="-3429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rest 585 rows are used for testing and training our model.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Standard Procedure</a:t>
            </a:r>
          </a:p>
        </p:txBody>
      </p:sp>
      <p:sp>
        <p:nvSpPr>
          <p:cNvPr id="93" name="Shape 9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Normally medical doctors look for lub and dub sounds</a:t>
            </a:r>
          </a:p>
          <a:p>
            <a:pPr lvl="0">
              <a:spcBef>
                <a:spcPts val="0"/>
              </a:spcBef>
              <a:buNone/>
            </a:pPr>
            <a:r>
              <a:rPr lang="en"/>
              <a:t>Normal Category </a:t>
            </a:r>
          </a:p>
          <a:p>
            <a:pPr lvl="0">
              <a:spcBef>
                <a:spcPts val="0"/>
              </a:spcBef>
              <a:buNone/>
            </a:pPr>
            <a:r>
              <a:rPr lang="en" sz="1050">
                <a:solidFill>
                  <a:schemeClr val="dk1"/>
                </a:solidFill>
                <a:highlight>
                  <a:srgbClr val="FFFFFF"/>
                </a:highlight>
              </a:rPr>
              <a:t>…lub……….dub……………. lub……….dub……………. lub……….dub……………. Lub……….dub…</a:t>
            </a:r>
          </a:p>
          <a:p>
            <a:pPr lvl="0">
              <a:spcBef>
                <a:spcPts val="0"/>
              </a:spcBef>
              <a:buClr>
                <a:schemeClr val="dk1"/>
              </a:buClr>
              <a:buSzPts val="1100"/>
              <a:buFont typeface="Arial"/>
              <a:buNone/>
            </a:pPr>
            <a:r>
              <a:rPr lang="en"/>
              <a:t>Murmur Category</a:t>
            </a:r>
          </a:p>
          <a:p>
            <a:pPr lvl="0">
              <a:spcBef>
                <a:spcPts val="0"/>
              </a:spcBef>
              <a:buNone/>
            </a:pPr>
            <a:r>
              <a:rPr lang="en" sz="1050">
                <a:solidFill>
                  <a:schemeClr val="dk1"/>
                </a:solidFill>
                <a:highlight>
                  <a:srgbClr val="FFFFFF"/>
                </a:highlight>
              </a:rPr>
              <a:t>…lub..*</a:t>
            </a:r>
            <a:r>
              <a:rPr lang="en" sz="1050" i="1">
                <a:solidFill>
                  <a:schemeClr val="dk1"/>
                </a:solidFill>
                <a:highlight>
                  <a:srgbClr val="FFFFFF"/>
                </a:highlight>
              </a:rPr>
              <a:t>...dub……………. lub..</a:t>
            </a:r>
            <a:r>
              <a:rPr lang="en" sz="1050">
                <a:solidFill>
                  <a:schemeClr val="dk1"/>
                </a:solidFill>
                <a:highlight>
                  <a:srgbClr val="FFFFFF"/>
                </a:highlight>
              </a:rPr>
              <a:t>*..dub ……………. lub..*</a:t>
            </a:r>
            <a:r>
              <a:rPr lang="en" sz="1050" i="1">
                <a:solidFill>
                  <a:schemeClr val="dk1"/>
                </a:solidFill>
                <a:highlight>
                  <a:srgbClr val="FFFFFF"/>
                </a:highlight>
              </a:rPr>
              <a:t>..dub ……………. lub..</a:t>
            </a:r>
            <a:r>
              <a:rPr lang="en" sz="1050">
                <a:solidFill>
                  <a:schemeClr val="dk1"/>
                </a:solidFill>
                <a:highlight>
                  <a:srgbClr val="FFFFFF"/>
                </a:highlight>
              </a:rPr>
              <a:t>*..dub … </a:t>
            </a:r>
          </a:p>
          <a:p>
            <a:pPr lvl="0">
              <a:spcBef>
                <a:spcPts val="0"/>
              </a:spcBef>
              <a:buNone/>
            </a:pPr>
            <a:r>
              <a:rPr lang="en" sz="1050">
                <a:solidFill>
                  <a:schemeClr val="dk1"/>
                </a:solidFill>
                <a:highlight>
                  <a:srgbClr val="FFFFFF"/>
                </a:highlight>
              </a:rPr>
              <a:t> …lub……….dub…*</a:t>
            </a:r>
            <a:r>
              <a:rPr lang="en" sz="1050" i="1">
                <a:solidFill>
                  <a:schemeClr val="dk1"/>
                </a:solidFill>
                <a:highlight>
                  <a:srgbClr val="FFFFFF"/>
                </a:highlight>
              </a:rPr>
              <a:t>….lub………. dub…</a:t>
            </a:r>
            <a:r>
              <a:rPr lang="en" sz="1050">
                <a:solidFill>
                  <a:schemeClr val="dk1"/>
                </a:solidFill>
                <a:highlight>
                  <a:srgbClr val="FFFFFF"/>
                </a:highlight>
              </a:rPr>
              <a:t>*….lub ………. dub…**….lub ……….dub…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ts val="1100"/>
              <a:buFont typeface="Arial"/>
              <a:buNone/>
            </a:pPr>
            <a:r>
              <a:rPr lang="en"/>
              <a:t>Wave Plots</a:t>
            </a:r>
          </a:p>
        </p:txBody>
      </p:sp>
      <p:pic>
        <p:nvPicPr>
          <p:cNvPr id="99" name="Shape 99"/>
          <p:cNvPicPr preferRelativeResize="0"/>
          <p:nvPr/>
        </p:nvPicPr>
        <p:blipFill>
          <a:blip r:embed="rId3">
            <a:alphaModFix/>
          </a:blip>
          <a:stretch>
            <a:fillRect/>
          </a:stretch>
        </p:blipFill>
        <p:spPr>
          <a:xfrm>
            <a:off x="73775" y="1209768"/>
            <a:ext cx="4795527" cy="2355075"/>
          </a:xfrm>
          <a:prstGeom prst="rect">
            <a:avLst/>
          </a:prstGeom>
          <a:noFill/>
          <a:ln>
            <a:noFill/>
          </a:ln>
        </p:spPr>
      </p:pic>
      <p:pic>
        <p:nvPicPr>
          <p:cNvPr id="100" name="Shape 100"/>
          <p:cNvPicPr preferRelativeResize="0"/>
          <p:nvPr/>
        </p:nvPicPr>
        <p:blipFill>
          <a:blip r:embed="rId4">
            <a:alphaModFix/>
          </a:blip>
          <a:stretch>
            <a:fillRect/>
          </a:stretch>
        </p:blipFill>
        <p:spPr>
          <a:xfrm>
            <a:off x="4351025" y="1234225"/>
            <a:ext cx="4749375" cy="2306175"/>
          </a:xfrm>
          <a:prstGeom prst="rect">
            <a:avLst/>
          </a:prstGeom>
          <a:noFill/>
          <a:ln>
            <a:noFill/>
          </a:ln>
        </p:spPr>
      </p:pic>
      <p:pic>
        <p:nvPicPr>
          <p:cNvPr id="101" name="Shape 101"/>
          <p:cNvPicPr preferRelativeResize="0"/>
          <p:nvPr/>
        </p:nvPicPr>
        <p:blipFill>
          <a:blip r:embed="rId5">
            <a:alphaModFix/>
          </a:blip>
          <a:stretch>
            <a:fillRect/>
          </a:stretch>
        </p:blipFill>
        <p:spPr>
          <a:xfrm>
            <a:off x="73775" y="3691225"/>
            <a:ext cx="4277250" cy="10559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latin typeface="Calibri"/>
                <a:ea typeface="Calibri"/>
                <a:cs typeface="Calibri"/>
                <a:sym typeface="Calibri"/>
              </a:rPr>
              <a:t>Pre-Processing of Data</a:t>
            </a:r>
          </a:p>
        </p:txBody>
      </p:sp>
      <p:sp>
        <p:nvSpPr>
          <p:cNvPr id="107" name="Shape 10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 b="1">
                <a:solidFill>
                  <a:schemeClr val="dk1"/>
                </a:solidFill>
                <a:latin typeface="Calibri"/>
                <a:ea typeface="Calibri"/>
                <a:cs typeface="Calibri"/>
                <a:sym typeface="Calibri"/>
              </a:rPr>
              <a:t>Feature Extraction from Audio Files</a:t>
            </a:r>
          </a:p>
          <a:p>
            <a:pPr lvl="0" rtl="0">
              <a:lnSpc>
                <a:spcPct val="100000"/>
              </a:lnSpc>
              <a:spcBef>
                <a:spcPts val="0"/>
              </a:spcBef>
              <a:spcAft>
                <a:spcPts val="0"/>
              </a:spcAft>
              <a:buNone/>
            </a:pPr>
            <a:endParaRPr>
              <a:solidFill>
                <a:schemeClr val="dk1"/>
              </a:solidFill>
              <a:latin typeface="Calibri"/>
              <a:ea typeface="Calibri"/>
              <a:cs typeface="Calibri"/>
              <a:sym typeface="Calibri"/>
            </a:endParaRPr>
          </a:p>
          <a:p>
            <a:pPr marL="457200" lvl="0" indent="-3429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We have used Librosa library in Python to extract numeric features from audio files retrieved in .wav format. </a:t>
            </a:r>
          </a:p>
          <a:p>
            <a:pPr marL="457200" lvl="0" indent="-3429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6 features extracted from audio files.</a:t>
            </a:r>
          </a:p>
          <a:p>
            <a:pPr marL="457200" lvl="0" indent="-3429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Each feature is a vector, therefore total features = 577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1814</Words>
  <Application>Microsoft Office PowerPoint</Application>
  <PresentationFormat>On-screen Show (16:9)</PresentationFormat>
  <Paragraphs>209</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Simple Light</vt:lpstr>
      <vt:lpstr>Heartbeat Analysis</vt:lpstr>
      <vt:lpstr>Agenda</vt:lpstr>
      <vt:lpstr>Motivation</vt:lpstr>
      <vt:lpstr>Problem Description</vt:lpstr>
      <vt:lpstr>Dataset</vt:lpstr>
      <vt:lpstr>Pre-Processing of Data</vt:lpstr>
      <vt:lpstr>Standard Procedure</vt:lpstr>
      <vt:lpstr>Wave Plots</vt:lpstr>
      <vt:lpstr>Pre-Processing of Data</vt:lpstr>
      <vt:lpstr>Issues with raw data</vt:lpstr>
      <vt:lpstr>Extracted Features </vt:lpstr>
      <vt:lpstr>Mel-scaled Spectrograms</vt:lpstr>
      <vt:lpstr>Chromagrams</vt:lpstr>
      <vt:lpstr>Tonal Centroids</vt:lpstr>
      <vt:lpstr>Mel scale</vt:lpstr>
      <vt:lpstr>Core Algorithm: SVM  </vt:lpstr>
      <vt:lpstr>Maximal Margin Classifier </vt:lpstr>
      <vt:lpstr>Support Vector Classifier </vt:lpstr>
      <vt:lpstr>Tuning Parameter </vt:lpstr>
      <vt:lpstr>Support Vector Machines </vt:lpstr>
      <vt:lpstr>Implementation</vt:lpstr>
      <vt:lpstr>Fine Tuning of Core Algorithm</vt:lpstr>
      <vt:lpstr>Fine Tuning of Core Algorithm </vt:lpstr>
      <vt:lpstr>Principal Component Analysis - Plot</vt:lpstr>
      <vt:lpstr>Other Algorithms</vt:lpstr>
      <vt:lpstr>Other Algorithms </vt:lpstr>
      <vt:lpstr>Other Algorithms</vt:lpstr>
      <vt:lpstr>Comparison of Algorithms</vt:lpstr>
      <vt:lpstr>Model Quality</vt:lpstr>
      <vt:lpstr>Distribution of classes</vt:lpstr>
      <vt:lpstr>Similarities between normal, murmur, and extrahls .WAV files </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Heartbeat Analysis</dc:title>
  <cp:lastModifiedBy>Mitsu Mehta</cp:lastModifiedBy>
  <cp:revision>1</cp:revision>
  <dcterms:modified xsi:type="dcterms:W3CDTF">2017-11-30T19:55:36Z</dcterms:modified>
</cp:coreProperties>
</file>