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23.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4.png" ContentType="image/png"/>
  <Override PartName="/ppt/media/image12.jpeg" ContentType="image/jpeg"/>
  <Override PartName="/ppt/media/image13.png" ContentType="image/png"/>
  <Override PartName="/ppt/media/image11.png" ContentType="image/png"/>
  <Override PartName="/ppt/media/image5.png" ContentType="image/png"/>
  <Override PartName="/ppt/media/image10.jpeg" ContentType="image/jpeg"/>
  <Override PartName="/ppt/media/image9.png" ContentType="image/png"/>
  <Override PartName="/ppt/media/image8.png" ContentType="image/png"/>
  <Override PartName="/ppt/media/image7.png" ContentType="image/png"/>
  <Override PartName="/ppt/media/image6.png" ContentType="image/png"/>
  <Override PartName="/ppt/media/image4.png" ContentType="image/png"/>
  <Override PartName="/ppt/media/image17.png" ContentType="image/png"/>
  <Override PartName="/ppt/media/image3.png" ContentType="image/png"/>
  <Override PartName="/ppt/media/image16.png" ContentType="image/png"/>
  <Override PartName="/ppt/media/image2.png" ContentType="image/png"/>
  <Override PartName="/ppt/media/image15.png" ContentType="image/png"/>
  <Override PartName="/ppt/media/image1.png" ContentType="image/png"/>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25"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26"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28"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0"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1"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33"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34"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35" name="" descr=""/>
          <p:cNvPicPr/>
          <p:nvPr/>
        </p:nvPicPr>
        <p:blipFill>
          <a:blip r:embed="rId2"/>
          <a:stretch/>
        </p:blipFill>
        <p:spPr>
          <a:xfrm>
            <a:off x="1735560" y="1599840"/>
            <a:ext cx="5671800" cy="4525560"/>
          </a:xfrm>
          <a:prstGeom prst="rect">
            <a:avLst/>
          </a:prstGeom>
          <a:ln>
            <a:noFill/>
          </a:ln>
        </p:spPr>
      </p:pic>
      <p:pic>
        <p:nvPicPr>
          <p:cNvPr id="36"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3"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5"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7"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48"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4680"/>
            <a:ext cx="8229240" cy="52977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52"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53"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54"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56"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7"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58"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2"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4"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65"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7"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8"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9"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70"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72"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73"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74" name="" descr=""/>
          <p:cNvPicPr/>
          <p:nvPr/>
        </p:nvPicPr>
        <p:blipFill>
          <a:blip r:embed="rId2"/>
          <a:stretch/>
        </p:blipFill>
        <p:spPr>
          <a:xfrm>
            <a:off x="1735560" y="1599840"/>
            <a:ext cx="5671800" cy="4525560"/>
          </a:xfrm>
          <a:prstGeom prst="rect">
            <a:avLst/>
          </a:prstGeom>
          <a:ln>
            <a:noFill/>
          </a:ln>
        </p:spPr>
      </p:pic>
      <p:pic>
        <p:nvPicPr>
          <p:cNvPr id="75" name="" descr=""/>
          <p:cNvPicPr/>
          <p:nvPr/>
        </p:nvPicPr>
        <p:blipFill>
          <a:blip r:embed="rId3"/>
          <a:stretch/>
        </p:blipFill>
        <p:spPr>
          <a:xfrm>
            <a:off x="1735560" y="1599840"/>
            <a:ext cx="5671800" cy="45255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83"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85"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87"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88"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74680"/>
            <a:ext cx="8229240" cy="529776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92"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93"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94"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96"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97"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98"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0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0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102"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04"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105"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07"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08"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109"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110"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12"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113"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114" name="" descr=""/>
          <p:cNvPicPr/>
          <p:nvPr/>
        </p:nvPicPr>
        <p:blipFill>
          <a:blip r:embed="rId2"/>
          <a:stretch/>
        </p:blipFill>
        <p:spPr>
          <a:xfrm>
            <a:off x="1735560" y="1599840"/>
            <a:ext cx="5671800" cy="4525560"/>
          </a:xfrm>
          <a:prstGeom prst="rect">
            <a:avLst/>
          </a:prstGeom>
          <a:ln>
            <a:noFill/>
          </a:ln>
        </p:spPr>
      </p:pic>
      <p:pic>
        <p:nvPicPr>
          <p:cNvPr id="115" name="" descr=""/>
          <p:cNvPicPr/>
          <p:nvPr/>
        </p:nvPicPr>
        <p:blipFill>
          <a:blip r:embed="rId3"/>
          <a:stretch/>
        </p:blipFill>
        <p:spPr>
          <a:xfrm>
            <a:off x="1735560" y="1599840"/>
            <a:ext cx="5671800" cy="45255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8"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9"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4"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15"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7"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8"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19"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21"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2"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3"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593280"/>
            <a:ext cx="8520120" cy="763200"/>
          </a:xfrm>
          <a:prstGeom prst="rect">
            <a:avLst/>
          </a:prstGeom>
        </p:spPr>
        <p:txBody>
          <a:bodyPr tIns="91440" bIns="91440"/>
          <a:p>
            <a:endParaRPr/>
          </a:p>
        </p:txBody>
      </p:sp>
      <p:sp>
        <p:nvSpPr>
          <p:cNvPr id="1" name="PlaceHolder 2"/>
          <p:cNvSpPr>
            <a:spLocks noGrp="1"/>
          </p:cNvSpPr>
          <p:nvPr>
            <p:ph type="body"/>
          </p:nvPr>
        </p:nvSpPr>
        <p:spPr>
          <a:xfrm>
            <a:off x="311760" y="1536480"/>
            <a:ext cx="8520120" cy="4554720"/>
          </a:xfrm>
          <a:prstGeom prst="rect">
            <a:avLst/>
          </a:prstGeom>
        </p:spPr>
        <p:txBody>
          <a:bodyPr tIns="91440" bIns="91440"/>
          <a:p>
            <a:pPr>
              <a:buSzPct val="45000"/>
              <a:buFont typeface="StarSymbol"/>
              <a:buChar char=""/>
            </a:pPr>
            <a:r>
              <a:rPr lang="en-IN" sz="3200">
                <a:latin typeface="Arial"/>
              </a:rPr>
              <a:t>Click to edit the outline text format</a:t>
            </a:r>
            <a:endParaRPr/>
          </a:p>
          <a:p>
            <a:pPr lvl="1">
              <a:buSzPct val="75000"/>
              <a:buFont typeface="StarSymbol"/>
              <a:buChar char=""/>
            </a:pPr>
            <a:r>
              <a:rPr lang="en-IN" sz="3200">
                <a:latin typeface="Arial"/>
              </a:rPr>
              <a:t>Second Outline Level</a:t>
            </a:r>
            <a:endParaRPr/>
          </a:p>
          <a:p>
            <a:pPr lvl="2">
              <a:buSzPct val="45000"/>
              <a:buFont typeface="StarSymbol"/>
              <a:buChar char=""/>
            </a:pPr>
            <a:r>
              <a:rPr lang="en-IN" sz="3200">
                <a:latin typeface="Arial"/>
              </a:rPr>
              <a:t>Third Outline Level</a:t>
            </a:r>
            <a:endParaRPr/>
          </a:p>
          <a:p>
            <a:pPr lvl="3">
              <a:buSzPct val="75000"/>
              <a:buFont typeface="StarSymbol"/>
              <a:buChar char=""/>
            </a:pPr>
            <a:r>
              <a:rPr lang="en-IN" sz="3200">
                <a:latin typeface="Arial"/>
              </a:rPr>
              <a:t>Fourth Outline Level</a:t>
            </a:r>
            <a:endParaRPr/>
          </a:p>
          <a:p>
            <a:pPr lvl="4">
              <a:buSzPct val="45000"/>
              <a:buFont typeface="StarSymbol"/>
              <a:buChar char=""/>
            </a:pPr>
            <a:r>
              <a:rPr lang="en-IN" sz="3200">
                <a:latin typeface="Arial"/>
              </a:rPr>
              <a:t>Fifth Outline Level</a:t>
            </a:r>
            <a:endParaRPr/>
          </a:p>
          <a:p>
            <a:pPr lvl="5">
              <a:buSzPct val="45000"/>
              <a:buFont typeface="StarSymbol"/>
              <a:buChar char=""/>
            </a:pPr>
            <a:r>
              <a:rPr lang="en-IN" sz="3200">
                <a:latin typeface="Arial"/>
              </a:rPr>
              <a:t>Sixth Outline Level</a:t>
            </a:r>
            <a:endParaRPr/>
          </a:p>
          <a:p>
            <a:pPr lvl="6">
              <a:buSzPct val="45000"/>
              <a:buFont typeface="StarSymbol"/>
              <a:buChar char=""/>
            </a:pPr>
            <a:r>
              <a:rPr lang="en-IN" sz="3200">
                <a:latin typeface="Arial"/>
              </a:rPr>
              <a:t>Seventh Outline Level</a:t>
            </a:r>
            <a:endParaRPr/>
          </a:p>
        </p:txBody>
      </p:sp>
      <p:sp>
        <p:nvSpPr>
          <p:cNvPr id="2" name="PlaceHolder 3"/>
          <p:cNvSpPr>
            <a:spLocks noGrp="1"/>
          </p:cNvSpPr>
          <p:nvPr>
            <p:ph type="sldNum"/>
          </p:nvPr>
        </p:nvSpPr>
        <p:spPr>
          <a:xfrm>
            <a:off x="8472600" y="6217560"/>
            <a:ext cx="548280" cy="524520"/>
          </a:xfrm>
          <a:prstGeom prst="rect">
            <a:avLst/>
          </a:prstGeom>
        </p:spPr>
        <p:txBody>
          <a:bodyPr tIns="91440" bIns="91440" anchor="ctr"/>
          <a:p>
            <a:pPr>
              <a:lnSpc>
                <a:spcPct val="100000"/>
              </a:lnSpc>
            </a:pPr>
            <a:fld id="{401F60B9-A3C4-4070-AB0F-407A963202B5}" type="slidenum">
              <a:rPr lang="en-IN" sz="1400" strike="noStrike">
                <a:solidFill>
                  <a:srgbClr val="000000"/>
                </a:solidFill>
                <a:latin typeface="Arial"/>
                <a:ea typeface="Arial"/>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p:spPr>
        <p:txBody>
          <a:bodyPr tIns="91440" bIns="91440" anchor="ctr"/>
          <a:p>
            <a:endParaRPr/>
          </a:p>
        </p:txBody>
      </p:sp>
      <p:sp>
        <p:nvSpPr>
          <p:cNvPr id="38" name="PlaceHolder 2"/>
          <p:cNvSpPr>
            <a:spLocks noGrp="1"/>
          </p:cNvSpPr>
          <p:nvPr>
            <p:ph type="body"/>
          </p:nvPr>
        </p:nvSpPr>
        <p:spPr>
          <a:xfrm>
            <a:off x="457200" y="1600200"/>
            <a:ext cx="8229240" cy="4525560"/>
          </a:xfrm>
          <a:prstGeom prst="rect">
            <a:avLst/>
          </a:prstGeom>
        </p:spPr>
        <p:txBody>
          <a:bodyPr tIns="91440" bIns="91440"/>
          <a:p>
            <a:pPr>
              <a:buSzPct val="45000"/>
              <a:buFont typeface="StarSymbol"/>
              <a:buChar char=""/>
            </a:pPr>
            <a:r>
              <a:rPr lang="en-IN" sz="3200">
                <a:latin typeface="Arial"/>
              </a:rPr>
              <a:t>Click to edit the outline text format</a:t>
            </a:r>
            <a:endParaRPr/>
          </a:p>
          <a:p>
            <a:pPr lvl="1">
              <a:buSzPct val="75000"/>
              <a:buFont typeface="StarSymbol"/>
              <a:buChar char=""/>
            </a:pPr>
            <a:r>
              <a:rPr lang="en-IN" sz="3200">
                <a:latin typeface="Arial"/>
              </a:rPr>
              <a:t>Second Outline Level</a:t>
            </a:r>
            <a:endParaRPr/>
          </a:p>
          <a:p>
            <a:pPr lvl="2">
              <a:buSzPct val="45000"/>
              <a:buFont typeface="StarSymbol"/>
              <a:buChar char=""/>
            </a:pPr>
            <a:r>
              <a:rPr lang="en-IN" sz="3200">
                <a:latin typeface="Arial"/>
              </a:rPr>
              <a:t>Third Outline Level</a:t>
            </a:r>
            <a:endParaRPr/>
          </a:p>
          <a:p>
            <a:pPr lvl="3">
              <a:buSzPct val="75000"/>
              <a:buFont typeface="StarSymbol"/>
              <a:buChar char=""/>
            </a:pPr>
            <a:r>
              <a:rPr lang="en-IN" sz="3200">
                <a:latin typeface="Arial"/>
              </a:rPr>
              <a:t>Fourth Outline Level</a:t>
            </a:r>
            <a:endParaRPr/>
          </a:p>
          <a:p>
            <a:pPr lvl="4">
              <a:buSzPct val="45000"/>
              <a:buFont typeface="StarSymbol"/>
              <a:buChar char=""/>
            </a:pPr>
            <a:r>
              <a:rPr lang="en-IN" sz="3200">
                <a:latin typeface="Arial"/>
              </a:rPr>
              <a:t>Fifth Outline Level</a:t>
            </a:r>
            <a:endParaRPr/>
          </a:p>
          <a:p>
            <a:pPr lvl="5">
              <a:buSzPct val="45000"/>
              <a:buFont typeface="StarSymbol"/>
              <a:buChar char=""/>
            </a:pPr>
            <a:r>
              <a:rPr lang="en-IN" sz="3200">
                <a:latin typeface="Arial"/>
              </a:rPr>
              <a:t>Sixth Outline Level</a:t>
            </a:r>
            <a:endParaRPr/>
          </a:p>
          <a:p>
            <a:pPr lvl="6">
              <a:buSzPct val="45000"/>
              <a:buFont typeface="StarSymbol"/>
              <a:buChar char=""/>
            </a:pPr>
            <a:r>
              <a:rPr lang="en-IN" sz="3200">
                <a:latin typeface="Arial"/>
              </a:rPr>
              <a:t>Seventh Outline Level</a:t>
            </a:r>
            <a:endParaRPr/>
          </a:p>
        </p:txBody>
      </p:sp>
      <p:sp>
        <p:nvSpPr>
          <p:cNvPr id="39" name="PlaceHolder 3"/>
          <p:cNvSpPr>
            <a:spLocks noGrp="1"/>
          </p:cNvSpPr>
          <p:nvPr>
            <p:ph type="dt"/>
          </p:nvPr>
        </p:nvSpPr>
        <p:spPr>
          <a:xfrm>
            <a:off x="457200" y="6356520"/>
            <a:ext cx="2133360" cy="364680"/>
          </a:xfrm>
          <a:prstGeom prst="rect">
            <a:avLst/>
          </a:prstGeom>
        </p:spPr>
        <p:txBody>
          <a:bodyPr tIns="91440" bIns="91440" anchor="ctr"/>
          <a:p>
            <a:endParaRPr/>
          </a:p>
        </p:txBody>
      </p:sp>
      <p:sp>
        <p:nvSpPr>
          <p:cNvPr id="40" name="PlaceHolder 4"/>
          <p:cNvSpPr>
            <a:spLocks noGrp="1"/>
          </p:cNvSpPr>
          <p:nvPr>
            <p:ph type="ftr"/>
          </p:nvPr>
        </p:nvSpPr>
        <p:spPr>
          <a:xfrm>
            <a:off x="3124080" y="6356520"/>
            <a:ext cx="2895120" cy="364680"/>
          </a:xfrm>
          <a:prstGeom prst="rect">
            <a:avLst/>
          </a:prstGeom>
        </p:spPr>
        <p:txBody>
          <a:bodyPr tIns="91440" bIns="91440" anchor="ctr"/>
          <a:p>
            <a:endParaRPr/>
          </a:p>
        </p:txBody>
      </p:sp>
      <p:sp>
        <p:nvSpPr>
          <p:cNvPr id="41" name="PlaceHolder 5"/>
          <p:cNvSpPr>
            <a:spLocks noGrp="1"/>
          </p:cNvSpPr>
          <p:nvPr>
            <p:ph type="sldNum"/>
          </p:nvPr>
        </p:nvSpPr>
        <p:spPr>
          <a:xfrm>
            <a:off x="6553080" y="6356520"/>
            <a:ext cx="2133360" cy="364680"/>
          </a:xfrm>
          <a:prstGeom prst="rect">
            <a:avLst/>
          </a:prstGeom>
        </p:spPr>
        <p:txBody>
          <a:bodyPr anchor="ctr"/>
          <a:p>
            <a:pPr algn="r">
              <a:lnSpc>
                <a:spcPct val="100000"/>
              </a:lnSpc>
            </a:pPr>
            <a:fld id="{69BD7225-8637-4CD0-BA3B-33D76509A757}" type="slidenum">
              <a:rPr lang="en-IN" sz="1200" strike="noStrike">
                <a:solidFill>
                  <a:srgbClr val="888888"/>
                </a:solidFill>
                <a:latin typeface="Calibri"/>
                <a:ea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85800" y="2130480"/>
            <a:ext cx="7772040" cy="1469520"/>
          </a:xfrm>
          <a:prstGeom prst="rect">
            <a:avLst/>
          </a:prstGeom>
        </p:spPr>
        <p:txBody>
          <a:bodyPr tIns="91440" bIns="91440" anchor="ctr"/>
          <a:p>
            <a:endParaRPr/>
          </a:p>
        </p:txBody>
      </p:sp>
      <p:sp>
        <p:nvSpPr>
          <p:cNvPr id="77" name="PlaceHolder 2"/>
          <p:cNvSpPr>
            <a:spLocks noGrp="1"/>
          </p:cNvSpPr>
          <p:nvPr>
            <p:ph type="subTitle"/>
          </p:nvPr>
        </p:nvSpPr>
        <p:spPr>
          <a:xfrm>
            <a:off x="1371600" y="3886200"/>
            <a:ext cx="6400440" cy="1752120"/>
          </a:xfrm>
          <a:prstGeom prst="rect">
            <a:avLst/>
          </a:prstGeom>
        </p:spPr>
        <p:txBody>
          <a:bodyPr tIns="91440" bIns="91440"/>
          <a:p>
            <a:pPr algn="ctr"/>
            <a:endParaRPr/>
          </a:p>
        </p:txBody>
      </p:sp>
      <p:sp>
        <p:nvSpPr>
          <p:cNvPr id="78" name="PlaceHolder 3"/>
          <p:cNvSpPr>
            <a:spLocks noGrp="1"/>
          </p:cNvSpPr>
          <p:nvPr>
            <p:ph type="dt"/>
          </p:nvPr>
        </p:nvSpPr>
        <p:spPr>
          <a:xfrm>
            <a:off x="457200" y="6356520"/>
            <a:ext cx="2133360" cy="364680"/>
          </a:xfrm>
          <a:prstGeom prst="rect">
            <a:avLst/>
          </a:prstGeom>
        </p:spPr>
        <p:txBody>
          <a:bodyPr tIns="91440" bIns="91440" anchor="ctr"/>
          <a:p>
            <a:endParaRPr/>
          </a:p>
        </p:txBody>
      </p:sp>
      <p:sp>
        <p:nvSpPr>
          <p:cNvPr id="79" name="PlaceHolder 4"/>
          <p:cNvSpPr>
            <a:spLocks noGrp="1"/>
          </p:cNvSpPr>
          <p:nvPr>
            <p:ph type="ftr"/>
          </p:nvPr>
        </p:nvSpPr>
        <p:spPr>
          <a:xfrm>
            <a:off x="3124080" y="6356520"/>
            <a:ext cx="2895120" cy="364680"/>
          </a:xfrm>
          <a:prstGeom prst="rect">
            <a:avLst/>
          </a:prstGeom>
        </p:spPr>
        <p:txBody>
          <a:bodyPr tIns="91440" bIns="91440" anchor="ctr"/>
          <a:p>
            <a:endParaRPr/>
          </a:p>
        </p:txBody>
      </p:sp>
      <p:sp>
        <p:nvSpPr>
          <p:cNvPr id="80" name="PlaceHolder 5"/>
          <p:cNvSpPr>
            <a:spLocks noGrp="1"/>
          </p:cNvSpPr>
          <p:nvPr>
            <p:ph type="sldNum"/>
          </p:nvPr>
        </p:nvSpPr>
        <p:spPr>
          <a:xfrm>
            <a:off x="6553080" y="6356520"/>
            <a:ext cx="2133360" cy="364680"/>
          </a:xfrm>
          <a:prstGeom prst="rect">
            <a:avLst/>
          </a:prstGeom>
        </p:spPr>
        <p:txBody>
          <a:bodyPr anchor="ctr"/>
          <a:p>
            <a:pPr algn="r">
              <a:lnSpc>
                <a:spcPct val="100000"/>
              </a:lnSpc>
            </a:pPr>
            <a:fld id="{38216BE1-8318-4BF3-99F4-482B79F39791}" type="slidenum">
              <a:rPr lang="en-IN" sz="1200" strike="noStrike">
                <a:solidFill>
                  <a:srgbClr val="888888"/>
                </a:solidFill>
                <a:latin typeface="Calibri"/>
                <a:ea typeface="Calibri"/>
              </a:rPr>
              <a:t>&lt;number&gt;</a:t>
            </a:fld>
            <a:endParaRPr/>
          </a:p>
        </p:txBody>
      </p:sp>
      <p:sp>
        <p:nvSpPr>
          <p:cNvPr id="81" name="PlaceHolder 6"/>
          <p:cNvSpPr>
            <a:spLocks noGrp="1"/>
          </p:cNvSpPr>
          <p:nvPr>
            <p:ph type="body"/>
          </p:nvPr>
        </p:nvSpPr>
        <p:spPr>
          <a:xfrm>
            <a:off x="457200" y="1604520"/>
            <a:ext cx="8229240" cy="3976920"/>
          </a:xfrm>
          <a:prstGeom prst="rect">
            <a:avLst/>
          </a:prstGeom>
        </p:spPr>
        <p:txBody>
          <a:bodyPr lIns="0" rIns="0" tIns="0" bIns="0"/>
          <a:p>
            <a:pPr>
              <a:buSzPct val="45000"/>
              <a:buFont typeface="StarSymbol"/>
              <a:buChar char=""/>
            </a:pPr>
            <a:r>
              <a:rPr lang="en-IN" sz="1400">
                <a:latin typeface="Arial"/>
              </a:rPr>
              <a:t>Click to edit the outline text format</a:t>
            </a:r>
            <a:endParaRPr/>
          </a:p>
          <a:p>
            <a:pPr lvl="1">
              <a:buSzPct val="75000"/>
              <a:buFont typeface="StarSymbol"/>
              <a:buChar char=""/>
            </a:pPr>
            <a:r>
              <a:rPr lang="en-IN" sz="1400">
                <a:latin typeface="Arial"/>
              </a:rPr>
              <a:t>Second Outline Level</a:t>
            </a:r>
            <a:endParaRPr/>
          </a:p>
          <a:p>
            <a:pPr lvl="2">
              <a:buSzPct val="45000"/>
              <a:buFont typeface="StarSymbol"/>
              <a:buChar char=""/>
            </a:pPr>
            <a:r>
              <a:rPr lang="en-IN" sz="1400">
                <a:latin typeface="Arial"/>
              </a:rPr>
              <a:t>Third Outline Level</a:t>
            </a:r>
            <a:endParaRPr/>
          </a:p>
          <a:p>
            <a:pPr lvl="3">
              <a:buSzPct val="75000"/>
              <a:buFont typeface="StarSymbol"/>
              <a:buChar char=""/>
            </a:pPr>
            <a:r>
              <a:rPr lang="en-IN" sz="14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6.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6.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6.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6.xml"/>
</Relationships>
</file>

<file path=ppt/slides/_rels/slide2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6.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6.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112680" y="217080"/>
            <a:ext cx="8733240" cy="1023120"/>
          </a:xfrm>
          <a:prstGeom prst="rect">
            <a:avLst/>
          </a:prstGeom>
          <a:noFill/>
          <a:ln>
            <a:noFill/>
          </a:ln>
        </p:spPr>
        <p:txBody>
          <a:bodyPr tIns="91440" bIns="91440"/>
          <a:p>
            <a:pPr algn="ctr">
              <a:lnSpc>
                <a:spcPct val="100000"/>
              </a:lnSpc>
            </a:pPr>
            <a:r>
              <a:rPr lang="en-IN" sz="3000" strike="noStrike">
                <a:solidFill>
                  <a:srgbClr val="000000"/>
                </a:solidFill>
                <a:latin typeface="Calibri"/>
                <a:ea typeface="Playfair Display"/>
              </a:rPr>
              <a:t>Game Playing</a:t>
            </a:r>
            <a:r>
              <a:rPr lang="en-IN" sz="3000" strike="noStrike">
                <a:solidFill>
                  <a:srgbClr val="000000"/>
                </a:solidFill>
                <a:latin typeface="Calibri"/>
                <a:ea typeface="Playfair Display"/>
              </a:rPr>
              <a:t>
</a:t>
            </a:r>
            <a:r>
              <a:rPr lang="en-IN" sz="3000" strike="noStrike">
                <a:solidFill>
                  <a:srgbClr val="000000"/>
                </a:solidFill>
                <a:latin typeface="Calibri"/>
                <a:ea typeface="Playfair Display"/>
              </a:rPr>
              <a:t>A Reinforcement Learning Approach</a:t>
            </a:r>
            <a:endParaRPr/>
          </a:p>
        </p:txBody>
      </p:sp>
      <p:sp>
        <p:nvSpPr>
          <p:cNvPr id="117" name="TextShape 2"/>
          <p:cNvSpPr txBox="1"/>
          <p:nvPr/>
        </p:nvSpPr>
        <p:spPr>
          <a:xfrm>
            <a:off x="2971800" y="2438280"/>
            <a:ext cx="3308760" cy="3613320"/>
          </a:xfrm>
          <a:prstGeom prst="rect">
            <a:avLst/>
          </a:prstGeom>
          <a:noFill/>
          <a:ln>
            <a:noFill/>
          </a:ln>
        </p:spPr>
        <p:txBody>
          <a:bodyPr tIns="91440" bIns="91440"/>
          <a:p>
            <a:pPr>
              <a:lnSpc>
                <a:spcPct val="100000"/>
              </a:lnSpc>
            </a:pPr>
            <a:r>
              <a:rPr lang="en-IN" sz="3000" strike="noStrike">
                <a:solidFill>
                  <a:srgbClr val="000000"/>
                </a:solidFill>
                <a:latin typeface="Calibri"/>
                <a:ea typeface="Arial"/>
              </a:rPr>
              <a:t>           </a:t>
            </a:r>
            <a:r>
              <a:rPr lang="en-IN" sz="3000" strike="noStrike">
                <a:solidFill>
                  <a:srgbClr val="000000"/>
                </a:solidFill>
                <a:latin typeface="Calibri"/>
                <a:ea typeface="Arial"/>
              </a:rPr>
              <a:t>By </a:t>
            </a:r>
            <a:endParaRPr/>
          </a:p>
          <a:p>
            <a:pPr>
              <a:lnSpc>
                <a:spcPct val="100000"/>
              </a:lnSpc>
            </a:pPr>
            <a:r>
              <a:rPr lang="en-IN" sz="3000" strike="noStrike">
                <a:solidFill>
                  <a:srgbClr val="000000"/>
                </a:solidFill>
                <a:latin typeface="Calibri"/>
                <a:ea typeface="Arial"/>
              </a:rPr>
              <a:t>  </a:t>
            </a:r>
            <a:r>
              <a:rPr lang="en-IN" sz="3000" strike="noStrike">
                <a:solidFill>
                  <a:srgbClr val="000000"/>
                </a:solidFill>
                <a:latin typeface="Calibri"/>
                <a:ea typeface="Arial"/>
              </a:rPr>
              <a:t>Jainam Sheth</a:t>
            </a:r>
            <a:endParaRPr/>
          </a:p>
          <a:p>
            <a:pPr>
              <a:lnSpc>
                <a:spcPct val="100000"/>
              </a:lnSpc>
            </a:pPr>
            <a:r>
              <a:rPr lang="en-IN" sz="3000" strike="noStrike">
                <a:solidFill>
                  <a:srgbClr val="000000"/>
                </a:solidFill>
                <a:latin typeface="Calibri"/>
                <a:ea typeface="Arial"/>
              </a:rPr>
              <a:t> </a:t>
            </a:r>
            <a:r>
              <a:rPr lang="en-IN" sz="3000" strike="noStrike">
                <a:solidFill>
                  <a:srgbClr val="000000"/>
                </a:solidFill>
                <a:latin typeface="Calibri"/>
                <a:ea typeface="Arial"/>
              </a:rPr>
              <a:t>Abhishek Patil</a:t>
            </a:r>
            <a:endParaRPr/>
          </a:p>
          <a:p>
            <a:pPr>
              <a:lnSpc>
                <a:spcPct val="100000"/>
              </a:lnSpc>
            </a:pPr>
            <a:r>
              <a:rPr lang="en-IN" sz="3000" strike="noStrike">
                <a:solidFill>
                  <a:srgbClr val="000000"/>
                </a:solidFill>
                <a:latin typeface="Calibri"/>
                <a:ea typeface="Arial"/>
              </a:rPr>
              <a:t>  </a:t>
            </a:r>
            <a:r>
              <a:rPr lang="en-IN" sz="3000" strike="noStrike">
                <a:solidFill>
                  <a:srgbClr val="000000"/>
                </a:solidFill>
                <a:latin typeface="Calibri"/>
                <a:ea typeface="Arial"/>
              </a:rPr>
              <a:t>Rohit Surana</a:t>
            </a:r>
            <a:endParaRPr/>
          </a:p>
        </p:txBody>
      </p:sp>
      <p:pic>
        <p:nvPicPr>
          <p:cNvPr id="118" name="Shape 94" descr=""/>
          <p:cNvPicPr/>
          <p:nvPr/>
        </p:nvPicPr>
        <p:blipFill>
          <a:blip r:embed="rId1"/>
          <a:stretch/>
        </p:blipFill>
        <p:spPr>
          <a:xfrm>
            <a:off x="196200" y="2133720"/>
            <a:ext cx="2927880" cy="3580920"/>
          </a:xfrm>
          <a:prstGeom prst="rect">
            <a:avLst/>
          </a:prstGeom>
          <a:ln>
            <a:noFill/>
          </a:ln>
        </p:spPr>
      </p:pic>
      <p:pic>
        <p:nvPicPr>
          <p:cNvPr id="119" name="Shape 95" descr=""/>
          <p:cNvPicPr/>
          <p:nvPr/>
        </p:nvPicPr>
        <p:blipFill>
          <a:blip r:embed="rId2"/>
          <a:stretch/>
        </p:blipFill>
        <p:spPr>
          <a:xfrm>
            <a:off x="5943600" y="2057400"/>
            <a:ext cx="2985840" cy="3657240"/>
          </a:xfrm>
          <a:prstGeom prst="rect">
            <a:avLst/>
          </a:prstGeom>
          <a:ln>
            <a:noFill/>
          </a:ln>
        </p:spPr>
      </p:pic>
      <p:sp>
        <p:nvSpPr>
          <p:cNvPr id="120" name="TextShape 3"/>
          <p:cNvSpPr txBox="1"/>
          <p:nvPr/>
        </p:nvSpPr>
        <p:spPr>
          <a:xfrm>
            <a:off x="8472600" y="6217560"/>
            <a:ext cx="548280" cy="524520"/>
          </a:xfrm>
          <a:prstGeom prst="rect">
            <a:avLst/>
          </a:prstGeom>
          <a:noFill/>
          <a:ln>
            <a:noFill/>
          </a:ln>
        </p:spPr>
        <p:txBody>
          <a:bodyPr tIns="91440" bIns="91440" anchor="ctr"/>
          <a:p>
            <a:pPr>
              <a:lnSpc>
                <a:spcPct val="100000"/>
              </a:lnSpc>
            </a:pPr>
            <a:fld id="{9245CB9F-BECB-4FBE-8453-2750F1E9913F}" type="slidenum">
              <a:rPr lang="en-IN" sz="1400" strike="noStrike">
                <a:solidFill>
                  <a:srgbClr val="000000"/>
                </a:solidFill>
                <a:latin typeface="Arial"/>
                <a:ea typeface="Arial"/>
              </a:rPr>
              <a:t>&lt;number&gt;</a:t>
            </a:fld>
            <a:endParaRPr/>
          </a:p>
        </p:txBody>
      </p:sp>
    </p:spTree>
  </p:cSld>
  <p:transition spd="slow">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533520" y="0"/>
            <a:ext cx="7772040" cy="1469520"/>
          </a:xfrm>
          <a:prstGeom prst="rect">
            <a:avLst/>
          </a:prstGeom>
          <a:noFill/>
          <a:ln>
            <a:noFill/>
          </a:ln>
        </p:spPr>
        <p:txBody>
          <a:bodyPr tIns="91440" bIns="91440" anchor="ctr"/>
          <a:p>
            <a:pPr algn="ctr">
              <a:lnSpc>
                <a:spcPct val="100000"/>
              </a:lnSpc>
            </a:pPr>
            <a:r>
              <a:rPr lang="en-IN" sz="3600" strike="noStrike">
                <a:solidFill>
                  <a:srgbClr val="000000"/>
                </a:solidFill>
                <a:latin typeface="Calibri"/>
                <a:ea typeface="Calibri"/>
              </a:rPr>
              <a:t>Suggestions given in Sem VII exam</a:t>
            </a:r>
            <a:endParaRPr/>
          </a:p>
        </p:txBody>
      </p:sp>
      <p:sp>
        <p:nvSpPr>
          <p:cNvPr id="146" name="CustomShape 2"/>
          <p:cNvSpPr/>
          <p:nvPr/>
        </p:nvSpPr>
        <p:spPr>
          <a:xfrm>
            <a:off x="685800" y="1295280"/>
            <a:ext cx="8000640" cy="5911560"/>
          </a:xfrm>
          <a:prstGeom prst="rect">
            <a:avLst/>
          </a:prstGeom>
          <a:noFill/>
          <a:ln>
            <a:noFill/>
          </a:ln>
        </p:spPr>
        <p:style>
          <a:lnRef idx="0"/>
          <a:fillRef idx="0"/>
          <a:effectRef idx="0"/>
          <a:fontRef idx="minor"/>
        </p:style>
        <p:txBody>
          <a:bodyPr lIns="90000" rIns="90000" tIns="45000" bIns="45000"/>
          <a:p>
            <a:pPr lvl="3">
              <a:lnSpc>
                <a:spcPct val="100000"/>
              </a:lnSpc>
              <a:buFont typeface="Arial"/>
              <a:buChar char="•"/>
            </a:pPr>
            <a:r>
              <a:rPr lang="en-IN" strike="noStrike">
                <a:solidFill>
                  <a:srgbClr val="000000"/>
                </a:solidFill>
                <a:latin typeface="Calibri"/>
                <a:ea typeface="Arial"/>
              </a:rPr>
              <a:t> </a:t>
            </a:r>
            <a:r>
              <a:rPr lang="en-IN" strike="noStrike">
                <a:solidFill>
                  <a:srgbClr val="000000"/>
                </a:solidFill>
                <a:latin typeface="Calibri"/>
                <a:ea typeface="Arial"/>
              </a:rPr>
              <a:t>Reward is not always a number for example Subway Surfer. So how the agent will tackle that?</a:t>
            </a:r>
            <a:endParaRPr/>
          </a:p>
          <a:p>
            <a:pPr>
              <a:lnSpc>
                <a:spcPct val="100000"/>
              </a:lnSpc>
              <a:buFont typeface="Wingdings" charset="2"/>
              <a:buChar char=""/>
            </a:pPr>
            <a:r>
              <a:rPr lang="en-IN" strike="noStrike">
                <a:solidFill>
                  <a:srgbClr val="000000"/>
                </a:solidFill>
                <a:latin typeface="Calibri"/>
                <a:ea typeface="Arial"/>
              </a:rPr>
              <a:t>We have considered simple games like cart pole. In such games reward is a number. Complex Games like subway surfers are beyond the scope of this project.</a:t>
            </a:r>
            <a:endParaRPr/>
          </a:p>
          <a:p>
            <a:pPr>
              <a:lnSpc>
                <a:spcPct val="100000"/>
              </a:lnSpc>
            </a:pPr>
            <a:endParaRPr/>
          </a:p>
          <a:p>
            <a:pPr>
              <a:lnSpc>
                <a:spcPct val="100000"/>
              </a:lnSpc>
              <a:buFont typeface="Arial"/>
              <a:buChar char="•"/>
            </a:pPr>
            <a:r>
              <a:rPr lang="en-IN" strike="noStrike">
                <a:solidFill>
                  <a:srgbClr val="000000"/>
                </a:solidFill>
                <a:latin typeface="Calibri"/>
                <a:ea typeface="Arial"/>
              </a:rPr>
              <a:t> </a:t>
            </a:r>
            <a:r>
              <a:rPr lang="en-IN" strike="noStrike">
                <a:solidFill>
                  <a:srgbClr val="000000"/>
                </a:solidFill>
                <a:latin typeface="Calibri"/>
                <a:ea typeface="Arial"/>
              </a:rPr>
              <a:t>How long will the agent play random moves and how that probability is calculated?</a:t>
            </a:r>
            <a:endParaRPr/>
          </a:p>
          <a:p>
            <a:pPr>
              <a:lnSpc>
                <a:spcPct val="100000"/>
              </a:lnSpc>
              <a:buFont typeface="Wingdings" charset="2"/>
              <a:buChar char=""/>
            </a:pPr>
            <a:r>
              <a:rPr lang="en-IN" strike="noStrike">
                <a:solidFill>
                  <a:srgbClr val="000000"/>
                </a:solidFill>
                <a:latin typeface="Calibri"/>
                <a:ea typeface="Arial"/>
              </a:rPr>
              <a:t>The agent will take moves with respect to an epsilon greedy policy. In this the agents epsilon value will be initially high and hence it will play randomly and then after every step the value of epsilon is decreased by a small amount. After the value of epsilon reaches a certain minimum value it will stop playing randomly.</a:t>
            </a:r>
            <a:endParaRPr/>
          </a:p>
          <a:p>
            <a:pPr>
              <a:lnSpc>
                <a:spcPct val="100000"/>
              </a:lnSpc>
            </a:pPr>
            <a:endParaRPr/>
          </a:p>
          <a:p>
            <a:pPr>
              <a:lnSpc>
                <a:spcPct val="100000"/>
              </a:lnSpc>
              <a:buFont typeface="Arial"/>
              <a:buChar char="•"/>
            </a:pPr>
            <a:r>
              <a:rPr lang="en-IN" strike="noStrike">
                <a:solidFill>
                  <a:srgbClr val="000000"/>
                </a:solidFill>
                <a:latin typeface="Calibri"/>
                <a:ea typeface="Arial"/>
              </a:rPr>
              <a:t> </a:t>
            </a:r>
            <a:r>
              <a:rPr lang="en-IN" strike="noStrike">
                <a:solidFill>
                  <a:srgbClr val="000000"/>
                </a:solidFill>
                <a:latin typeface="Calibri"/>
                <a:ea typeface="Arial"/>
              </a:rPr>
              <a:t>Change References according to proper pattern</a:t>
            </a:r>
            <a:endParaRPr/>
          </a:p>
          <a:p>
            <a:pPr>
              <a:lnSpc>
                <a:spcPct val="100000"/>
              </a:lnSpc>
              <a:buFont typeface="Wingdings" charset="2"/>
              <a:buChar char=""/>
            </a:pPr>
            <a:r>
              <a:rPr lang="en-IN" strike="noStrike">
                <a:solidFill>
                  <a:srgbClr val="000000"/>
                </a:solidFill>
                <a:latin typeface="Calibri"/>
                <a:ea typeface="Arial"/>
              </a:rPr>
              <a:t> </a:t>
            </a:r>
            <a:r>
              <a:rPr lang="en-IN" strike="noStrike">
                <a:solidFill>
                  <a:srgbClr val="000000"/>
                </a:solidFill>
                <a:latin typeface="Calibri"/>
                <a:ea typeface="Arial"/>
              </a:rPr>
              <a:t>We have changed the references to IEEE format.</a:t>
            </a:r>
            <a:endParaRPr/>
          </a:p>
          <a:p>
            <a:pPr>
              <a:lnSpc>
                <a:spcPct val="100000"/>
              </a:lnSpc>
            </a:pPr>
            <a:r>
              <a:rPr lang="en-IN" strike="noStrike">
                <a:solidFill>
                  <a:srgbClr val="000000"/>
                </a:solidFill>
                <a:latin typeface="Calibri"/>
                <a:ea typeface="Arial"/>
              </a:rPr>
              <a:t> </a:t>
            </a:r>
            <a:endParaRPr/>
          </a:p>
          <a:p>
            <a:pPr>
              <a:lnSpc>
                <a:spcPct val="100000"/>
              </a:lnSpc>
              <a:buFont typeface="Arial"/>
              <a:buChar char="•"/>
            </a:pPr>
            <a:r>
              <a:rPr lang="en-IN" strike="noStrike">
                <a:solidFill>
                  <a:srgbClr val="000000"/>
                </a:solidFill>
                <a:latin typeface="Calibri"/>
                <a:ea typeface="Arial"/>
              </a:rPr>
              <a:t> </a:t>
            </a:r>
            <a:r>
              <a:rPr lang="en-IN" strike="noStrike">
                <a:solidFill>
                  <a:srgbClr val="000000"/>
                </a:solidFill>
                <a:latin typeface="Calibri"/>
                <a:ea typeface="Arial"/>
              </a:rPr>
              <a:t>Modify the Use Case diagram</a:t>
            </a:r>
            <a:endParaRPr/>
          </a:p>
          <a:p>
            <a:pPr>
              <a:lnSpc>
                <a:spcPct val="100000"/>
              </a:lnSpc>
              <a:buFont typeface="Wingdings" charset="2"/>
              <a:buChar char=""/>
            </a:pPr>
            <a:r>
              <a:rPr lang="en-IN" strike="noStrike">
                <a:solidFill>
                  <a:srgbClr val="000000"/>
                </a:solidFill>
                <a:latin typeface="Calibri"/>
                <a:ea typeface="Arial"/>
              </a:rPr>
              <a:t> </a:t>
            </a:r>
            <a:r>
              <a:rPr lang="en-IN" strike="noStrike">
                <a:solidFill>
                  <a:srgbClr val="000000"/>
                </a:solidFill>
                <a:latin typeface="Calibri"/>
                <a:ea typeface="Arial"/>
              </a:rPr>
              <a:t>We have implemented the correct use case diagram.</a:t>
            </a:r>
            <a:endParaRPr/>
          </a:p>
          <a:p>
            <a:pPr>
              <a:lnSpc>
                <a:spcPct val="100000"/>
              </a:lnSpc>
            </a:pPr>
            <a:endParaRPr/>
          </a:p>
          <a:p>
            <a:pPr>
              <a:lnSpc>
                <a:spcPct val="100000"/>
              </a:lnSpc>
            </a:pPr>
            <a:endParaRPr/>
          </a:p>
        </p:txBody>
      </p:sp>
      <p:sp>
        <p:nvSpPr>
          <p:cNvPr id="147" name="TextShape 3"/>
          <p:cNvSpPr txBox="1"/>
          <p:nvPr/>
        </p:nvSpPr>
        <p:spPr>
          <a:xfrm>
            <a:off x="6553080" y="6356520"/>
            <a:ext cx="2133360" cy="364680"/>
          </a:xfrm>
          <a:prstGeom prst="rect">
            <a:avLst/>
          </a:prstGeom>
          <a:noFill/>
          <a:ln>
            <a:noFill/>
          </a:ln>
        </p:spPr>
        <p:txBody>
          <a:bodyPr anchor="ctr"/>
          <a:p>
            <a:pPr algn="r">
              <a:lnSpc>
                <a:spcPct val="100000"/>
              </a:lnSpc>
            </a:pPr>
            <a:fld id="{D23E1193-91DE-4411-8C1B-E6BC7AD7DA24}" type="slidenum">
              <a:rPr lang="en-IN" sz="1200" strike="noStrike">
                <a:solidFill>
                  <a:srgbClr val="888888"/>
                </a:solidFill>
                <a:latin typeface="Calibri"/>
                <a:ea typeface="Calibri"/>
              </a:rPr>
              <a:t>&lt;number&gt;</a:t>
            </a:fld>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609480" y="457200"/>
            <a:ext cx="7772040" cy="2832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IN" strike="noStrike">
                <a:solidFill>
                  <a:srgbClr val="000000"/>
                </a:solidFill>
                <a:latin typeface="Calibri"/>
                <a:ea typeface="Arial"/>
              </a:rPr>
              <a:t>Find how the compatibility with screen resolution is solved.</a:t>
            </a:r>
            <a:endParaRPr/>
          </a:p>
          <a:p>
            <a:pPr>
              <a:lnSpc>
                <a:spcPct val="100000"/>
              </a:lnSpc>
              <a:buFont typeface="Wingdings" charset="2"/>
              <a:buChar char=""/>
            </a:pPr>
            <a:r>
              <a:rPr lang="en-IN" strike="noStrike">
                <a:solidFill>
                  <a:srgbClr val="000000"/>
                </a:solidFill>
                <a:latin typeface="Calibri"/>
                <a:ea typeface="Arial"/>
              </a:rPr>
              <a:t> </a:t>
            </a:r>
            <a:r>
              <a:rPr lang="en-IN" strike="noStrike">
                <a:solidFill>
                  <a:srgbClr val="000000"/>
                </a:solidFill>
                <a:latin typeface="Calibri"/>
                <a:ea typeface="Arial"/>
              </a:rPr>
              <a:t>We use OpenAi Gym, all the implementation and architecture issues including  compatibility are handled by it.</a:t>
            </a:r>
            <a:endParaRPr/>
          </a:p>
          <a:p>
            <a:pPr>
              <a:lnSpc>
                <a:spcPct val="100000"/>
              </a:lnSpc>
            </a:pPr>
            <a:endParaRPr/>
          </a:p>
          <a:p>
            <a:pPr>
              <a:lnSpc>
                <a:spcPct val="100000"/>
              </a:lnSpc>
              <a:buFont typeface="Arial"/>
              <a:buChar char="•"/>
            </a:pPr>
            <a:r>
              <a:rPr lang="en-IN" strike="noStrike">
                <a:solidFill>
                  <a:srgbClr val="000000"/>
                </a:solidFill>
                <a:latin typeface="Calibri"/>
                <a:ea typeface="Arial"/>
              </a:rPr>
              <a:t> </a:t>
            </a:r>
            <a:r>
              <a:rPr lang="en-IN" strike="noStrike">
                <a:solidFill>
                  <a:srgbClr val="000000"/>
                </a:solidFill>
                <a:latin typeface="Calibri"/>
                <a:ea typeface="Arial"/>
              </a:rPr>
              <a:t>How are the values of gamma, epsilon decided?</a:t>
            </a:r>
            <a:endParaRPr/>
          </a:p>
          <a:p>
            <a:pPr>
              <a:lnSpc>
                <a:spcPct val="100000"/>
              </a:lnSpc>
              <a:buFont typeface="Wingdings" charset="2"/>
              <a:buChar char=""/>
            </a:pPr>
            <a:r>
              <a:rPr lang="en-IN" strike="noStrike">
                <a:solidFill>
                  <a:srgbClr val="000000"/>
                </a:solidFill>
                <a:latin typeface="Calibri"/>
                <a:ea typeface="Arial"/>
              </a:rPr>
              <a:t> </a:t>
            </a:r>
            <a:r>
              <a:rPr lang="en-IN" strike="noStrike">
                <a:solidFill>
                  <a:srgbClr val="000000"/>
                </a:solidFill>
                <a:latin typeface="Calibri"/>
                <a:ea typeface="Arial"/>
              </a:rPr>
              <a:t>The value for all the parameters are decided through trial and error. Generally   the value for gamma is near to 1. While for epsilon it is near to 1 in the beginning  and after that it is reduced at every step up to some minimum value.</a:t>
            </a:r>
            <a:endParaRPr/>
          </a:p>
          <a:p>
            <a:pPr>
              <a:lnSpc>
                <a:spcPct val="100000"/>
              </a:lnSpc>
            </a:pPr>
            <a:endParaRPr/>
          </a:p>
        </p:txBody>
      </p:sp>
      <p:sp>
        <p:nvSpPr>
          <p:cNvPr id="149" name="TextShape 2"/>
          <p:cNvSpPr txBox="1"/>
          <p:nvPr/>
        </p:nvSpPr>
        <p:spPr>
          <a:xfrm>
            <a:off x="6553080" y="6356520"/>
            <a:ext cx="2133360" cy="364680"/>
          </a:xfrm>
          <a:prstGeom prst="rect">
            <a:avLst/>
          </a:prstGeom>
          <a:noFill/>
          <a:ln>
            <a:noFill/>
          </a:ln>
        </p:spPr>
        <p:txBody>
          <a:bodyPr anchor="ctr"/>
          <a:p>
            <a:pPr algn="r">
              <a:lnSpc>
                <a:spcPct val="100000"/>
              </a:lnSpc>
            </a:pPr>
            <a:fld id="{BAC529AD-08DD-44A6-BBD8-91DA4EACB265}" type="slidenum">
              <a:rPr lang="en-IN" sz="1200" strike="noStrike">
                <a:solidFill>
                  <a:srgbClr val="888888"/>
                </a:solidFill>
                <a:latin typeface="Calibri"/>
                <a:ea typeface="Calibri"/>
              </a:rPr>
              <a:t>&lt;number&gt;</a:t>
            </a:fld>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651960" y="-29520"/>
            <a:ext cx="7772040" cy="1469520"/>
          </a:xfrm>
          <a:prstGeom prst="rect">
            <a:avLst/>
          </a:prstGeom>
          <a:noFill/>
          <a:ln>
            <a:noFill/>
          </a:ln>
        </p:spPr>
        <p:txBody>
          <a:bodyPr lIns="0" rIns="0" tIns="0" bIns="0" anchor="ctr"/>
          <a:p>
            <a:pPr algn="ctr"/>
            <a:r>
              <a:rPr lang="en-IN" sz="3600">
                <a:latin typeface="Arial"/>
              </a:rPr>
              <a:t>Screenshots</a:t>
            </a:r>
            <a:endParaRPr/>
          </a:p>
        </p:txBody>
      </p:sp>
      <p:pic>
        <p:nvPicPr>
          <p:cNvPr id="151" name="" descr=""/>
          <p:cNvPicPr/>
          <p:nvPr/>
        </p:nvPicPr>
        <p:blipFill>
          <a:blip r:embed="rId1"/>
          <a:stretch/>
        </p:blipFill>
        <p:spPr>
          <a:xfrm>
            <a:off x="34200" y="1483560"/>
            <a:ext cx="9143640" cy="51404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685800" y="2130480"/>
            <a:ext cx="7772040" cy="1469520"/>
          </a:xfrm>
          <a:prstGeom prst="rect">
            <a:avLst/>
          </a:prstGeom>
          <a:noFill/>
          <a:ln>
            <a:noFill/>
          </a:ln>
        </p:spPr>
        <p:txBody>
          <a:bodyPr lIns="0" rIns="0" tIns="0" bIns="0" anchor="ctr"/>
          <a:p>
            <a:endParaRPr/>
          </a:p>
        </p:txBody>
      </p:sp>
      <p:pic>
        <p:nvPicPr>
          <p:cNvPr id="153" name="" descr=""/>
          <p:cNvPicPr/>
          <p:nvPr/>
        </p:nvPicPr>
        <p:blipFill>
          <a:blip r:embed="rId1"/>
          <a:stretch/>
        </p:blipFill>
        <p:spPr>
          <a:xfrm>
            <a:off x="69840" y="576000"/>
            <a:ext cx="9003960" cy="50619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685800" y="2130480"/>
            <a:ext cx="7772040" cy="1469520"/>
          </a:xfrm>
          <a:prstGeom prst="rect">
            <a:avLst/>
          </a:prstGeom>
          <a:noFill/>
          <a:ln>
            <a:noFill/>
          </a:ln>
        </p:spPr>
        <p:txBody>
          <a:bodyPr lIns="0" rIns="0" tIns="0" bIns="0" anchor="ctr"/>
          <a:p>
            <a:endParaRPr/>
          </a:p>
        </p:txBody>
      </p:sp>
      <p:pic>
        <p:nvPicPr>
          <p:cNvPr id="155" name="" descr=""/>
          <p:cNvPicPr/>
          <p:nvPr/>
        </p:nvPicPr>
        <p:blipFill>
          <a:blip r:embed="rId1"/>
          <a:stretch/>
        </p:blipFill>
        <p:spPr>
          <a:xfrm>
            <a:off x="216000" y="432000"/>
            <a:ext cx="8707680" cy="48960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685800" y="2130480"/>
            <a:ext cx="7772040" cy="1469520"/>
          </a:xfrm>
          <a:prstGeom prst="rect">
            <a:avLst/>
          </a:prstGeom>
          <a:noFill/>
          <a:ln>
            <a:noFill/>
          </a:ln>
        </p:spPr>
        <p:txBody>
          <a:bodyPr lIns="0" rIns="0" tIns="0" bIns="0" anchor="ctr"/>
          <a:p>
            <a:endParaRPr/>
          </a:p>
        </p:txBody>
      </p:sp>
      <p:pic>
        <p:nvPicPr>
          <p:cNvPr id="157" name="" descr=""/>
          <p:cNvPicPr/>
          <p:nvPr/>
        </p:nvPicPr>
        <p:blipFill>
          <a:blip r:embed="rId1"/>
          <a:stretch/>
        </p:blipFill>
        <p:spPr>
          <a:xfrm>
            <a:off x="69840" y="576000"/>
            <a:ext cx="9003960" cy="50619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539640" y="2853000"/>
            <a:ext cx="8229240" cy="1142640"/>
          </a:xfrm>
          <a:prstGeom prst="rect">
            <a:avLst/>
          </a:prstGeom>
          <a:noFill/>
          <a:ln>
            <a:noFill/>
          </a:ln>
        </p:spPr>
        <p:txBody>
          <a:bodyPr tIns="91440" bIns="91440" anchor="ctr"/>
          <a:p>
            <a:pPr algn="ctr">
              <a:lnSpc>
                <a:spcPct val="100000"/>
              </a:lnSpc>
            </a:pPr>
            <a:r>
              <a:rPr lang="en-IN" sz="4400" strike="noStrike">
                <a:solidFill>
                  <a:srgbClr val="000000"/>
                </a:solidFill>
                <a:latin typeface="Calibri"/>
                <a:ea typeface="Calibri"/>
              </a:rPr>
              <a:t>Design Models</a:t>
            </a:r>
            <a:r>
              <a:rPr lang="en-IN" sz="4400" strike="noStrike">
                <a:solidFill>
                  <a:srgbClr val="000000"/>
                </a:solidFill>
                <a:latin typeface="Calibri"/>
                <a:ea typeface="Calibri"/>
              </a:rPr>
              <a:t>
</a:t>
            </a:r>
            <a:endParaRPr/>
          </a:p>
        </p:txBody>
      </p:sp>
      <p:sp>
        <p:nvSpPr>
          <p:cNvPr id="159" name="TextShape 2"/>
          <p:cNvSpPr txBox="1"/>
          <p:nvPr/>
        </p:nvSpPr>
        <p:spPr>
          <a:xfrm>
            <a:off x="6553080" y="6356520"/>
            <a:ext cx="2133360" cy="364680"/>
          </a:xfrm>
          <a:prstGeom prst="rect">
            <a:avLst/>
          </a:prstGeom>
          <a:noFill/>
          <a:ln>
            <a:noFill/>
          </a:ln>
        </p:spPr>
        <p:txBody>
          <a:bodyPr anchor="ctr"/>
          <a:p>
            <a:pPr algn="r">
              <a:lnSpc>
                <a:spcPct val="100000"/>
              </a:lnSpc>
            </a:pPr>
            <a:fld id="{A6CC211F-D4C7-43A1-B32B-30767ACB6BFE}" type="slidenum">
              <a:rPr lang="en-IN" sz="1200" strike="noStrike">
                <a:solidFill>
                  <a:srgbClr val="888888"/>
                </a:solidFill>
                <a:latin typeface="Calibri"/>
                <a:ea typeface="Calibri"/>
              </a:rPr>
              <a:t>&lt;number&gt;</a:t>
            </a:fld>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685800" y="0"/>
            <a:ext cx="7772040" cy="1469520"/>
          </a:xfrm>
          <a:prstGeom prst="rect">
            <a:avLst/>
          </a:prstGeom>
          <a:noFill/>
          <a:ln>
            <a:noFill/>
          </a:ln>
        </p:spPr>
        <p:txBody>
          <a:bodyPr tIns="91440" bIns="91440" anchor="ctr"/>
          <a:p>
            <a:pPr algn="ctr">
              <a:lnSpc>
                <a:spcPct val="100000"/>
              </a:lnSpc>
            </a:pPr>
            <a:r>
              <a:rPr lang="en-IN" sz="3600" strike="noStrike">
                <a:solidFill>
                  <a:srgbClr val="000000"/>
                </a:solidFill>
                <a:latin typeface="Calibri"/>
                <a:ea typeface="Calibri"/>
              </a:rPr>
              <a:t>Use Case Diagram</a:t>
            </a:r>
            <a:endParaRPr/>
          </a:p>
        </p:txBody>
      </p:sp>
      <p:pic>
        <p:nvPicPr>
          <p:cNvPr id="161" name="Picture 2" descr=""/>
          <p:cNvPicPr/>
          <p:nvPr/>
        </p:nvPicPr>
        <p:blipFill>
          <a:blip r:embed="rId1"/>
          <a:stretch/>
        </p:blipFill>
        <p:spPr>
          <a:xfrm>
            <a:off x="1763640" y="1157400"/>
            <a:ext cx="5533560" cy="5476680"/>
          </a:xfrm>
          <a:prstGeom prst="rect">
            <a:avLst/>
          </a:prstGeom>
          <a:ln>
            <a:noFill/>
          </a:ln>
        </p:spPr>
      </p:pic>
      <p:sp>
        <p:nvSpPr>
          <p:cNvPr id="162" name="TextShape 2"/>
          <p:cNvSpPr txBox="1"/>
          <p:nvPr/>
        </p:nvSpPr>
        <p:spPr>
          <a:xfrm>
            <a:off x="6553080" y="6356520"/>
            <a:ext cx="2133360" cy="364680"/>
          </a:xfrm>
          <a:prstGeom prst="rect">
            <a:avLst/>
          </a:prstGeom>
          <a:noFill/>
          <a:ln>
            <a:noFill/>
          </a:ln>
        </p:spPr>
        <p:txBody>
          <a:bodyPr anchor="ctr"/>
          <a:p>
            <a:pPr algn="r">
              <a:lnSpc>
                <a:spcPct val="100000"/>
              </a:lnSpc>
            </a:pPr>
            <a:fld id="{0BD3503B-E718-4E32-AADD-29148CE7D33B}" type="slidenum">
              <a:rPr lang="en-IN" sz="1200" strike="noStrike">
                <a:solidFill>
                  <a:srgbClr val="888888"/>
                </a:solidFill>
                <a:latin typeface="Calibri"/>
                <a:ea typeface="Calibri"/>
              </a:rPr>
              <a:t>&lt;number&gt;</a:t>
            </a:fld>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3" name="Picture 2" descr=""/>
          <p:cNvPicPr/>
          <p:nvPr/>
        </p:nvPicPr>
        <p:blipFill>
          <a:blip r:embed="rId1"/>
          <a:stretch/>
        </p:blipFill>
        <p:spPr>
          <a:xfrm>
            <a:off x="1976400" y="1196640"/>
            <a:ext cx="5190840" cy="5248080"/>
          </a:xfrm>
          <a:prstGeom prst="rect">
            <a:avLst/>
          </a:prstGeom>
          <a:ln>
            <a:noFill/>
          </a:ln>
        </p:spPr>
      </p:pic>
      <p:sp>
        <p:nvSpPr>
          <p:cNvPr id="164" name="CustomShape 1"/>
          <p:cNvSpPr/>
          <p:nvPr/>
        </p:nvSpPr>
        <p:spPr>
          <a:xfrm>
            <a:off x="3361680" y="332640"/>
            <a:ext cx="2262960" cy="456120"/>
          </a:xfrm>
          <a:prstGeom prst="rect">
            <a:avLst/>
          </a:prstGeom>
          <a:noFill/>
          <a:ln>
            <a:noFill/>
          </a:ln>
        </p:spPr>
        <p:style>
          <a:lnRef idx="0"/>
          <a:fillRef idx="0"/>
          <a:effectRef idx="0"/>
          <a:fontRef idx="minor"/>
        </p:style>
        <p:txBody>
          <a:bodyPr wrap="none" lIns="90000" rIns="90000" tIns="45000" bIns="45000"/>
          <a:p>
            <a:pPr>
              <a:lnSpc>
                <a:spcPct val="100000"/>
              </a:lnSpc>
            </a:pPr>
            <a:r>
              <a:rPr lang="en-IN" sz="2400" strike="noStrike">
                <a:solidFill>
                  <a:srgbClr val="000000"/>
                </a:solidFill>
                <a:latin typeface="Arial"/>
                <a:ea typeface="Arial"/>
              </a:rPr>
              <a:t>Class  Diagram</a:t>
            </a:r>
            <a:endParaRPr/>
          </a:p>
        </p:txBody>
      </p:sp>
      <p:sp>
        <p:nvSpPr>
          <p:cNvPr id="165" name="TextShape 2"/>
          <p:cNvSpPr txBox="1"/>
          <p:nvPr/>
        </p:nvSpPr>
        <p:spPr>
          <a:xfrm>
            <a:off x="6553080" y="6356520"/>
            <a:ext cx="2133360" cy="364680"/>
          </a:xfrm>
          <a:prstGeom prst="rect">
            <a:avLst/>
          </a:prstGeom>
          <a:noFill/>
          <a:ln>
            <a:noFill/>
          </a:ln>
        </p:spPr>
        <p:txBody>
          <a:bodyPr anchor="ctr"/>
          <a:p>
            <a:pPr algn="r">
              <a:lnSpc>
                <a:spcPct val="100000"/>
              </a:lnSpc>
            </a:pPr>
            <a:fld id="{3D0F716A-4158-4FF6-9D56-B79206F98771}" type="slidenum">
              <a:rPr lang="en-IN" sz="1200" strike="noStrike">
                <a:solidFill>
                  <a:srgbClr val="888888"/>
                </a:solidFill>
                <a:latin typeface="Calibri"/>
                <a:ea typeface="Calibri"/>
              </a:rPr>
              <a:t>&lt;number&gt;</a:t>
            </a:fld>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a:off x="4320" y="-228600"/>
            <a:ext cx="1272240" cy="914040"/>
          </a:xfrm>
          <a:prstGeom prst="rect">
            <a:avLst/>
          </a:prstGeom>
          <a:noFill/>
          <a:ln>
            <a:noFill/>
          </a:ln>
        </p:spPr>
        <p:style>
          <a:lnRef idx="0"/>
          <a:fillRef idx="0"/>
          <a:effectRef idx="0"/>
          <a:fontRef idx="minor"/>
        </p:style>
        <p:txBody>
          <a:bodyPr wrap="none" anchor="ctr"/>
          <a:p>
            <a:pPr>
              <a:lnSpc>
                <a:spcPct val="100000"/>
              </a:lnSpc>
            </a:pPr>
            <a:r>
              <a:rPr b="1" lang="en-IN" sz="1200" strike="noStrike">
                <a:solidFill>
                  <a:srgbClr val="000000"/>
                </a:solidFill>
                <a:latin typeface="Arial"/>
                <a:ea typeface="Arial"/>
              </a:rPr>
              <a:t>      </a:t>
            </a:r>
            <a:endParaRPr/>
          </a:p>
          <a:p>
            <a:pPr>
              <a:lnSpc>
                <a:spcPct val="100000"/>
              </a:lnSpc>
            </a:pPr>
            <a:endParaRPr/>
          </a:p>
          <a:p>
            <a:pPr>
              <a:lnSpc>
                <a:spcPct val="100000"/>
              </a:lnSpc>
            </a:pPr>
            <a:r>
              <a:rPr b="1" lang="en-IN" sz="1200" strike="noStrike">
                <a:solidFill>
                  <a:srgbClr val="000000"/>
                </a:solidFill>
                <a:latin typeface="Arial"/>
                <a:ea typeface="Arial"/>
              </a:rPr>
              <a:t>     </a:t>
            </a:r>
            <a:r>
              <a:rPr b="1" lang="en-IN" sz="1200" strike="noStrike">
                <a:solidFill>
                  <a:srgbClr val="000000"/>
                </a:solidFill>
                <a:latin typeface="Arial"/>
                <a:ea typeface="Arial"/>
              </a:rPr>
              <a:t>Level 0 DFD</a:t>
            </a:r>
            <a:endParaRPr/>
          </a:p>
          <a:p>
            <a:pPr>
              <a:lnSpc>
                <a:spcPct val="100000"/>
              </a:lnSpc>
            </a:pPr>
            <a:endParaRPr/>
          </a:p>
        </p:txBody>
      </p:sp>
      <p:sp>
        <p:nvSpPr>
          <p:cNvPr id="167" name="CustomShape 2"/>
          <p:cNvSpPr/>
          <p:nvPr/>
        </p:nvSpPr>
        <p:spPr>
          <a:xfrm>
            <a:off x="231840" y="1922400"/>
            <a:ext cx="1104480" cy="564480"/>
          </a:xfrm>
          <a:prstGeom prst="rect">
            <a:avLst/>
          </a:prstGeom>
          <a:noFill/>
          <a:ln>
            <a:noFill/>
          </a:ln>
        </p:spPr>
        <p:style>
          <a:lnRef idx="0"/>
          <a:fillRef idx="0"/>
          <a:effectRef idx="0"/>
          <a:fontRef idx="minor"/>
        </p:style>
        <p:txBody>
          <a:bodyPr wrap="none" anchor="ctr"/>
          <a:p>
            <a:pPr>
              <a:lnSpc>
                <a:spcPct val="100000"/>
              </a:lnSpc>
            </a:pPr>
            <a:r>
              <a:rPr b="1" lang="en-IN" sz="1200" strike="noStrike">
                <a:solidFill>
                  <a:srgbClr val="000000"/>
                </a:solidFill>
                <a:latin typeface="Arial"/>
                <a:ea typeface="Arial"/>
              </a:rPr>
              <a:t>Level 1 DFD</a:t>
            </a:r>
            <a:r>
              <a:rPr lang="en-IN" sz="1300" strike="noStrike">
                <a:solidFill>
                  <a:srgbClr val="000000"/>
                </a:solidFill>
                <a:latin typeface="Arial"/>
                <a:ea typeface="Arial"/>
              </a:rPr>
              <a:t> </a:t>
            </a:r>
            <a:endParaRPr/>
          </a:p>
          <a:p>
            <a:pPr>
              <a:lnSpc>
                <a:spcPct val="100000"/>
              </a:lnSpc>
            </a:pPr>
            <a:endParaRPr/>
          </a:p>
        </p:txBody>
      </p:sp>
      <p:sp>
        <p:nvSpPr>
          <p:cNvPr id="168" name="CustomShape 3"/>
          <p:cNvSpPr/>
          <p:nvPr/>
        </p:nvSpPr>
        <p:spPr>
          <a:xfrm>
            <a:off x="228600" y="5705640"/>
            <a:ext cx="9143640" cy="360"/>
          </a:xfrm>
          <a:prstGeom prst="rect">
            <a:avLst/>
          </a:prstGeom>
          <a:noFill/>
          <a:ln>
            <a:noFill/>
          </a:ln>
        </p:spPr>
        <p:style>
          <a:lnRef idx="0"/>
          <a:fillRef idx="0"/>
          <a:effectRef idx="0"/>
          <a:fontRef idx="minor"/>
        </p:style>
      </p:sp>
      <p:sp>
        <p:nvSpPr>
          <p:cNvPr id="169" name="TextShape 4"/>
          <p:cNvSpPr txBox="1"/>
          <p:nvPr/>
        </p:nvSpPr>
        <p:spPr>
          <a:xfrm>
            <a:off x="6553080" y="6356520"/>
            <a:ext cx="2133360" cy="364680"/>
          </a:xfrm>
          <a:prstGeom prst="rect">
            <a:avLst/>
          </a:prstGeom>
          <a:noFill/>
          <a:ln>
            <a:noFill/>
          </a:ln>
        </p:spPr>
        <p:txBody>
          <a:bodyPr anchor="ctr"/>
          <a:p>
            <a:pPr algn="r">
              <a:lnSpc>
                <a:spcPct val="100000"/>
              </a:lnSpc>
            </a:pPr>
            <a:fld id="{5F62574D-E60B-49B0-A4F3-E7B3834A48AB}" type="slidenum">
              <a:rPr lang="en-IN" sz="1200" strike="noStrike">
                <a:solidFill>
                  <a:srgbClr val="888888"/>
                </a:solidFill>
                <a:latin typeface="Calibri"/>
                <a:ea typeface="Calibri"/>
              </a:rPr>
              <a:t>&lt;number&gt;</a:t>
            </a:fld>
            <a:endParaRPr/>
          </a:p>
        </p:txBody>
      </p:sp>
      <p:pic>
        <p:nvPicPr>
          <p:cNvPr id="170" name="Picture 2" descr=""/>
          <p:cNvPicPr/>
          <p:nvPr/>
        </p:nvPicPr>
        <p:blipFill>
          <a:blip r:embed="rId1"/>
          <a:stretch/>
        </p:blipFill>
        <p:spPr>
          <a:xfrm>
            <a:off x="304920" y="457200"/>
            <a:ext cx="7924320" cy="1437840"/>
          </a:xfrm>
          <a:prstGeom prst="rect">
            <a:avLst/>
          </a:prstGeom>
          <a:ln>
            <a:noFill/>
          </a:ln>
        </p:spPr>
      </p:pic>
      <p:pic>
        <p:nvPicPr>
          <p:cNvPr id="171" name="Picture 3" descr=""/>
          <p:cNvPicPr/>
          <p:nvPr/>
        </p:nvPicPr>
        <p:blipFill>
          <a:blip r:embed="rId2"/>
          <a:stretch/>
        </p:blipFill>
        <p:spPr>
          <a:xfrm>
            <a:off x="838080" y="2286000"/>
            <a:ext cx="7314840" cy="441936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311760" y="593280"/>
            <a:ext cx="8520120" cy="763200"/>
          </a:xfrm>
          <a:prstGeom prst="rect">
            <a:avLst/>
          </a:prstGeom>
          <a:noFill/>
          <a:ln>
            <a:noFill/>
          </a:ln>
        </p:spPr>
        <p:txBody>
          <a:bodyPr tIns="91440" bIns="91440"/>
          <a:p>
            <a:pPr algn="ctr">
              <a:lnSpc>
                <a:spcPct val="100000"/>
              </a:lnSpc>
            </a:pPr>
            <a:r>
              <a:rPr lang="en-IN" sz="4400" strike="noStrike">
                <a:solidFill>
                  <a:srgbClr val="000000"/>
                </a:solidFill>
                <a:latin typeface="Calibri"/>
                <a:ea typeface="Calibri"/>
              </a:rPr>
              <a:t>Contents</a:t>
            </a:r>
            <a:endParaRPr/>
          </a:p>
        </p:txBody>
      </p:sp>
      <p:sp>
        <p:nvSpPr>
          <p:cNvPr id="122" name="TextShape 2"/>
          <p:cNvSpPr txBox="1"/>
          <p:nvPr/>
        </p:nvSpPr>
        <p:spPr>
          <a:xfrm>
            <a:off x="311760" y="1536480"/>
            <a:ext cx="8520120" cy="4554720"/>
          </a:xfrm>
          <a:prstGeom prst="rect">
            <a:avLst/>
          </a:prstGeom>
          <a:noFill/>
          <a:ln>
            <a:noFill/>
          </a:ln>
        </p:spPr>
        <p:txBody>
          <a:bodyPr tIns="91440" bIns="91440"/>
          <a:p>
            <a:pPr>
              <a:lnSpc>
                <a:spcPct val="100000"/>
              </a:lnSpc>
              <a:buFont typeface="Arial"/>
              <a:buAutoNum type="arabicPeriod"/>
            </a:pPr>
            <a:r>
              <a:rPr lang="en-IN" sz="2000" strike="noStrike">
                <a:solidFill>
                  <a:srgbClr val="000000"/>
                </a:solidFill>
                <a:latin typeface="Calibri"/>
                <a:ea typeface="Calibri"/>
              </a:rPr>
              <a:t>Problem Definition</a:t>
            </a:r>
            <a:endParaRPr/>
          </a:p>
          <a:p>
            <a:pPr>
              <a:lnSpc>
                <a:spcPct val="100000"/>
              </a:lnSpc>
              <a:buFont typeface="Arial"/>
              <a:buAutoNum type="arabicPeriod"/>
            </a:pPr>
            <a:r>
              <a:rPr lang="en-IN" sz="2000" strike="noStrike">
                <a:solidFill>
                  <a:srgbClr val="000000"/>
                </a:solidFill>
                <a:latin typeface="Calibri"/>
                <a:ea typeface="Calibri"/>
              </a:rPr>
              <a:t>Tools Used (H/W and S/W) </a:t>
            </a:r>
            <a:endParaRPr/>
          </a:p>
          <a:p>
            <a:pPr>
              <a:lnSpc>
                <a:spcPct val="100000"/>
              </a:lnSpc>
              <a:buFont typeface="Arial"/>
              <a:buAutoNum type="arabicPeriod"/>
            </a:pPr>
            <a:r>
              <a:rPr lang="en-IN" sz="2000" strike="noStrike">
                <a:solidFill>
                  <a:srgbClr val="000000"/>
                </a:solidFill>
                <a:latin typeface="Calibri"/>
                <a:ea typeface="Calibri"/>
              </a:rPr>
              <a:t>Work done till date</a:t>
            </a:r>
            <a:endParaRPr/>
          </a:p>
          <a:p>
            <a:pPr>
              <a:lnSpc>
                <a:spcPct val="100000"/>
              </a:lnSpc>
              <a:buFont typeface="Arial"/>
              <a:buAutoNum type="arabicPeriod"/>
            </a:pPr>
            <a:r>
              <a:rPr lang="en-IN" sz="2000" strike="noStrike">
                <a:solidFill>
                  <a:srgbClr val="000000"/>
                </a:solidFill>
                <a:latin typeface="Calibri"/>
                <a:ea typeface="Calibri"/>
              </a:rPr>
              <a:t>Q-learning</a:t>
            </a:r>
            <a:endParaRPr/>
          </a:p>
          <a:p>
            <a:pPr>
              <a:lnSpc>
                <a:spcPct val="100000"/>
              </a:lnSpc>
              <a:buFont typeface="Arial"/>
              <a:buAutoNum type="arabicPeriod"/>
            </a:pPr>
            <a:r>
              <a:rPr lang="en-IN" sz="2000" strike="noStrike">
                <a:solidFill>
                  <a:srgbClr val="000000"/>
                </a:solidFill>
                <a:latin typeface="Calibri"/>
                <a:ea typeface="Calibri"/>
              </a:rPr>
              <a:t>Screenshots</a:t>
            </a:r>
            <a:endParaRPr/>
          </a:p>
          <a:p>
            <a:pPr>
              <a:lnSpc>
                <a:spcPct val="100000"/>
              </a:lnSpc>
              <a:buFont typeface="Arial"/>
              <a:buAutoNum type="arabicPeriod"/>
            </a:pPr>
            <a:r>
              <a:rPr lang="en-IN" sz="2000" strike="noStrike">
                <a:solidFill>
                  <a:srgbClr val="000000"/>
                </a:solidFill>
                <a:latin typeface="Calibri"/>
                <a:ea typeface="Calibri"/>
              </a:rPr>
              <a:t>Analysis and Design Models</a:t>
            </a:r>
            <a:endParaRPr/>
          </a:p>
          <a:p>
            <a:pPr>
              <a:lnSpc>
                <a:spcPct val="100000"/>
              </a:lnSpc>
              <a:buFont typeface="Arial"/>
              <a:buAutoNum type="arabicPeriod"/>
            </a:pPr>
            <a:r>
              <a:rPr lang="en-IN" sz="2000" strike="noStrike">
                <a:solidFill>
                  <a:srgbClr val="000000"/>
                </a:solidFill>
                <a:latin typeface="Calibri"/>
                <a:ea typeface="Calibri"/>
              </a:rPr>
              <a:t>Suggestions given in Sem VII exam </a:t>
            </a:r>
            <a:endParaRPr/>
          </a:p>
          <a:p>
            <a:pPr>
              <a:lnSpc>
                <a:spcPct val="100000"/>
              </a:lnSpc>
              <a:buFont typeface="Arial"/>
              <a:buAutoNum type="arabicPeriod"/>
            </a:pPr>
            <a:r>
              <a:rPr lang="en-IN" sz="2000" strike="noStrike">
                <a:solidFill>
                  <a:srgbClr val="000000"/>
                </a:solidFill>
                <a:latin typeface="Calibri"/>
                <a:ea typeface="Calibri"/>
              </a:rPr>
              <a:t>References</a:t>
            </a:r>
            <a:endParaRPr/>
          </a:p>
        </p:txBody>
      </p:sp>
      <p:sp>
        <p:nvSpPr>
          <p:cNvPr id="123" name="TextShape 3"/>
          <p:cNvSpPr txBox="1"/>
          <p:nvPr/>
        </p:nvSpPr>
        <p:spPr>
          <a:xfrm>
            <a:off x="8472600" y="6217560"/>
            <a:ext cx="548280" cy="524520"/>
          </a:xfrm>
          <a:prstGeom prst="rect">
            <a:avLst/>
          </a:prstGeom>
          <a:noFill/>
          <a:ln>
            <a:noFill/>
          </a:ln>
        </p:spPr>
        <p:txBody>
          <a:bodyPr tIns="91440" bIns="91440" anchor="ctr"/>
          <a:p>
            <a:pPr>
              <a:lnSpc>
                <a:spcPct val="100000"/>
              </a:lnSpc>
            </a:pPr>
            <a:fld id="{36DB0022-52F1-4336-9725-7E337E5B089A}" type="slidenum">
              <a:rPr lang="en-IN" sz="1400" strike="noStrike">
                <a:solidFill>
                  <a:srgbClr val="000000"/>
                </a:solidFill>
                <a:latin typeface="Arial"/>
                <a:ea typeface="Arial"/>
              </a:rPr>
              <a:t>&lt;number&gt;</a:t>
            </a:fld>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533520" y="-152280"/>
            <a:ext cx="7772040" cy="609120"/>
          </a:xfrm>
          <a:prstGeom prst="rect">
            <a:avLst/>
          </a:prstGeom>
          <a:noFill/>
          <a:ln>
            <a:noFill/>
          </a:ln>
        </p:spPr>
        <p:txBody>
          <a:bodyPr tIns="91440" bIns="91440" anchor="ctr"/>
          <a:p>
            <a:pPr algn="ctr">
              <a:lnSpc>
                <a:spcPct val="100000"/>
              </a:lnSpc>
            </a:pPr>
            <a:r>
              <a:rPr lang="en-IN" sz="2400" strike="noStrike">
                <a:solidFill>
                  <a:srgbClr val="000000"/>
                </a:solidFill>
                <a:latin typeface="Calibri"/>
                <a:ea typeface="Calibri"/>
              </a:rPr>
              <a:t>Architecture Diagram</a:t>
            </a:r>
            <a:endParaRPr/>
          </a:p>
        </p:txBody>
      </p:sp>
      <p:sp>
        <p:nvSpPr>
          <p:cNvPr id="173" name="TextShape 2"/>
          <p:cNvSpPr txBox="1"/>
          <p:nvPr/>
        </p:nvSpPr>
        <p:spPr>
          <a:xfrm>
            <a:off x="6553080" y="6356520"/>
            <a:ext cx="2133360" cy="364680"/>
          </a:xfrm>
          <a:prstGeom prst="rect">
            <a:avLst/>
          </a:prstGeom>
          <a:noFill/>
          <a:ln>
            <a:noFill/>
          </a:ln>
        </p:spPr>
        <p:txBody>
          <a:bodyPr anchor="ctr"/>
          <a:p>
            <a:pPr algn="r">
              <a:lnSpc>
                <a:spcPct val="100000"/>
              </a:lnSpc>
            </a:pPr>
            <a:fld id="{58551C37-E2C7-4C27-9746-D1B5D3AC481B}" type="slidenum">
              <a:rPr lang="en-IN" sz="1200" strike="noStrike">
                <a:solidFill>
                  <a:srgbClr val="888888"/>
                </a:solidFill>
                <a:latin typeface="Calibri"/>
                <a:ea typeface="Calibri"/>
              </a:rPr>
              <a:t>&lt;number&gt;</a:t>
            </a:fld>
            <a:endParaRPr/>
          </a:p>
        </p:txBody>
      </p:sp>
      <p:pic>
        <p:nvPicPr>
          <p:cNvPr id="174" name="Picture 3" descr=""/>
          <p:cNvPicPr/>
          <p:nvPr/>
        </p:nvPicPr>
        <p:blipFill>
          <a:blip r:embed="rId1"/>
          <a:stretch/>
        </p:blipFill>
        <p:spPr>
          <a:xfrm>
            <a:off x="318960" y="457200"/>
            <a:ext cx="8038800" cy="640044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CustomShape 1"/>
          <p:cNvSpPr/>
          <p:nvPr/>
        </p:nvSpPr>
        <p:spPr>
          <a:xfrm>
            <a:off x="255600" y="-490320"/>
            <a:ext cx="4984200" cy="1492560"/>
          </a:xfrm>
          <a:prstGeom prst="rect">
            <a:avLst/>
          </a:prstGeom>
          <a:noFill/>
          <a:ln>
            <a:noFill/>
          </a:ln>
        </p:spPr>
        <p:style>
          <a:lnRef idx="0"/>
          <a:fillRef idx="0"/>
          <a:effectRef idx="0"/>
          <a:fontRef idx="minor"/>
        </p:style>
        <p:txBody>
          <a:bodyPr wrap="none" lIns="228600" tIns="228600" bIns="0" anchor="ctr"/>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b="1" lang="en-IN" sz="1200" strike="noStrike">
                <a:solidFill>
                  <a:srgbClr val="000000"/>
                </a:solidFill>
                <a:latin typeface="Arial"/>
                <a:ea typeface="Arial"/>
              </a:rPr>
              <a:t>                                          </a:t>
            </a:r>
            <a:r>
              <a:rPr b="1" lang="en-IN" sz="1200" strike="noStrike">
                <a:solidFill>
                  <a:srgbClr val="000000"/>
                </a:solidFill>
                <a:latin typeface="Arial"/>
                <a:ea typeface="Arial"/>
              </a:rPr>
              <a:t>	</a:t>
            </a:r>
            <a:r>
              <a:rPr b="1" lang="en-IN" sz="1200" strike="noStrike">
                <a:solidFill>
                  <a:srgbClr val="000000"/>
                </a:solidFill>
                <a:latin typeface="Arial"/>
                <a:ea typeface="Arial"/>
              </a:rPr>
              <a:t>	</a:t>
            </a:r>
            <a:r>
              <a:rPr b="1" lang="en-IN" sz="1200" strike="noStrike">
                <a:solidFill>
                  <a:srgbClr val="000000"/>
                </a:solidFill>
                <a:latin typeface="Arial"/>
                <a:ea typeface="Arial"/>
              </a:rPr>
              <a:t>	</a:t>
            </a:r>
            <a:r>
              <a:rPr b="1" lang="en-IN" sz="2400" strike="noStrike">
                <a:solidFill>
                  <a:srgbClr val="000000"/>
                </a:solidFill>
                <a:latin typeface="Arial"/>
                <a:ea typeface="Arial"/>
              </a:rPr>
              <a:t>ER DIAGRAM</a:t>
            </a:r>
            <a:endParaRPr/>
          </a:p>
          <a:p>
            <a:pPr>
              <a:lnSpc>
                <a:spcPct val="100000"/>
              </a:lnSpc>
            </a:pPr>
            <a:r>
              <a:rPr lang="en-IN" sz="1100" strike="noStrike">
                <a:solidFill>
                  <a:srgbClr val="000000"/>
                </a:solidFill>
                <a:latin typeface="Arial"/>
                <a:ea typeface="Arial"/>
              </a:rPr>
              <a:t> </a:t>
            </a:r>
            <a:endParaRPr/>
          </a:p>
        </p:txBody>
      </p:sp>
      <p:pic>
        <p:nvPicPr>
          <p:cNvPr id="176" name="image12.png" descr=""/>
          <p:cNvPicPr/>
          <p:nvPr/>
        </p:nvPicPr>
        <p:blipFill>
          <a:blip r:embed="rId1"/>
          <a:stretch/>
        </p:blipFill>
        <p:spPr>
          <a:xfrm>
            <a:off x="1828800" y="1484640"/>
            <a:ext cx="5486040" cy="4581000"/>
          </a:xfrm>
          <a:prstGeom prst="rect">
            <a:avLst/>
          </a:prstGeom>
          <a:ln>
            <a:noFill/>
          </a:ln>
        </p:spPr>
      </p:pic>
      <p:sp>
        <p:nvSpPr>
          <p:cNvPr id="177" name="CustomShape 2"/>
          <p:cNvSpPr/>
          <p:nvPr/>
        </p:nvSpPr>
        <p:spPr>
          <a:xfrm>
            <a:off x="228600" y="5038560"/>
            <a:ext cx="9143640" cy="360"/>
          </a:xfrm>
          <a:prstGeom prst="rect">
            <a:avLst/>
          </a:prstGeom>
          <a:noFill/>
          <a:ln>
            <a:noFill/>
          </a:ln>
        </p:spPr>
        <p:style>
          <a:lnRef idx="0"/>
          <a:fillRef idx="0"/>
          <a:effectRef idx="0"/>
          <a:fontRef idx="minor"/>
        </p:style>
      </p:sp>
      <p:sp>
        <p:nvSpPr>
          <p:cNvPr id="178" name="TextShape 3"/>
          <p:cNvSpPr txBox="1"/>
          <p:nvPr/>
        </p:nvSpPr>
        <p:spPr>
          <a:xfrm>
            <a:off x="6553080" y="6356520"/>
            <a:ext cx="2133360" cy="364680"/>
          </a:xfrm>
          <a:prstGeom prst="rect">
            <a:avLst/>
          </a:prstGeom>
          <a:noFill/>
          <a:ln>
            <a:noFill/>
          </a:ln>
        </p:spPr>
        <p:txBody>
          <a:bodyPr anchor="ctr"/>
          <a:p>
            <a:pPr algn="r">
              <a:lnSpc>
                <a:spcPct val="100000"/>
              </a:lnSpc>
            </a:pPr>
            <a:fld id="{1F594072-710B-45AB-9C88-541DB6BD8407}" type="slidenum">
              <a:rPr lang="en-IN" sz="1200" strike="noStrike">
                <a:solidFill>
                  <a:srgbClr val="888888"/>
                </a:solidFill>
                <a:latin typeface="Calibri"/>
                <a:ea typeface="Calibri"/>
              </a:rPr>
              <a:t>&lt;number&gt;</a:t>
            </a:fld>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CustomShape 1"/>
          <p:cNvSpPr/>
          <p:nvPr/>
        </p:nvSpPr>
        <p:spPr>
          <a:xfrm>
            <a:off x="112320" y="228600"/>
            <a:ext cx="1540440" cy="395280"/>
          </a:xfrm>
          <a:prstGeom prst="rect">
            <a:avLst/>
          </a:prstGeom>
          <a:noFill/>
          <a:ln>
            <a:noFill/>
          </a:ln>
        </p:spPr>
        <p:style>
          <a:lnRef idx="0"/>
          <a:fillRef idx="0"/>
          <a:effectRef idx="0"/>
          <a:fontRef idx="minor"/>
        </p:style>
        <p:txBody>
          <a:bodyPr wrap="none" lIns="90000" rIns="90000" tIns="45000" bIns="45000"/>
          <a:p>
            <a:pPr>
              <a:lnSpc>
                <a:spcPct val="100000"/>
              </a:lnSpc>
            </a:pPr>
            <a:r>
              <a:rPr lang="en-IN" sz="2000" strike="noStrike">
                <a:solidFill>
                  <a:srgbClr val="000000"/>
                </a:solidFill>
                <a:latin typeface="Calibri"/>
                <a:ea typeface="Arial"/>
              </a:rPr>
              <a:t>Flow Chart</a:t>
            </a:r>
            <a:endParaRPr/>
          </a:p>
        </p:txBody>
      </p:sp>
      <p:sp>
        <p:nvSpPr>
          <p:cNvPr id="180" name="TextShape 2"/>
          <p:cNvSpPr txBox="1"/>
          <p:nvPr/>
        </p:nvSpPr>
        <p:spPr>
          <a:xfrm>
            <a:off x="6553080" y="6356520"/>
            <a:ext cx="2133360" cy="364680"/>
          </a:xfrm>
          <a:prstGeom prst="rect">
            <a:avLst/>
          </a:prstGeom>
          <a:noFill/>
          <a:ln>
            <a:noFill/>
          </a:ln>
        </p:spPr>
        <p:txBody>
          <a:bodyPr anchor="ctr"/>
          <a:p>
            <a:pPr algn="r">
              <a:lnSpc>
                <a:spcPct val="100000"/>
              </a:lnSpc>
            </a:pPr>
            <a:fld id="{F7C08D00-2D00-4CD4-B7A3-982A59C15319}" type="slidenum">
              <a:rPr lang="en-IN" sz="1200" strike="noStrike">
                <a:solidFill>
                  <a:srgbClr val="888888"/>
                </a:solidFill>
                <a:latin typeface="Calibri"/>
                <a:ea typeface="Calibri"/>
              </a:rPr>
              <a:t>&lt;number&gt;</a:t>
            </a:fld>
            <a:endParaRPr/>
          </a:p>
        </p:txBody>
      </p:sp>
      <p:pic>
        <p:nvPicPr>
          <p:cNvPr id="181" name="Picture 2" descr=""/>
          <p:cNvPicPr/>
          <p:nvPr/>
        </p:nvPicPr>
        <p:blipFill>
          <a:blip r:embed="rId1"/>
          <a:stretch/>
        </p:blipFill>
        <p:spPr>
          <a:xfrm>
            <a:off x="1704960" y="228600"/>
            <a:ext cx="5733720" cy="646236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457200" y="274680"/>
            <a:ext cx="8229240" cy="1142640"/>
          </a:xfrm>
          <a:prstGeom prst="rect">
            <a:avLst/>
          </a:prstGeom>
          <a:noFill/>
          <a:ln>
            <a:noFill/>
          </a:ln>
        </p:spPr>
        <p:txBody>
          <a:bodyPr anchor="ctr"/>
          <a:p>
            <a:pPr algn="ctr">
              <a:lnSpc>
                <a:spcPct val="100000"/>
              </a:lnSpc>
            </a:pPr>
            <a:r>
              <a:rPr lang="en-IN" sz="3200" strike="noStrike">
                <a:solidFill>
                  <a:srgbClr val="000000"/>
                </a:solidFill>
                <a:latin typeface="Calibri"/>
                <a:ea typeface="Calibri"/>
              </a:rPr>
              <a:t>References</a:t>
            </a:r>
            <a:endParaRPr/>
          </a:p>
        </p:txBody>
      </p:sp>
      <p:sp>
        <p:nvSpPr>
          <p:cNvPr id="183"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en-IN" sz="1600" strike="noStrike">
                <a:solidFill>
                  <a:srgbClr val="000000"/>
                </a:solidFill>
                <a:latin typeface="Calibri"/>
                <a:ea typeface="Calibri"/>
              </a:rPr>
              <a:t>[1] Mnih, V., Kavukcuoglu, K., Silver, D., Graves, A., Antonoglou, I., and Wierstra, D. (2013).Playing Atari with deep reinforcement learning. Technical report, arXiv:1312.5602.</a:t>
            </a:r>
            <a:endParaRPr/>
          </a:p>
          <a:p>
            <a:pPr>
              <a:lnSpc>
                <a:spcPct val="100000"/>
              </a:lnSpc>
            </a:pPr>
            <a:endParaRPr/>
          </a:p>
          <a:p>
            <a:pPr>
              <a:lnSpc>
                <a:spcPct val="100000"/>
              </a:lnSpc>
              <a:buFont typeface="Arial"/>
              <a:buChar char="•"/>
            </a:pPr>
            <a:r>
              <a:rPr lang="en-IN" sz="1600" strike="noStrike">
                <a:solidFill>
                  <a:srgbClr val="000000"/>
                </a:solidFill>
                <a:latin typeface="Calibri"/>
                <a:ea typeface="Calibri"/>
              </a:rPr>
              <a:t>[2] Mnih, V., Kavukcuoglu, K., Silver, D., Rusu, A. A., Veness, J., Bellemare, M. G., Graves,A., Riedmiller, M., Fidjeland, A. K., Ostrovski, G., Petersen, S., Beattie, C., Sadik, A., Antonoglou, I., King, H., Kumaran, D., Wierstra, D., Legg, S., and Hassabis, D. (2015). Human-level control through deep reinforcement learning. Nature, 518, 529–533.</a:t>
            </a:r>
            <a:endParaRPr/>
          </a:p>
          <a:p>
            <a:pPr>
              <a:lnSpc>
                <a:spcPct val="100000"/>
              </a:lnSpc>
            </a:pPr>
            <a:endParaRPr/>
          </a:p>
          <a:p>
            <a:pPr>
              <a:lnSpc>
                <a:spcPct val="100000"/>
              </a:lnSpc>
              <a:buFont typeface="Arial"/>
              <a:buChar char="•"/>
            </a:pPr>
            <a:r>
              <a:rPr lang="en-IN" sz="1600" strike="noStrike">
                <a:solidFill>
                  <a:srgbClr val="000000"/>
                </a:solidFill>
                <a:latin typeface="Calibri"/>
                <a:ea typeface="Calibri"/>
              </a:rPr>
              <a:t>[3]  Hershey, David, and Blake Wulfe. "Learning to Play Atari Games.",D.(2015). Stanford Machine Learning class, 2-3</a:t>
            </a:r>
            <a:endParaRPr/>
          </a:p>
          <a:p>
            <a:pPr>
              <a:lnSpc>
                <a:spcPct val="100000"/>
              </a:lnSpc>
            </a:pPr>
            <a:endParaRPr/>
          </a:p>
        </p:txBody>
      </p:sp>
      <p:sp>
        <p:nvSpPr>
          <p:cNvPr id="184" name="TextShape 3"/>
          <p:cNvSpPr txBox="1"/>
          <p:nvPr/>
        </p:nvSpPr>
        <p:spPr>
          <a:xfrm>
            <a:off x="6553080" y="6356520"/>
            <a:ext cx="2133360" cy="364680"/>
          </a:xfrm>
          <a:prstGeom prst="rect">
            <a:avLst/>
          </a:prstGeom>
          <a:noFill/>
          <a:ln>
            <a:noFill/>
          </a:ln>
        </p:spPr>
        <p:txBody>
          <a:bodyPr anchor="ctr"/>
          <a:p>
            <a:pPr algn="r">
              <a:lnSpc>
                <a:spcPct val="100000"/>
              </a:lnSpc>
            </a:pPr>
            <a:fld id="{C6568D24-C306-4C55-8EAE-409B1350814E}" type="slidenum">
              <a:rPr lang="en-IN" sz="1200" strike="noStrike">
                <a:solidFill>
                  <a:srgbClr val="888888"/>
                </a:solidFill>
                <a:latin typeface="Calibri"/>
                <a:ea typeface="Calibri"/>
              </a:rPr>
              <a:t>&lt;number&gt;</a:t>
            </a:fld>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1447920" y="380880"/>
            <a:ext cx="5714640" cy="410760"/>
          </a:xfrm>
          <a:prstGeom prst="rect">
            <a:avLst/>
          </a:prstGeom>
          <a:noFill/>
          <a:ln>
            <a:noFill/>
          </a:ln>
        </p:spPr>
        <p:txBody>
          <a:bodyPr anchor="ctr"/>
          <a:p>
            <a:pPr algn="ctr">
              <a:lnSpc>
                <a:spcPct val="100000"/>
              </a:lnSpc>
            </a:pPr>
            <a:r>
              <a:rPr lang="en-IN" sz="3959" strike="noStrike">
                <a:solidFill>
                  <a:srgbClr val="000000"/>
                </a:solidFill>
                <a:latin typeface="Calibri"/>
                <a:ea typeface="Calibri"/>
              </a:rPr>
              <a:t>Problem Definition</a:t>
            </a:r>
            <a:endParaRPr/>
          </a:p>
        </p:txBody>
      </p:sp>
      <p:sp>
        <p:nvSpPr>
          <p:cNvPr id="125" name="TextShape 2"/>
          <p:cNvSpPr txBox="1"/>
          <p:nvPr/>
        </p:nvSpPr>
        <p:spPr>
          <a:xfrm>
            <a:off x="380880" y="914400"/>
            <a:ext cx="8229240" cy="2437920"/>
          </a:xfrm>
          <a:prstGeom prst="rect">
            <a:avLst/>
          </a:prstGeom>
          <a:noFill/>
          <a:ln>
            <a:noFill/>
          </a:ln>
        </p:spPr>
        <p:txBody>
          <a:bodyPr/>
          <a:p>
            <a:pPr>
              <a:lnSpc>
                <a:spcPct val="100000"/>
              </a:lnSpc>
              <a:buFont typeface="Arial"/>
              <a:buChar char="•"/>
            </a:pPr>
            <a:r>
              <a:rPr lang="en-IN" sz="2000" strike="noStrike">
                <a:solidFill>
                  <a:srgbClr val="000000"/>
                </a:solidFill>
                <a:latin typeface="Calibri"/>
                <a:ea typeface="Arial"/>
              </a:rPr>
              <a:t>To make computers play games by learning itself without being explicitly programmed.</a:t>
            </a:r>
            <a:endParaRPr/>
          </a:p>
          <a:p>
            <a:pPr>
              <a:lnSpc>
                <a:spcPct val="100000"/>
              </a:lnSpc>
              <a:buFont typeface="Arial"/>
              <a:buChar char="•"/>
            </a:pPr>
            <a:r>
              <a:rPr lang="en-IN" sz="2000" strike="noStrike">
                <a:solidFill>
                  <a:srgbClr val="000000"/>
                </a:solidFill>
                <a:latin typeface="Calibri"/>
                <a:ea typeface="Arial"/>
              </a:rPr>
              <a:t>Input will be the game environonment and reward(score).</a:t>
            </a:r>
            <a:endParaRPr/>
          </a:p>
          <a:p>
            <a:pPr>
              <a:lnSpc>
                <a:spcPct val="100000"/>
              </a:lnSpc>
              <a:buFont typeface="Arial"/>
              <a:buChar char="•"/>
            </a:pPr>
            <a:r>
              <a:rPr lang="en-IN" sz="2000" strike="noStrike">
                <a:solidFill>
                  <a:srgbClr val="000000"/>
                </a:solidFill>
                <a:latin typeface="Calibri"/>
                <a:ea typeface="Arial"/>
              </a:rPr>
              <a:t>Output will be an action which results in either a positive or negative reward.</a:t>
            </a:r>
            <a:endParaRPr/>
          </a:p>
          <a:p>
            <a:pPr>
              <a:lnSpc>
                <a:spcPct val="100000"/>
              </a:lnSpc>
              <a:buFont typeface="Arial"/>
              <a:buChar char="•"/>
            </a:pPr>
            <a:r>
              <a:rPr lang="en-IN" sz="2000" strike="noStrike">
                <a:solidFill>
                  <a:srgbClr val="000000"/>
                </a:solidFill>
                <a:latin typeface="Calibri"/>
                <a:ea typeface="Arial"/>
              </a:rPr>
              <a:t>Objective - To select an action that maximizes the score by making it play in optimized way. </a:t>
            </a:r>
            <a:endParaRPr/>
          </a:p>
          <a:p>
            <a:pPr>
              <a:lnSpc>
                <a:spcPct val="100000"/>
              </a:lnSpc>
            </a:pPr>
            <a:endParaRPr/>
          </a:p>
          <a:p>
            <a:pPr>
              <a:lnSpc>
                <a:spcPct val="100000"/>
              </a:lnSpc>
            </a:pPr>
            <a:endParaRPr/>
          </a:p>
        </p:txBody>
      </p:sp>
      <p:pic>
        <p:nvPicPr>
          <p:cNvPr id="126" name="Picture 3" descr=""/>
          <p:cNvPicPr/>
          <p:nvPr/>
        </p:nvPicPr>
        <p:blipFill>
          <a:blip r:embed="rId1"/>
          <a:stretch/>
        </p:blipFill>
        <p:spPr>
          <a:xfrm>
            <a:off x="1547640" y="3645000"/>
            <a:ext cx="5790960" cy="2774880"/>
          </a:xfrm>
          <a:prstGeom prst="rect">
            <a:avLst/>
          </a:prstGeom>
          <a:ln w="38160">
            <a:solidFill>
              <a:srgbClr val="000000"/>
            </a:solidFill>
            <a:miter/>
          </a:ln>
          <a:effectLst>
            <a:outerShdw algn="tl" blurRad="50800" dir="2700000" dist="38100" rotWithShape="0">
              <a:srgbClr val="000000">
                <a:alpha val="43000"/>
              </a:srgbClr>
            </a:outerShdw>
          </a:effectLst>
        </p:spPr>
      </p:pic>
      <p:sp>
        <p:nvSpPr>
          <p:cNvPr id="127" name="TextShape 3"/>
          <p:cNvSpPr txBox="1"/>
          <p:nvPr/>
        </p:nvSpPr>
        <p:spPr>
          <a:xfrm>
            <a:off x="6553080" y="6356520"/>
            <a:ext cx="2133360" cy="364680"/>
          </a:xfrm>
          <a:prstGeom prst="rect">
            <a:avLst/>
          </a:prstGeom>
          <a:noFill/>
          <a:ln>
            <a:noFill/>
          </a:ln>
        </p:spPr>
        <p:txBody>
          <a:bodyPr anchor="ctr"/>
          <a:p>
            <a:pPr algn="r">
              <a:lnSpc>
                <a:spcPct val="100000"/>
              </a:lnSpc>
            </a:pPr>
            <a:fld id="{08511590-FCCA-4767-9889-E19276BF9A13}" type="slidenum">
              <a:rPr lang="en-IN" sz="1200" strike="noStrike">
                <a:solidFill>
                  <a:srgbClr val="888888"/>
                </a:solidFill>
                <a:latin typeface="Calibri"/>
                <a:ea typeface="Calibri"/>
              </a:rPr>
              <a:t>&lt;number&gt;</a:t>
            </a:fld>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457200" y="274680"/>
            <a:ext cx="8229240" cy="1142640"/>
          </a:xfrm>
          <a:prstGeom prst="rect">
            <a:avLst/>
          </a:prstGeom>
          <a:noFill/>
          <a:ln>
            <a:noFill/>
          </a:ln>
        </p:spPr>
        <p:txBody>
          <a:bodyPr anchor="ctr"/>
          <a:p>
            <a:pPr algn="ctr">
              <a:lnSpc>
                <a:spcPct val="100000"/>
              </a:lnSpc>
            </a:pPr>
            <a:r>
              <a:rPr lang="en-IN" sz="3200" strike="noStrike">
                <a:solidFill>
                  <a:srgbClr val="000000"/>
                </a:solidFill>
                <a:latin typeface="Calibri"/>
                <a:ea typeface="Calibri"/>
              </a:rPr>
              <a:t>Software Requirements</a:t>
            </a:r>
            <a:endParaRPr/>
          </a:p>
        </p:txBody>
      </p:sp>
      <p:sp>
        <p:nvSpPr>
          <p:cNvPr id="129" name="TextShape 2"/>
          <p:cNvSpPr txBox="1"/>
          <p:nvPr/>
        </p:nvSpPr>
        <p:spPr>
          <a:xfrm>
            <a:off x="457200" y="1600200"/>
            <a:ext cx="8229240" cy="4525560"/>
          </a:xfrm>
          <a:prstGeom prst="rect">
            <a:avLst/>
          </a:prstGeom>
          <a:noFill/>
          <a:ln>
            <a:noFill/>
          </a:ln>
        </p:spPr>
        <p:txBody>
          <a:bodyPr/>
          <a:p>
            <a:pPr algn="just">
              <a:lnSpc>
                <a:spcPct val="100000"/>
              </a:lnSpc>
            </a:pPr>
            <a:r>
              <a:rPr lang="en-IN" sz="2000" strike="noStrike">
                <a:solidFill>
                  <a:srgbClr val="000000"/>
                </a:solidFill>
                <a:latin typeface="Calibri"/>
                <a:ea typeface="Calibri"/>
              </a:rPr>
              <a:t>●</a:t>
            </a:r>
            <a:r>
              <a:rPr lang="en-IN" sz="2000" strike="noStrike">
                <a:solidFill>
                  <a:srgbClr val="000000"/>
                </a:solidFill>
                <a:latin typeface="Calibri"/>
                <a:ea typeface="Calibri"/>
              </a:rPr>
              <a:t>	</a:t>
            </a:r>
            <a:r>
              <a:rPr lang="en-IN" sz="2000" strike="noStrike">
                <a:solidFill>
                  <a:srgbClr val="000000"/>
                </a:solidFill>
                <a:latin typeface="Calibri"/>
                <a:ea typeface="Calibri"/>
              </a:rPr>
              <a:t>Language – Python.</a:t>
            </a:r>
            <a:endParaRPr/>
          </a:p>
          <a:p>
            <a:pPr algn="just">
              <a:lnSpc>
                <a:spcPct val="100000"/>
              </a:lnSpc>
            </a:pPr>
            <a:r>
              <a:rPr lang="en-IN" sz="2000" strike="noStrike">
                <a:solidFill>
                  <a:srgbClr val="000000"/>
                </a:solidFill>
                <a:latin typeface="Calibri"/>
                <a:ea typeface="Calibri"/>
              </a:rPr>
              <a:t>●    </a:t>
            </a:r>
            <a:r>
              <a:rPr lang="en-IN" sz="2000" strike="noStrike">
                <a:solidFill>
                  <a:srgbClr val="000000"/>
                </a:solidFill>
                <a:latin typeface="Calibri"/>
                <a:ea typeface="Calibri"/>
              </a:rPr>
              <a:t>Library and dependencies – Keras, python-pip, git.</a:t>
            </a:r>
            <a:endParaRPr/>
          </a:p>
          <a:p>
            <a:pPr algn="just">
              <a:lnSpc>
                <a:spcPct val="100000"/>
              </a:lnSpc>
            </a:pPr>
            <a:r>
              <a:rPr lang="en-IN" sz="2000" strike="noStrike">
                <a:solidFill>
                  <a:srgbClr val="000000"/>
                </a:solidFill>
                <a:latin typeface="Calibri"/>
                <a:ea typeface="Calibri"/>
              </a:rPr>
              <a:t>●</a:t>
            </a:r>
            <a:r>
              <a:rPr lang="en-IN" sz="2000" strike="noStrike">
                <a:solidFill>
                  <a:srgbClr val="000000"/>
                </a:solidFill>
                <a:latin typeface="Calibri"/>
                <a:ea typeface="Calibri"/>
              </a:rPr>
              <a:t>	</a:t>
            </a:r>
            <a:r>
              <a:rPr lang="en-IN" sz="2000" strike="noStrike">
                <a:solidFill>
                  <a:srgbClr val="000000"/>
                </a:solidFill>
                <a:latin typeface="Calibri"/>
                <a:ea typeface="Calibri"/>
              </a:rPr>
              <a:t>Editor: notepad++, text editor.</a:t>
            </a:r>
            <a:endParaRPr/>
          </a:p>
          <a:p>
            <a:pPr algn="just">
              <a:lnSpc>
                <a:spcPct val="100000"/>
              </a:lnSpc>
            </a:pPr>
            <a:r>
              <a:rPr lang="en-IN" sz="2000" strike="noStrike">
                <a:solidFill>
                  <a:srgbClr val="000000"/>
                </a:solidFill>
                <a:latin typeface="Calibri"/>
                <a:ea typeface="Calibri"/>
              </a:rPr>
              <a:t>●</a:t>
            </a:r>
            <a:r>
              <a:rPr lang="en-IN" sz="2000" strike="noStrike">
                <a:solidFill>
                  <a:srgbClr val="000000"/>
                </a:solidFill>
                <a:latin typeface="Calibri"/>
                <a:ea typeface="Calibri"/>
              </a:rPr>
              <a:t>	</a:t>
            </a:r>
            <a:r>
              <a:rPr lang="en-IN" sz="2000" strike="noStrike">
                <a:solidFill>
                  <a:srgbClr val="000000"/>
                </a:solidFill>
                <a:latin typeface="Calibri"/>
                <a:ea typeface="Calibri"/>
              </a:rPr>
              <a:t>Documentation: Microsoft word 2010.</a:t>
            </a:r>
            <a:endParaRPr/>
          </a:p>
          <a:p>
            <a:pPr algn="just">
              <a:lnSpc>
                <a:spcPct val="100000"/>
              </a:lnSpc>
            </a:pPr>
            <a:r>
              <a:rPr lang="en-IN" sz="2000" strike="noStrike">
                <a:solidFill>
                  <a:srgbClr val="000000"/>
                </a:solidFill>
                <a:latin typeface="Calibri"/>
                <a:ea typeface="Calibri"/>
              </a:rPr>
              <a:t>●</a:t>
            </a:r>
            <a:r>
              <a:rPr lang="en-IN" sz="2000" strike="noStrike">
                <a:solidFill>
                  <a:srgbClr val="000000"/>
                </a:solidFill>
                <a:latin typeface="Calibri"/>
                <a:ea typeface="Calibri"/>
              </a:rPr>
              <a:t>	</a:t>
            </a:r>
            <a:r>
              <a:rPr lang="en-IN" sz="2000" strike="noStrike">
                <a:solidFill>
                  <a:srgbClr val="000000"/>
                </a:solidFill>
                <a:latin typeface="Calibri"/>
                <a:ea typeface="Calibri"/>
              </a:rPr>
              <a:t>System Design: Draw.io.</a:t>
            </a:r>
            <a:endParaRPr/>
          </a:p>
          <a:p>
            <a:pPr algn="just">
              <a:lnSpc>
                <a:spcPct val="100000"/>
              </a:lnSpc>
            </a:pPr>
            <a:r>
              <a:rPr lang="en-IN" sz="2000" strike="noStrike">
                <a:solidFill>
                  <a:srgbClr val="000000"/>
                </a:solidFill>
                <a:latin typeface="Calibri"/>
                <a:ea typeface="Calibri"/>
              </a:rPr>
              <a:t>●    </a:t>
            </a:r>
            <a:r>
              <a:rPr lang="en-IN" sz="2000" strike="noStrike">
                <a:solidFill>
                  <a:srgbClr val="000000"/>
                </a:solidFill>
                <a:latin typeface="Calibri"/>
                <a:ea typeface="Calibri"/>
              </a:rPr>
              <a:t>OS-windows 7 / Linux / Unix</a:t>
            </a:r>
            <a:endParaRPr/>
          </a:p>
        </p:txBody>
      </p:sp>
      <p:sp>
        <p:nvSpPr>
          <p:cNvPr id="130" name="TextShape 3"/>
          <p:cNvSpPr txBox="1"/>
          <p:nvPr/>
        </p:nvSpPr>
        <p:spPr>
          <a:xfrm>
            <a:off x="6553080" y="6356520"/>
            <a:ext cx="2133360" cy="364680"/>
          </a:xfrm>
          <a:prstGeom prst="rect">
            <a:avLst/>
          </a:prstGeom>
          <a:noFill/>
          <a:ln>
            <a:noFill/>
          </a:ln>
        </p:spPr>
        <p:txBody>
          <a:bodyPr anchor="ctr"/>
          <a:p>
            <a:pPr algn="r">
              <a:lnSpc>
                <a:spcPct val="100000"/>
              </a:lnSpc>
            </a:pPr>
            <a:fld id="{25A35304-EE2F-4B3D-B08C-0D7C8EED1994}" type="slidenum">
              <a:rPr lang="en-IN" sz="1200" strike="noStrike">
                <a:solidFill>
                  <a:srgbClr val="888888"/>
                </a:solidFill>
                <a:latin typeface="Calibri"/>
                <a:ea typeface="Calibri"/>
              </a:rPr>
              <a:t>&lt;number&gt;</a:t>
            </a:fld>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457200" y="274680"/>
            <a:ext cx="8229240" cy="1142640"/>
          </a:xfrm>
          <a:prstGeom prst="rect">
            <a:avLst/>
          </a:prstGeom>
          <a:noFill/>
          <a:ln>
            <a:noFill/>
          </a:ln>
        </p:spPr>
        <p:txBody>
          <a:bodyPr anchor="ctr"/>
          <a:p>
            <a:pPr algn="ctr">
              <a:lnSpc>
                <a:spcPct val="100000"/>
              </a:lnSpc>
            </a:pPr>
            <a:r>
              <a:rPr lang="en-IN" sz="3200" strike="noStrike">
                <a:solidFill>
                  <a:srgbClr val="000000"/>
                </a:solidFill>
                <a:latin typeface="Calibri"/>
                <a:ea typeface="Calibri"/>
              </a:rPr>
              <a:t>Hardware Requirements</a:t>
            </a:r>
            <a:endParaRPr/>
          </a:p>
        </p:txBody>
      </p:sp>
      <p:sp>
        <p:nvSpPr>
          <p:cNvPr id="132" name="TextShape 2"/>
          <p:cNvSpPr txBox="1"/>
          <p:nvPr/>
        </p:nvSpPr>
        <p:spPr>
          <a:xfrm>
            <a:off x="457200" y="1600200"/>
            <a:ext cx="8229240" cy="4525560"/>
          </a:xfrm>
          <a:prstGeom prst="rect">
            <a:avLst/>
          </a:prstGeom>
          <a:noFill/>
          <a:ln>
            <a:noFill/>
          </a:ln>
        </p:spPr>
        <p:txBody>
          <a:bodyPr/>
          <a:p>
            <a:pPr>
              <a:lnSpc>
                <a:spcPct val="100000"/>
              </a:lnSpc>
            </a:pPr>
            <a:r>
              <a:rPr lang="en-IN" sz="2000" strike="noStrike">
                <a:solidFill>
                  <a:srgbClr val="000000"/>
                </a:solidFill>
                <a:latin typeface="Calibri"/>
                <a:ea typeface="Calibri"/>
              </a:rPr>
              <a:t>●</a:t>
            </a:r>
            <a:r>
              <a:rPr lang="en-IN" sz="3200" strike="noStrike">
                <a:solidFill>
                  <a:srgbClr val="000000"/>
                </a:solidFill>
                <a:latin typeface="Calibri"/>
                <a:ea typeface="Arial"/>
              </a:rPr>
              <a:t>	</a:t>
            </a:r>
            <a:r>
              <a:rPr lang="en-IN" sz="2000" strike="noStrike">
                <a:solidFill>
                  <a:srgbClr val="000000"/>
                </a:solidFill>
                <a:latin typeface="Calibri"/>
                <a:ea typeface="Arial"/>
              </a:rPr>
              <a:t>Minimum 2 GB of RAM, recommended 4GB of RAM.</a:t>
            </a:r>
            <a:endParaRPr/>
          </a:p>
          <a:p>
            <a:pPr>
              <a:lnSpc>
                <a:spcPct val="100000"/>
              </a:lnSpc>
            </a:pPr>
            <a:r>
              <a:rPr lang="en-IN" sz="2000" strike="noStrike">
                <a:solidFill>
                  <a:srgbClr val="000000"/>
                </a:solidFill>
                <a:latin typeface="Calibri"/>
                <a:ea typeface="Arial"/>
              </a:rPr>
              <a:t>●</a:t>
            </a:r>
            <a:r>
              <a:rPr lang="en-IN" sz="2000" strike="noStrike">
                <a:solidFill>
                  <a:srgbClr val="000000"/>
                </a:solidFill>
                <a:latin typeface="Calibri"/>
                <a:ea typeface="Arial"/>
              </a:rPr>
              <a:t>	</a:t>
            </a:r>
            <a:r>
              <a:rPr lang="en-IN" sz="2000" strike="noStrike">
                <a:solidFill>
                  <a:srgbClr val="000000"/>
                </a:solidFill>
                <a:latin typeface="Calibri"/>
                <a:ea typeface="Arial"/>
              </a:rPr>
              <a:t>Intel i3 processor,i5 or i7 recommended.</a:t>
            </a:r>
            <a:endParaRPr/>
          </a:p>
          <a:p>
            <a:pPr>
              <a:lnSpc>
                <a:spcPct val="100000"/>
              </a:lnSpc>
            </a:pPr>
            <a:r>
              <a:rPr lang="en-IN" sz="2000" strike="noStrike">
                <a:solidFill>
                  <a:srgbClr val="000000"/>
                </a:solidFill>
                <a:latin typeface="Calibri"/>
                <a:ea typeface="Arial"/>
              </a:rPr>
              <a:t>●</a:t>
            </a:r>
            <a:r>
              <a:rPr lang="en-IN" sz="2000" strike="noStrike">
                <a:solidFill>
                  <a:srgbClr val="000000"/>
                </a:solidFill>
                <a:latin typeface="Calibri"/>
                <a:ea typeface="Arial"/>
              </a:rPr>
              <a:t>	</a:t>
            </a:r>
            <a:r>
              <a:rPr lang="en-IN" sz="2000" strike="noStrike">
                <a:solidFill>
                  <a:srgbClr val="000000"/>
                </a:solidFill>
                <a:latin typeface="Calibri"/>
                <a:ea typeface="Arial"/>
              </a:rPr>
              <a:t>Hard Disk - 20 GB(min)</a:t>
            </a:r>
            <a:endParaRPr/>
          </a:p>
          <a:p>
            <a:pPr>
              <a:lnSpc>
                <a:spcPct val="100000"/>
              </a:lnSpc>
            </a:pPr>
            <a:r>
              <a:rPr lang="en-IN" sz="2000" strike="noStrike">
                <a:solidFill>
                  <a:srgbClr val="000000"/>
                </a:solidFill>
                <a:latin typeface="Calibri"/>
                <a:ea typeface="Arial"/>
              </a:rPr>
              <a:t>●</a:t>
            </a:r>
            <a:r>
              <a:rPr lang="en-IN" sz="2000" strike="noStrike">
                <a:solidFill>
                  <a:srgbClr val="000000"/>
                </a:solidFill>
                <a:latin typeface="Calibri"/>
                <a:ea typeface="Arial"/>
              </a:rPr>
              <a:t>	</a:t>
            </a:r>
            <a:r>
              <a:rPr lang="en-IN" sz="2000" strike="noStrike">
                <a:solidFill>
                  <a:srgbClr val="000000"/>
                </a:solidFill>
                <a:latin typeface="Calibri"/>
                <a:ea typeface="Arial"/>
              </a:rPr>
              <a:t>Speed  - 1.1 GHz(min)</a:t>
            </a:r>
            <a:endParaRPr/>
          </a:p>
          <a:p>
            <a:pPr>
              <a:lnSpc>
                <a:spcPct val="100000"/>
              </a:lnSpc>
            </a:pPr>
            <a:r>
              <a:rPr lang="en-IN" sz="2000" strike="noStrike">
                <a:solidFill>
                  <a:srgbClr val="000000"/>
                </a:solidFill>
                <a:latin typeface="Calibri"/>
                <a:ea typeface="Arial"/>
              </a:rPr>
              <a:t>●   </a:t>
            </a:r>
            <a:r>
              <a:rPr lang="en-IN" sz="2000" strike="noStrike">
                <a:solidFill>
                  <a:srgbClr val="000000"/>
                </a:solidFill>
                <a:latin typeface="Calibri"/>
                <a:ea typeface="Arial"/>
              </a:rPr>
              <a:t>Monitor - Any monitor that supports simple Atari games</a:t>
            </a:r>
            <a:endParaRPr/>
          </a:p>
          <a:p>
            <a:pPr>
              <a:lnSpc>
                <a:spcPct val="100000"/>
              </a:lnSpc>
            </a:pPr>
            <a:endParaRPr/>
          </a:p>
        </p:txBody>
      </p:sp>
      <p:sp>
        <p:nvSpPr>
          <p:cNvPr id="133" name="TextShape 3"/>
          <p:cNvSpPr txBox="1"/>
          <p:nvPr/>
        </p:nvSpPr>
        <p:spPr>
          <a:xfrm>
            <a:off x="6553080" y="6356520"/>
            <a:ext cx="2133360" cy="364680"/>
          </a:xfrm>
          <a:prstGeom prst="rect">
            <a:avLst/>
          </a:prstGeom>
          <a:noFill/>
          <a:ln>
            <a:noFill/>
          </a:ln>
        </p:spPr>
        <p:txBody>
          <a:bodyPr anchor="ctr"/>
          <a:p>
            <a:pPr algn="r">
              <a:lnSpc>
                <a:spcPct val="100000"/>
              </a:lnSpc>
            </a:pPr>
            <a:fld id="{29073E3B-764B-4096-AF99-49EEF0450731}" type="slidenum">
              <a:rPr lang="en-IN" sz="1200" strike="noStrike">
                <a:solidFill>
                  <a:srgbClr val="888888"/>
                </a:solidFill>
                <a:latin typeface="Calibri"/>
                <a:ea typeface="Calibri"/>
              </a:rPr>
              <a:t>&lt;number&gt;</a:t>
            </a:fld>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467640" y="1196640"/>
            <a:ext cx="8218800" cy="4975200"/>
          </a:xfrm>
          <a:prstGeom prst="rect">
            <a:avLst/>
          </a:prstGeom>
          <a:noFill/>
          <a:ln>
            <a:noFill/>
          </a:ln>
        </p:spPr>
        <p:txBody>
          <a:bodyPr tIns="91440" bIns="91440"/>
          <a:p>
            <a:pPr>
              <a:lnSpc>
                <a:spcPct val="100000"/>
              </a:lnSpc>
              <a:buFont typeface="Arial"/>
              <a:buChar char="•"/>
            </a:pPr>
            <a:r>
              <a:rPr lang="en-IN" sz="2000" strike="noStrike">
                <a:solidFill>
                  <a:srgbClr val="000000"/>
                </a:solidFill>
                <a:latin typeface="Calibri"/>
                <a:ea typeface="Calibri"/>
              </a:rPr>
              <a:t> </a:t>
            </a:r>
            <a:r>
              <a:rPr lang="en-IN" sz="2000" strike="noStrike">
                <a:solidFill>
                  <a:srgbClr val="000000"/>
                </a:solidFill>
                <a:latin typeface="Calibri"/>
                <a:ea typeface="Calibri"/>
              </a:rPr>
              <a:t>Studied Reinforcement learning from youtube lectures of David Silver.</a:t>
            </a:r>
            <a:endParaRPr/>
          </a:p>
          <a:p>
            <a:pPr>
              <a:lnSpc>
                <a:spcPct val="100000"/>
              </a:lnSpc>
              <a:buFont typeface="Arial"/>
              <a:buChar char="•"/>
            </a:pPr>
            <a:r>
              <a:rPr lang="en-IN" sz="2000" strike="noStrike">
                <a:solidFill>
                  <a:srgbClr val="000000"/>
                </a:solidFill>
                <a:latin typeface="Calibri"/>
                <a:ea typeface="Calibri"/>
              </a:rPr>
              <a:t> </a:t>
            </a:r>
            <a:r>
              <a:rPr lang="en-IN" sz="2000" strike="noStrike">
                <a:solidFill>
                  <a:srgbClr val="000000"/>
                </a:solidFill>
                <a:latin typeface="Calibri"/>
                <a:ea typeface="Calibri"/>
              </a:rPr>
              <a:t>Studied Specific topics such as implementing Artificial Neural networks using Keras library for python.</a:t>
            </a:r>
            <a:endParaRPr/>
          </a:p>
          <a:p>
            <a:pPr>
              <a:lnSpc>
                <a:spcPct val="100000"/>
              </a:lnSpc>
              <a:buFont typeface="Arial"/>
              <a:buChar char="•"/>
            </a:pPr>
            <a:r>
              <a:rPr lang="en-IN" sz="2000" strike="noStrike">
                <a:solidFill>
                  <a:srgbClr val="000000"/>
                </a:solidFill>
                <a:latin typeface="Calibri"/>
                <a:ea typeface="Calibri"/>
              </a:rPr>
              <a:t> </a:t>
            </a:r>
            <a:r>
              <a:rPr lang="en-IN" sz="2000" strike="noStrike">
                <a:solidFill>
                  <a:srgbClr val="000000"/>
                </a:solidFill>
                <a:latin typeface="Calibri"/>
                <a:ea typeface="Calibri"/>
              </a:rPr>
              <a:t>Installing OpenAi Gym.</a:t>
            </a:r>
            <a:endParaRPr/>
          </a:p>
          <a:p>
            <a:pPr>
              <a:lnSpc>
                <a:spcPct val="100000"/>
              </a:lnSpc>
              <a:buFont typeface="Arial"/>
              <a:buChar char="•"/>
            </a:pPr>
            <a:r>
              <a:rPr lang="en-IN" sz="2000" strike="noStrike">
                <a:solidFill>
                  <a:srgbClr val="000000"/>
                </a:solidFill>
                <a:latin typeface="Calibri"/>
                <a:ea typeface="Calibri"/>
              </a:rPr>
              <a:t> </a:t>
            </a:r>
            <a:r>
              <a:rPr lang="en-IN" sz="2000" strike="noStrike">
                <a:solidFill>
                  <a:srgbClr val="000000"/>
                </a:solidFill>
                <a:latin typeface="Calibri"/>
                <a:ea typeface="Calibri"/>
              </a:rPr>
              <a:t>Installing the libraries and dependencies for the project such as keras,   git, python-pip.</a:t>
            </a:r>
            <a:endParaRPr/>
          </a:p>
          <a:p>
            <a:pPr>
              <a:lnSpc>
                <a:spcPct val="100000"/>
              </a:lnSpc>
              <a:buFont typeface="Arial"/>
              <a:buChar char="•"/>
            </a:pPr>
            <a:r>
              <a:rPr lang="en-IN" sz="2000" strike="noStrike">
                <a:solidFill>
                  <a:srgbClr val="000000"/>
                </a:solidFill>
                <a:latin typeface="Calibri"/>
                <a:ea typeface="Calibri"/>
              </a:rPr>
              <a:t> </a:t>
            </a:r>
            <a:r>
              <a:rPr lang="en-IN" sz="2000" strike="noStrike">
                <a:solidFill>
                  <a:srgbClr val="000000"/>
                </a:solidFill>
                <a:latin typeface="Calibri"/>
                <a:ea typeface="Calibri"/>
              </a:rPr>
              <a:t>Implementation of code for cartpole game.</a:t>
            </a:r>
            <a:endParaRPr/>
          </a:p>
          <a:p>
            <a:pPr>
              <a:lnSpc>
                <a:spcPct val="100000"/>
              </a:lnSpc>
              <a:buFont typeface="Arial"/>
              <a:buChar char="•"/>
            </a:pPr>
            <a:r>
              <a:rPr lang="en-IN" sz="2000" strike="noStrike">
                <a:solidFill>
                  <a:srgbClr val="000000"/>
                </a:solidFill>
                <a:latin typeface="Calibri"/>
                <a:ea typeface="Calibri"/>
              </a:rPr>
              <a:t> </a:t>
            </a:r>
            <a:r>
              <a:rPr lang="en-IN" sz="2000" strike="noStrike">
                <a:solidFill>
                  <a:srgbClr val="000000"/>
                </a:solidFill>
                <a:latin typeface="Calibri"/>
                <a:ea typeface="Calibri"/>
              </a:rPr>
              <a:t>Debugging and Testing the code.</a:t>
            </a:r>
            <a:endParaRPr/>
          </a:p>
          <a:p>
            <a:pPr>
              <a:lnSpc>
                <a:spcPct val="100000"/>
              </a:lnSpc>
              <a:buFont typeface="Arial"/>
              <a:buChar char="•"/>
            </a:pPr>
            <a:r>
              <a:rPr lang="en-IN" sz="2000" strike="noStrike">
                <a:solidFill>
                  <a:srgbClr val="000000"/>
                </a:solidFill>
                <a:latin typeface="Calibri"/>
                <a:ea typeface="Calibri"/>
              </a:rPr>
              <a:t> </a:t>
            </a:r>
            <a:r>
              <a:rPr lang="en-IN" sz="2000" strike="noStrike">
                <a:solidFill>
                  <a:srgbClr val="000000"/>
                </a:solidFill>
                <a:latin typeface="Calibri"/>
                <a:ea typeface="Calibri"/>
              </a:rPr>
              <a:t>Changing the hardcoded values to accepting it from the user.</a:t>
            </a:r>
            <a:endParaRPr/>
          </a:p>
        </p:txBody>
      </p:sp>
      <p:sp>
        <p:nvSpPr>
          <p:cNvPr id="135" name="TextShape 2"/>
          <p:cNvSpPr txBox="1"/>
          <p:nvPr/>
        </p:nvSpPr>
        <p:spPr>
          <a:xfrm>
            <a:off x="395640" y="116640"/>
            <a:ext cx="8229240" cy="1142640"/>
          </a:xfrm>
          <a:prstGeom prst="rect">
            <a:avLst/>
          </a:prstGeom>
          <a:noFill/>
          <a:ln>
            <a:noFill/>
          </a:ln>
        </p:spPr>
        <p:txBody>
          <a:bodyPr tIns="91440" bIns="91440" anchor="ctr"/>
          <a:p>
            <a:pPr algn="ctr">
              <a:lnSpc>
                <a:spcPct val="100000"/>
              </a:lnSpc>
            </a:pPr>
            <a:r>
              <a:rPr lang="en-IN" sz="4400" strike="noStrike">
                <a:solidFill>
                  <a:srgbClr val="000000"/>
                </a:solidFill>
                <a:latin typeface="Calibri"/>
                <a:ea typeface="Calibri"/>
              </a:rPr>
              <a:t>Work Done till date</a:t>
            </a:r>
            <a:endParaRPr/>
          </a:p>
        </p:txBody>
      </p:sp>
      <p:sp>
        <p:nvSpPr>
          <p:cNvPr id="136" name="TextShape 3"/>
          <p:cNvSpPr txBox="1"/>
          <p:nvPr/>
        </p:nvSpPr>
        <p:spPr>
          <a:xfrm>
            <a:off x="6553080" y="6356520"/>
            <a:ext cx="2133360" cy="364680"/>
          </a:xfrm>
          <a:prstGeom prst="rect">
            <a:avLst/>
          </a:prstGeom>
          <a:noFill/>
          <a:ln>
            <a:noFill/>
          </a:ln>
        </p:spPr>
        <p:txBody>
          <a:bodyPr anchor="ctr"/>
          <a:p>
            <a:pPr algn="r">
              <a:lnSpc>
                <a:spcPct val="100000"/>
              </a:lnSpc>
            </a:pPr>
            <a:fld id="{5ADAB478-CB12-457F-BD6C-807381A7CA4D}" type="slidenum">
              <a:rPr lang="en-IN" sz="1200" strike="noStrike">
                <a:solidFill>
                  <a:srgbClr val="888888"/>
                </a:solidFill>
                <a:latin typeface="Calibri"/>
                <a:ea typeface="Calibri"/>
              </a:rPr>
              <a:t>&lt;number&gt;</a:t>
            </a:fld>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457200" y="304920"/>
            <a:ext cx="8229240" cy="5820840"/>
          </a:xfrm>
          <a:prstGeom prst="rect">
            <a:avLst/>
          </a:prstGeom>
          <a:noFill/>
          <a:ln>
            <a:noFill/>
          </a:ln>
        </p:spPr>
        <p:txBody>
          <a:bodyPr/>
          <a:p>
            <a:r>
              <a:rPr lang="en-IN" sz="2000" strike="noStrike">
                <a:solidFill>
                  <a:srgbClr val="000000"/>
                </a:solidFill>
                <a:latin typeface="Calibri"/>
                <a:ea typeface="Calibri"/>
              </a:rPr>
              <a:t>	</a:t>
            </a:r>
            <a:r>
              <a:rPr lang="en-IN" sz="2000" strike="noStrike">
                <a:solidFill>
                  <a:srgbClr val="000000"/>
                </a:solidFill>
                <a:latin typeface="Calibri"/>
                <a:ea typeface="Calibri"/>
              </a:rPr>
              <a:t>	</a:t>
            </a:r>
            <a:r>
              <a:rPr lang="en-IN" sz="2000" strike="noStrike">
                <a:solidFill>
                  <a:srgbClr val="000000"/>
                </a:solidFill>
                <a:latin typeface="Calibri"/>
                <a:ea typeface="Calibri"/>
              </a:rPr>
              <a:t>	</a:t>
            </a:r>
            <a:r>
              <a:rPr lang="en-IN" sz="2000" strike="noStrike">
                <a:solidFill>
                  <a:srgbClr val="000000"/>
                </a:solidFill>
                <a:latin typeface="Calibri"/>
                <a:ea typeface="Calibri"/>
              </a:rPr>
              <a:t>	</a:t>
            </a:r>
            <a:r>
              <a:rPr lang="en-IN" sz="2000" strike="noStrike">
                <a:solidFill>
                  <a:srgbClr val="000000"/>
                </a:solidFill>
                <a:latin typeface="Calibri"/>
                <a:ea typeface="Calibri"/>
              </a:rPr>
              <a:t>      </a:t>
            </a:r>
            <a:r>
              <a:rPr lang="en-IN" sz="2800" strike="noStrike">
                <a:solidFill>
                  <a:srgbClr val="000000"/>
                </a:solidFill>
                <a:latin typeface="Calibri"/>
                <a:ea typeface="Calibri"/>
              </a:rPr>
              <a:t>Q-learning</a:t>
            </a:r>
            <a:endParaRPr/>
          </a:p>
          <a:p>
            <a:endParaRPr/>
          </a:p>
          <a:p>
            <a:pPr lvl="1">
              <a:lnSpc>
                <a:spcPct val="100000"/>
              </a:lnSpc>
              <a:buFont typeface="Arial"/>
              <a:buChar char="•"/>
            </a:pPr>
            <a:r>
              <a:rPr lang="en-IN" sz="2000" strike="noStrike">
                <a:solidFill>
                  <a:srgbClr val="000000"/>
                </a:solidFill>
                <a:latin typeface="Calibri"/>
                <a:ea typeface="Calibri"/>
              </a:rPr>
              <a:t>Q-learning is a model-free reinforcement learning technique.</a:t>
            </a:r>
            <a:endParaRPr/>
          </a:p>
          <a:p>
            <a:pPr lvl="1">
              <a:lnSpc>
                <a:spcPct val="100000"/>
              </a:lnSpc>
              <a:buFont typeface="Arial"/>
              <a:buChar char="•"/>
            </a:pPr>
            <a:r>
              <a:rPr lang="en-IN" sz="2000" strike="noStrike">
                <a:solidFill>
                  <a:srgbClr val="000000"/>
                </a:solidFill>
                <a:latin typeface="Calibri"/>
                <a:ea typeface="Calibri"/>
              </a:rPr>
              <a:t>Q-learning can be used to find an optimal action-selection policy for any given (finite) Markov decision process (MDP).</a:t>
            </a:r>
            <a:endParaRPr/>
          </a:p>
          <a:p>
            <a:pPr lvl="1">
              <a:lnSpc>
                <a:spcPct val="100000"/>
              </a:lnSpc>
              <a:buFont typeface="Arial"/>
              <a:buChar char="•"/>
            </a:pPr>
            <a:r>
              <a:rPr lang="en-IN" sz="2000" strike="noStrike">
                <a:solidFill>
                  <a:srgbClr val="000000"/>
                </a:solidFill>
                <a:latin typeface="Calibri"/>
                <a:ea typeface="Calibri"/>
              </a:rPr>
              <a:t>Q-learning is an off policy approach where it updates its Q-values using the Q-value of the next state s and the greedy action a.</a:t>
            </a:r>
            <a:endParaRPr/>
          </a:p>
          <a:p>
            <a:pPr lvl="1">
              <a:lnSpc>
                <a:spcPct val="100000"/>
              </a:lnSpc>
              <a:buFont typeface="Arial"/>
              <a:buChar char="•"/>
            </a:pPr>
            <a:r>
              <a:rPr lang="en-IN" sz="2000" strike="noStrike">
                <a:solidFill>
                  <a:srgbClr val="000000"/>
                </a:solidFill>
                <a:latin typeface="Calibri"/>
                <a:ea typeface="Calibri"/>
              </a:rPr>
              <a:t>Q-learning algorithm gives the optimal solution for the next action to be taken by considering the future rewards</a:t>
            </a:r>
            <a:endParaRPr/>
          </a:p>
          <a:p>
            <a:pPr>
              <a:lnSpc>
                <a:spcPct val="100000"/>
              </a:lnSpc>
            </a:pPr>
            <a:endParaRPr/>
          </a:p>
          <a:p>
            <a:endParaRPr/>
          </a:p>
        </p:txBody>
      </p:sp>
      <p:pic>
        <p:nvPicPr>
          <p:cNvPr id="138" name="Shape 234" descr=""/>
          <p:cNvPicPr/>
          <p:nvPr/>
        </p:nvPicPr>
        <p:blipFill>
          <a:blip r:embed="rId1"/>
          <a:stretch/>
        </p:blipFill>
        <p:spPr>
          <a:xfrm>
            <a:off x="1143000" y="3657600"/>
            <a:ext cx="1972080" cy="2971440"/>
          </a:xfrm>
          <a:prstGeom prst="rect">
            <a:avLst/>
          </a:prstGeom>
          <a:ln>
            <a:noFill/>
          </a:ln>
        </p:spPr>
      </p:pic>
      <p:pic>
        <p:nvPicPr>
          <p:cNvPr id="139" name="Picture 2" descr=""/>
          <p:cNvPicPr/>
          <p:nvPr/>
        </p:nvPicPr>
        <p:blipFill>
          <a:blip r:embed="rId2"/>
          <a:stretch/>
        </p:blipFill>
        <p:spPr>
          <a:xfrm>
            <a:off x="4191120" y="4800600"/>
            <a:ext cx="3276360" cy="563040"/>
          </a:xfrm>
          <a:prstGeom prst="rect">
            <a:avLst/>
          </a:prstGeom>
          <a:ln>
            <a:noFill/>
          </a:ln>
        </p:spPr>
      </p:pic>
      <p:sp>
        <p:nvSpPr>
          <p:cNvPr id="140" name="TextShape 2"/>
          <p:cNvSpPr txBox="1"/>
          <p:nvPr/>
        </p:nvSpPr>
        <p:spPr>
          <a:xfrm>
            <a:off x="6553080" y="6356520"/>
            <a:ext cx="2133360" cy="364680"/>
          </a:xfrm>
          <a:prstGeom prst="rect">
            <a:avLst/>
          </a:prstGeom>
          <a:noFill/>
          <a:ln>
            <a:noFill/>
          </a:ln>
        </p:spPr>
        <p:txBody>
          <a:bodyPr anchor="ctr"/>
          <a:p>
            <a:pPr algn="r">
              <a:lnSpc>
                <a:spcPct val="100000"/>
              </a:lnSpc>
            </a:pPr>
            <a:fld id="{5B7E60CA-3A35-40BF-9EE7-ABDB06985466}" type="slidenum">
              <a:rPr lang="en-IN" sz="1200" strike="noStrike">
                <a:solidFill>
                  <a:srgbClr val="888888"/>
                </a:solidFill>
                <a:latin typeface="Calibri"/>
                <a:ea typeface="Calibri"/>
              </a:rPr>
              <a:t>&lt;number&gt;</a:t>
            </a:fld>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1" name="Picture 5" descr=""/>
          <p:cNvPicPr/>
          <p:nvPr/>
        </p:nvPicPr>
        <p:blipFill>
          <a:blip r:embed="rId1"/>
          <a:stretch/>
        </p:blipFill>
        <p:spPr>
          <a:xfrm>
            <a:off x="0" y="152280"/>
            <a:ext cx="8762760" cy="6705360"/>
          </a:xfrm>
          <a:prstGeom prst="rect">
            <a:avLst/>
          </a:prstGeom>
          <a:ln>
            <a:noFill/>
          </a:ln>
        </p:spPr>
      </p:pic>
      <p:sp>
        <p:nvSpPr>
          <p:cNvPr id="142" name="TextShape 1"/>
          <p:cNvSpPr txBox="1"/>
          <p:nvPr/>
        </p:nvSpPr>
        <p:spPr>
          <a:xfrm>
            <a:off x="6553080" y="6356520"/>
            <a:ext cx="2133360" cy="364680"/>
          </a:xfrm>
          <a:prstGeom prst="rect">
            <a:avLst/>
          </a:prstGeom>
          <a:noFill/>
          <a:ln>
            <a:noFill/>
          </a:ln>
        </p:spPr>
        <p:txBody>
          <a:bodyPr anchor="ctr"/>
          <a:p>
            <a:pPr algn="r">
              <a:lnSpc>
                <a:spcPct val="100000"/>
              </a:lnSpc>
            </a:pPr>
            <a:fld id="{BC8C083D-A88F-483B-9791-0A1A4F29EB85}" type="slidenum">
              <a:rPr lang="en-IN" sz="1200" strike="noStrike">
                <a:solidFill>
                  <a:srgbClr val="888888"/>
                </a:solidFill>
                <a:latin typeface="Calibri"/>
                <a:ea typeface="Calibri"/>
              </a:rPr>
              <a:t>&lt;number&gt;</a:t>
            </a:fld>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304920" y="152280"/>
            <a:ext cx="8610120" cy="6539760"/>
          </a:xfrm>
          <a:prstGeom prst="rect">
            <a:avLst/>
          </a:prstGeom>
          <a:noFill/>
          <a:ln>
            <a:noFill/>
          </a:ln>
        </p:spPr>
        <p:style>
          <a:lnRef idx="0"/>
          <a:fillRef idx="0"/>
          <a:effectRef idx="0"/>
          <a:fontRef idx="minor"/>
        </p:style>
        <p:txBody>
          <a:bodyPr/>
          <a:p>
            <a:pPr>
              <a:lnSpc>
                <a:spcPct val="100000"/>
              </a:lnSpc>
            </a:pPr>
            <a:endParaRPr/>
          </a:p>
          <a:p>
            <a:pPr>
              <a:lnSpc>
                <a:spcPct val="100000"/>
              </a:lnSpc>
              <a:buFont typeface="Arial"/>
              <a:buChar char="•"/>
            </a:pPr>
            <a:r>
              <a:rPr lang="en-IN" sz="2400" strike="noStrike">
                <a:solidFill>
                  <a:srgbClr val="000000"/>
                </a:solidFill>
                <a:latin typeface="Calibri"/>
                <a:ea typeface="Calibri"/>
              </a:rPr>
              <a:t>Experience replay</a:t>
            </a:r>
            <a:endParaRPr/>
          </a:p>
          <a:p>
            <a:pPr lvl="1">
              <a:lnSpc>
                <a:spcPct val="100000"/>
              </a:lnSpc>
              <a:buFont typeface="Noto Sans Symbols"/>
              <a:buChar char="➢"/>
            </a:pPr>
            <a:r>
              <a:rPr lang="en-IN" sz="2000" strike="noStrike">
                <a:solidFill>
                  <a:srgbClr val="000000"/>
                </a:solidFill>
                <a:latin typeface="Calibri"/>
                <a:ea typeface="Calibri"/>
              </a:rPr>
              <a:t>During gameplay all the experiences &lt; </a:t>
            </a:r>
            <a:r>
              <a:rPr i="1" lang="en-IN" sz="2000" strike="noStrike">
                <a:solidFill>
                  <a:srgbClr val="000000"/>
                </a:solidFill>
                <a:latin typeface="Calibri"/>
                <a:ea typeface="Calibri"/>
              </a:rPr>
              <a:t>s, a, r, s’ </a:t>
            </a:r>
            <a:r>
              <a:rPr lang="en-IN" sz="2000" strike="noStrike">
                <a:solidFill>
                  <a:srgbClr val="000000"/>
                </a:solidFill>
                <a:latin typeface="Calibri"/>
                <a:ea typeface="Calibri"/>
              </a:rPr>
              <a:t>&gt; are stored in a replay memory. </a:t>
            </a:r>
            <a:endParaRPr/>
          </a:p>
          <a:p>
            <a:pPr lvl="1">
              <a:lnSpc>
                <a:spcPct val="100000"/>
              </a:lnSpc>
              <a:buFont typeface="Noto Sans Symbols"/>
              <a:buChar char="➢"/>
            </a:pPr>
            <a:r>
              <a:rPr lang="en-IN" sz="2000" strike="noStrike">
                <a:solidFill>
                  <a:srgbClr val="000000"/>
                </a:solidFill>
                <a:latin typeface="Calibri"/>
                <a:ea typeface="Calibri"/>
              </a:rPr>
              <a:t>When training the network, random minibatches from the replay memory are used instead of the most recent transition.</a:t>
            </a:r>
            <a:endParaRPr/>
          </a:p>
          <a:p>
            <a:pPr lvl="1">
              <a:lnSpc>
                <a:spcPct val="100000"/>
              </a:lnSpc>
              <a:buFont typeface="Noto Sans Symbols"/>
              <a:buChar char="➢"/>
            </a:pPr>
            <a:r>
              <a:rPr lang="en-IN" sz="2000" strike="noStrike">
                <a:solidFill>
                  <a:srgbClr val="000000"/>
                </a:solidFill>
                <a:latin typeface="Calibri"/>
                <a:ea typeface="Calibri"/>
              </a:rPr>
              <a:t> </a:t>
            </a:r>
            <a:r>
              <a:rPr lang="en-IN" sz="2000" strike="noStrike">
                <a:solidFill>
                  <a:srgbClr val="000000"/>
                </a:solidFill>
                <a:latin typeface="Calibri"/>
                <a:ea typeface="Calibri"/>
              </a:rPr>
              <a:t>This breaks the similarity of subsequent training samples, which otherwise might drive the network into a local minimum.</a:t>
            </a:r>
            <a:endParaRPr/>
          </a:p>
          <a:p>
            <a:pPr>
              <a:lnSpc>
                <a:spcPct val="100000"/>
              </a:lnSpc>
            </a:pPr>
            <a:endParaRPr/>
          </a:p>
          <a:p>
            <a:pPr>
              <a:lnSpc>
                <a:spcPct val="100000"/>
              </a:lnSpc>
              <a:buFont typeface="Arial"/>
              <a:buChar char="•"/>
            </a:pPr>
            <a:r>
              <a:rPr lang="en-IN" sz="2400" strike="noStrike">
                <a:solidFill>
                  <a:srgbClr val="000000"/>
                </a:solidFill>
                <a:latin typeface="Calibri"/>
                <a:ea typeface="Calibri"/>
              </a:rPr>
              <a:t>Exploration-Exploitation</a:t>
            </a:r>
            <a:endParaRPr/>
          </a:p>
          <a:p>
            <a:pPr lvl="2">
              <a:lnSpc>
                <a:spcPct val="100000"/>
              </a:lnSpc>
              <a:buFont typeface="Noto Sans Symbols"/>
              <a:buChar char="➢"/>
            </a:pPr>
            <a:r>
              <a:rPr lang="en-IN" sz="2000" strike="noStrike">
                <a:solidFill>
                  <a:srgbClr val="000000"/>
                </a:solidFill>
                <a:latin typeface="Calibri"/>
                <a:ea typeface="Calibri"/>
              </a:rPr>
              <a:t>A simple and effective fix for the above problem is </a:t>
            </a:r>
            <a:r>
              <a:rPr i="1" lang="en-IN" sz="2000" strike="noStrike">
                <a:solidFill>
                  <a:srgbClr val="000000"/>
                </a:solidFill>
                <a:latin typeface="Calibri"/>
                <a:ea typeface="Calibri"/>
              </a:rPr>
              <a:t>ε</a:t>
            </a:r>
            <a:r>
              <a:rPr lang="en-IN" sz="2000" strike="noStrike">
                <a:solidFill>
                  <a:srgbClr val="000000"/>
                </a:solidFill>
                <a:latin typeface="Calibri"/>
                <a:ea typeface="Calibri"/>
              </a:rPr>
              <a:t>-greedy exploration – with probability </a:t>
            </a:r>
            <a:r>
              <a:rPr i="1" lang="en-IN" sz="2000" strike="noStrike">
                <a:solidFill>
                  <a:srgbClr val="000000"/>
                </a:solidFill>
                <a:latin typeface="Calibri"/>
                <a:ea typeface="Calibri"/>
              </a:rPr>
              <a:t>ε </a:t>
            </a:r>
            <a:r>
              <a:rPr lang="en-IN" sz="2000" strike="noStrike">
                <a:solidFill>
                  <a:srgbClr val="000000"/>
                </a:solidFill>
                <a:latin typeface="Calibri"/>
                <a:ea typeface="Calibri"/>
              </a:rPr>
              <a:t>choose a random action, otherwise go with the “greedy” action with the highest Q-value.</a:t>
            </a:r>
            <a:endParaRPr/>
          </a:p>
          <a:p>
            <a:pPr lvl="2">
              <a:lnSpc>
                <a:spcPct val="100000"/>
              </a:lnSpc>
              <a:buFont typeface="Noto Sans Symbols"/>
              <a:buChar char="➢"/>
            </a:pPr>
            <a:r>
              <a:rPr lang="en-IN" strike="noStrike">
                <a:solidFill>
                  <a:srgbClr val="000000"/>
                </a:solidFill>
                <a:latin typeface="Arial"/>
                <a:ea typeface="Arial"/>
              </a:rPr>
              <a:t>If we pick an action with the highest Q-value, the action will be random and the agent performs crude “exploration”.</a:t>
            </a:r>
            <a:endParaRPr/>
          </a:p>
          <a:p>
            <a:pPr lvl="2">
              <a:lnSpc>
                <a:spcPct val="100000"/>
              </a:lnSpc>
              <a:buFont typeface="Noto Sans Symbols"/>
              <a:buChar char="➢"/>
            </a:pPr>
            <a:r>
              <a:rPr lang="en-IN" strike="noStrike">
                <a:solidFill>
                  <a:srgbClr val="000000"/>
                </a:solidFill>
                <a:latin typeface="Arial"/>
                <a:ea typeface="Arial"/>
              </a:rPr>
              <a:t>As a Q-function converges, it returns more consistent Q-values and the amount of exploration decreases. </a:t>
            </a:r>
            <a:endParaRPr/>
          </a:p>
          <a:p>
            <a:pPr>
              <a:lnSpc>
                <a:spcPct val="100000"/>
              </a:lnSpc>
            </a:pPr>
            <a:endParaRPr/>
          </a:p>
          <a:p>
            <a:pPr>
              <a:lnSpc>
                <a:spcPct val="100000"/>
              </a:lnSpc>
            </a:pPr>
            <a:endParaRPr/>
          </a:p>
        </p:txBody>
      </p:sp>
      <p:sp>
        <p:nvSpPr>
          <p:cNvPr id="144" name="TextShape 2"/>
          <p:cNvSpPr txBox="1"/>
          <p:nvPr/>
        </p:nvSpPr>
        <p:spPr>
          <a:xfrm>
            <a:off x="6553080" y="6356520"/>
            <a:ext cx="2133360" cy="364680"/>
          </a:xfrm>
          <a:prstGeom prst="rect">
            <a:avLst/>
          </a:prstGeom>
          <a:noFill/>
          <a:ln>
            <a:noFill/>
          </a:ln>
        </p:spPr>
        <p:txBody>
          <a:bodyPr anchor="ctr"/>
          <a:p>
            <a:pPr algn="r">
              <a:lnSpc>
                <a:spcPct val="100000"/>
              </a:lnSpc>
            </a:pPr>
            <a:fld id="{5E3A9BA9-4828-40BB-A089-57538A31E2C7}" type="slidenum">
              <a:rPr lang="en-IN" sz="1200" strike="noStrike">
                <a:solidFill>
                  <a:srgbClr val="888888"/>
                </a:solidFill>
                <a:latin typeface="Calibri"/>
                <a:ea typeface="Calibri"/>
              </a:rPr>
              <a:t>&lt;number&gt;</a:t>
            </a:fld>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2108</TotalTime>
  <Application>LibreOffice/4.4.2.2$Linux_x86 LibreOffice_project/40m0$Build-2</Application>
  <Paragraphs>113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Student</dc:creator>
  <dc:language>en-IN</dc:language>
  <dcterms:modified xsi:type="dcterms:W3CDTF">2017-03-15T16:59:04Z</dcterms:modified>
  <cp:revision>42</cp:revision>
  <dc:title>Game Playing A Reinforcement Learning Approach</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9</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