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5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a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BA229-5E90-44B5-B380-BB5EB52E8C72}" type="datetimeFigureOut">
              <a:rPr lang="ta-IN" smtClean="0"/>
              <a:t>09-07-2025</a:t>
            </a:fld>
            <a:endParaRPr lang="ta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a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CAF20-910E-4372-9066-4D64509D4F6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5839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1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7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303"/>
            <a:ext cx="7772400" cy="1470025"/>
          </a:xfrm>
        </p:spPr>
        <p:txBody>
          <a:bodyPr>
            <a:normAutofit/>
          </a:bodyPr>
          <a:lstStyle/>
          <a:p>
            <a:r>
              <a:rPr sz="6000" dirty="0" err="1"/>
              <a:t>Curalign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47" y="2205840"/>
            <a:ext cx="7437748" cy="37534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A </a:t>
            </a:r>
            <a:r>
              <a:rPr dirty="0">
                <a:solidFill>
                  <a:schemeClr val="tx1"/>
                </a:solidFill>
              </a:rPr>
              <a:t>Smart Medical Data Synthetic Generator for Rare Disease Research</a:t>
            </a:r>
          </a:p>
          <a:p>
            <a:pPr algn="just"/>
            <a:endParaRPr dirty="0">
              <a:solidFill>
                <a:schemeClr val="tx1"/>
              </a:solidFill>
            </a:endParaRPr>
          </a:p>
          <a:p>
            <a:pPr algn="just"/>
            <a:r>
              <a:rPr dirty="0">
                <a:solidFill>
                  <a:schemeClr val="tx1"/>
                </a:solidFill>
              </a:rPr>
              <a:t>The Challenge: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Rare diseases affect 300+ million people globally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Limited available data for AI/ML model training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Privacy concerns with real patient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High costs of clinical data collection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Regulatory compliance requirements</a:t>
            </a:r>
          </a:p>
          <a:p>
            <a:pPr algn="just"/>
            <a:endParaRPr dirty="0">
              <a:solidFill>
                <a:schemeClr val="tx1"/>
              </a:solidFill>
            </a:endParaRPr>
          </a:p>
          <a:p>
            <a:pPr algn="just"/>
            <a:r>
              <a:rPr dirty="0">
                <a:solidFill>
                  <a:schemeClr val="tx1"/>
                </a:solidFill>
              </a:rPr>
              <a:t>Our Solution:</a:t>
            </a:r>
          </a:p>
          <a:p>
            <a:pPr algn="just"/>
            <a:r>
              <a:rPr dirty="0">
                <a:solidFill>
                  <a:schemeClr val="tx1"/>
                </a:solidFill>
              </a:rPr>
              <a:t>Generate realistic, privacy-safe synthetic medical data for rare disease research and diagnosis development.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30FEF-9639-4E70-5644-37FA6D88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8261" y="6241298"/>
            <a:ext cx="999939" cy="320040"/>
          </a:xfrm>
        </p:spPr>
        <p:txBody>
          <a:bodyPr/>
          <a:lstStyle/>
          <a:p>
            <a:r>
              <a:rPr lang="en-US" b="1" dirty="0"/>
              <a:t>Saji Krishna R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sz="2400" dirty="0">
                <a:solidFill>
                  <a:schemeClr val="tx1"/>
                </a:solidFill>
              </a:rPr>
              <a:t>Global Healthcare AI Market: $15.1B by 2024</a:t>
            </a:r>
          </a:p>
          <a:p>
            <a:pPr marL="0" indent="0">
              <a:buNone/>
            </a:pPr>
            <a:r>
              <a:rPr sz="2400" dirty="0">
                <a:solidFill>
                  <a:schemeClr val="tx1"/>
                </a:solidFill>
              </a:rPr>
              <a:t>Synthetic Data Market: $3.5B by 2030</a:t>
            </a:r>
          </a:p>
          <a:p>
            <a:pPr marL="0" indent="0">
              <a:buNone/>
            </a:pPr>
            <a:r>
              <a:rPr sz="2400" dirty="0">
                <a:solidFill>
                  <a:schemeClr val="tx1"/>
                </a:solidFill>
              </a:rPr>
              <a:t>Rare Disease Market: $242B by 2026</a:t>
            </a:r>
          </a:p>
          <a:p>
            <a:endParaRPr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2400" dirty="0">
                <a:solidFill>
                  <a:schemeClr val="tx1"/>
                </a:solidFill>
              </a:rPr>
              <a:t>Key Stakeholders:</a:t>
            </a:r>
          </a:p>
          <a:p>
            <a:r>
              <a:rPr sz="2400" dirty="0">
                <a:solidFill>
                  <a:schemeClr val="tx1"/>
                </a:solidFill>
              </a:rPr>
              <a:t>Pharmaceutical Companies</a:t>
            </a:r>
          </a:p>
          <a:p>
            <a:r>
              <a:rPr sz="2400" dirty="0">
                <a:solidFill>
                  <a:schemeClr val="tx1"/>
                </a:solidFill>
              </a:rPr>
              <a:t>Research Institutions</a:t>
            </a:r>
          </a:p>
          <a:p>
            <a:r>
              <a:rPr sz="2400" dirty="0">
                <a:solidFill>
                  <a:schemeClr val="tx1"/>
                </a:solidFill>
              </a:rPr>
              <a:t>Healthcare Tech Companies</a:t>
            </a:r>
          </a:p>
          <a:p>
            <a:r>
              <a:rPr sz="2400" dirty="0">
                <a:solidFill>
                  <a:schemeClr val="tx1"/>
                </a:solidFill>
              </a:rPr>
              <a:t>Regulatory Bodies</a:t>
            </a:r>
          </a:p>
          <a:p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3366A-69C3-5810-B682-CF4377E72026}"/>
              </a:ext>
            </a:extLst>
          </p:cNvPr>
          <p:cNvSpPr txBox="1"/>
          <p:nvPr/>
        </p:nvSpPr>
        <p:spPr>
          <a:xfrm>
            <a:off x="4887797" y="4046649"/>
            <a:ext cx="36151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 Points Solved: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Insufficient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Privacy 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acquisition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Slow development cycles</a:t>
            </a:r>
          </a:p>
          <a:p>
            <a:endParaRPr lang="ta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Curalign</a:t>
            </a:r>
            <a:r>
              <a:rPr dirty="0"/>
              <a:t> Platform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Core Features:</a:t>
            </a:r>
          </a:p>
          <a:p>
            <a:r>
              <a:rPr dirty="0"/>
              <a:t>6 Rare Diseases: Hemophilia, ALS, CF, Huntington’s, Marfan, SCD</a:t>
            </a:r>
          </a:p>
          <a:p>
            <a:r>
              <a:rPr dirty="0"/>
              <a:t>AI-Powered Rule-Based Generation</a:t>
            </a:r>
          </a:p>
          <a:p>
            <a:r>
              <a:rPr dirty="0"/>
              <a:t>HIPAA-Compliant, Fully Synthetic</a:t>
            </a:r>
          </a:p>
          <a:p>
            <a:r>
              <a:rPr dirty="0"/>
              <a:t>Role-Based Access: Admin, Researcher, Viewer</a:t>
            </a:r>
          </a:p>
          <a:p>
            <a:r>
              <a:rPr dirty="0"/>
              <a:t>Multiple Export Formats: CSV, JSON, FHIR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Differentiators:</a:t>
            </a:r>
          </a:p>
          <a:p>
            <a:r>
              <a:rPr dirty="0"/>
              <a:t>&lt;1s generation speed</a:t>
            </a:r>
          </a:p>
          <a:p>
            <a:r>
              <a:rPr dirty="0"/>
              <a:t>Medical accuracy validation</a:t>
            </a:r>
          </a:p>
          <a:p>
            <a:r>
              <a:rPr dirty="0"/>
              <a:t>Full audit trail</a:t>
            </a:r>
          </a:p>
          <a:p>
            <a:r>
              <a:rPr dirty="0"/>
              <a:t>Quality metrics (completeness, consistency, realism)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🏗️ 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sz="2400" dirty="0"/>
              <a:t>Tech Stack:</a:t>
            </a:r>
          </a:p>
          <a:p>
            <a:r>
              <a:rPr sz="2400" dirty="0"/>
              <a:t>Frontend: </a:t>
            </a:r>
            <a:r>
              <a:rPr sz="2400" dirty="0" err="1"/>
              <a:t>Streamlit</a:t>
            </a:r>
            <a:endParaRPr sz="2400" dirty="0"/>
          </a:p>
          <a:p>
            <a:r>
              <a:rPr sz="2400" dirty="0"/>
              <a:t>Backend: Python + Faker</a:t>
            </a:r>
          </a:p>
          <a:p>
            <a:r>
              <a:rPr sz="2400" dirty="0"/>
              <a:t>AI Layer: Rule-based, LLM extensible</a:t>
            </a:r>
          </a:p>
          <a:p>
            <a:r>
              <a:rPr sz="2400" dirty="0"/>
              <a:t>Data: Pandas, Local storage</a:t>
            </a:r>
          </a:p>
          <a:p>
            <a:r>
              <a:rPr sz="2400" dirty="0"/>
              <a:t>Security: RBAC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Components:</a:t>
            </a:r>
          </a:p>
          <a:p>
            <a:r>
              <a:rPr sz="2400" dirty="0"/>
              <a:t>Generator, QA System, Export Engine</a:t>
            </a:r>
          </a:p>
          <a:p>
            <a:r>
              <a:rPr lang="en-US" sz="2400" dirty="0"/>
              <a:t>A</a:t>
            </a:r>
            <a:r>
              <a:rPr sz="2400" dirty="0"/>
              <a:t>udit Logger, Summary Agent</a:t>
            </a:r>
          </a:p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5609D-A950-9A0A-F2E3-90F856EF8A46}"/>
              </a:ext>
            </a:extLst>
          </p:cNvPr>
          <p:cNvSpPr txBox="1"/>
          <p:nvPr/>
        </p:nvSpPr>
        <p:spPr>
          <a:xfrm>
            <a:off x="5241303" y="2638045"/>
            <a:ext cx="3106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&lt;1s/record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 95%+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1000 records/batch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99.9% uptime</a:t>
            </a:r>
          </a:p>
          <a:p>
            <a:endParaRPr lang="ta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🎮 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200" dirty="0"/>
              <a:t>User Journey:</a:t>
            </a:r>
          </a:p>
          <a:p>
            <a:r>
              <a:rPr sz="2200" dirty="0"/>
              <a:t>Login via RBAC</a:t>
            </a:r>
          </a:p>
          <a:p>
            <a:r>
              <a:rPr sz="2200" dirty="0"/>
              <a:t>Select disease</a:t>
            </a:r>
          </a:p>
          <a:p>
            <a:r>
              <a:rPr sz="2200" dirty="0"/>
              <a:t>Configure generation</a:t>
            </a:r>
          </a:p>
          <a:p>
            <a:r>
              <a:rPr sz="2200" dirty="0"/>
              <a:t>Generate data</a:t>
            </a:r>
          </a:p>
          <a:p>
            <a:r>
              <a:rPr sz="2200" dirty="0"/>
              <a:t>Review quality metrics</a:t>
            </a:r>
          </a:p>
          <a:p>
            <a:r>
              <a:rPr sz="2200" dirty="0"/>
              <a:t>Export</a:t>
            </a:r>
          </a:p>
          <a:p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822CF-C3E3-978E-C6E5-3CFAEDDD57A8}"/>
              </a:ext>
            </a:extLst>
          </p:cNvPr>
          <p:cNvSpPr txBox="1"/>
          <p:nvPr/>
        </p:nvSpPr>
        <p:spPr>
          <a:xfrm>
            <a:off x="4909008" y="2638045"/>
            <a:ext cx="3737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Showcase: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Real-time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Interactive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Summary agent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Quality scoring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Audit logs</a:t>
            </a:r>
          </a:p>
          <a:p>
            <a:endParaRPr lang="ta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Market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700" dirty="0"/>
              <a:t> 85% rare diseases have no FDA-approved treatment</a:t>
            </a:r>
          </a:p>
          <a:p>
            <a:r>
              <a:rPr sz="1700" dirty="0"/>
              <a:t>AI models fail with small, imbalanced datasets</a:t>
            </a:r>
          </a:p>
          <a:p>
            <a:r>
              <a:rPr sz="1700" dirty="0"/>
              <a:t>Synthetic data endorsed by FDA/EMA</a:t>
            </a:r>
          </a:p>
          <a:p>
            <a:r>
              <a:rPr sz="1700" dirty="0"/>
              <a:t>McKinsey 2023: “Synthetic data key to healthcare AI”</a:t>
            </a:r>
          </a:p>
          <a:p>
            <a:endParaRPr sz="1700" dirty="0"/>
          </a:p>
          <a:p>
            <a:pPr marL="0" indent="0">
              <a:buNone/>
            </a:pPr>
            <a:r>
              <a:rPr sz="1700" dirty="0"/>
              <a:t>Stakeholder Quotes:</a:t>
            </a:r>
          </a:p>
          <a:p>
            <a:r>
              <a:rPr sz="1700" dirty="0"/>
              <a:t>Researcher: “We need big datasets.”</a:t>
            </a:r>
          </a:p>
          <a:p>
            <a:r>
              <a:rPr sz="1700" dirty="0"/>
              <a:t>CTO: “Faster, no legal risks.”</a:t>
            </a:r>
          </a:p>
          <a:p>
            <a:r>
              <a:rPr sz="1700" dirty="0"/>
              <a:t>Engineer: “28% LLM performance boost.”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🛡️ Responsible AI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400" dirty="0"/>
              <a:t>Privacy:</a:t>
            </a:r>
          </a:p>
          <a:p>
            <a:r>
              <a:rPr sz="2400" dirty="0"/>
              <a:t>100% synthetic, no PII/PHI</a:t>
            </a:r>
          </a:p>
          <a:p>
            <a:r>
              <a:rPr sz="2400" dirty="0"/>
              <a:t>HIPAA-aligned structure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Guardrails:</a:t>
            </a:r>
          </a:p>
          <a:p>
            <a:r>
              <a:rPr sz="2400" dirty="0"/>
              <a:t>Prompt moderation</a:t>
            </a:r>
          </a:p>
          <a:p>
            <a:r>
              <a:rPr sz="2400" dirty="0"/>
              <a:t>Disease-specific validation</a:t>
            </a:r>
          </a:p>
          <a:p>
            <a:r>
              <a:rPr sz="2400" dirty="0"/>
              <a:t>Outlier detection</a:t>
            </a:r>
          </a:p>
          <a:p>
            <a:endParaRPr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9CB7C-D6A3-D276-0B83-CECAFAA965C9}"/>
              </a:ext>
            </a:extLst>
          </p:cNvPr>
          <p:cNvSpPr txBox="1"/>
          <p:nvPr/>
        </p:nvSpPr>
        <p:spPr>
          <a:xfrm>
            <a:off x="4949072" y="2638045"/>
            <a:ext cx="40158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RBAC: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Admin: 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Researcher: View + generate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Viewer: View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Controlled export</a:t>
            </a:r>
          </a:p>
          <a:p>
            <a:endParaRPr lang="en-US" sz="2000" dirty="0"/>
          </a:p>
          <a:p>
            <a:r>
              <a:rPr lang="en-US" sz="2000" dirty="0"/>
              <a:t>Audit: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Track users +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Record prompts/exports</a:t>
            </a: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Deployment Strategy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198F72-67AB-B680-4AC2-01F3C6C28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2554"/>
              </p:ext>
            </p:extLst>
          </p:nvPr>
        </p:nvGraphicFramePr>
        <p:xfrm>
          <a:off x="1606044" y="2818614"/>
          <a:ext cx="5937756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252">
                  <a:extLst>
                    <a:ext uri="{9D8B030D-6E8A-4147-A177-3AD203B41FA5}">
                      <a16:colId xmlns:a16="http://schemas.microsoft.com/office/drawing/2014/main" val="1640831206"/>
                    </a:ext>
                  </a:extLst>
                </a:gridCol>
                <a:gridCol w="1979252">
                  <a:extLst>
                    <a:ext uri="{9D8B030D-6E8A-4147-A177-3AD203B41FA5}">
                      <a16:colId xmlns:a16="http://schemas.microsoft.com/office/drawing/2014/main" val="3759077245"/>
                    </a:ext>
                  </a:extLst>
                </a:gridCol>
                <a:gridCol w="1979252">
                  <a:extLst>
                    <a:ext uri="{9D8B030D-6E8A-4147-A177-3AD203B41FA5}">
                      <a16:colId xmlns:a16="http://schemas.microsoft.com/office/drawing/2014/main" val="3478953013"/>
                    </a:ext>
                  </a:extLst>
                </a:gridCol>
              </a:tblGrid>
              <a:tr h="299772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Infra: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Streamlit</a:t>
                      </a:r>
                      <a:r>
                        <a:rPr lang="en-US" sz="24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Logs: local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Auth: simulated RBAC</a:t>
                      </a:r>
                    </a:p>
                    <a:p>
                      <a:endParaRPr lang="en-US" sz="2400" dirty="0"/>
                    </a:p>
                    <a:p>
                      <a:endParaRPr lang="ta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DevOps: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GitHub Actions (CI/CD)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Docker-ready</a:t>
                      </a:r>
                    </a:p>
                    <a:p>
                      <a:endParaRPr lang="ta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Testing: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Unit tests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Manual UI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Edge-case validation</a:t>
                      </a:r>
                    </a:p>
                    <a:p>
                      <a:endParaRPr lang="ta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284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💼 Business Model &amp; Monetization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D9C957-9B11-7726-8579-C262A3E5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15558"/>
              </p:ext>
            </p:extLst>
          </p:nvPr>
        </p:nvGraphicFramePr>
        <p:xfrm>
          <a:off x="1606044" y="2743201"/>
          <a:ext cx="5937756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252">
                  <a:extLst>
                    <a:ext uri="{9D8B030D-6E8A-4147-A177-3AD203B41FA5}">
                      <a16:colId xmlns:a16="http://schemas.microsoft.com/office/drawing/2014/main" val="1705110411"/>
                    </a:ext>
                  </a:extLst>
                </a:gridCol>
                <a:gridCol w="1979252">
                  <a:extLst>
                    <a:ext uri="{9D8B030D-6E8A-4147-A177-3AD203B41FA5}">
                      <a16:colId xmlns:a16="http://schemas.microsoft.com/office/drawing/2014/main" val="2688098356"/>
                    </a:ext>
                  </a:extLst>
                </a:gridCol>
                <a:gridCol w="1979252">
                  <a:extLst>
                    <a:ext uri="{9D8B030D-6E8A-4147-A177-3AD203B41FA5}">
                      <a16:colId xmlns:a16="http://schemas.microsoft.com/office/drawing/2014/main" val="3489976272"/>
                    </a:ext>
                  </a:extLst>
                </a:gridCol>
              </a:tblGrid>
              <a:tr h="15577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Customers: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Pharma, Biotech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Clinical AI startups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Research orgs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Universities</a:t>
                      </a:r>
                    </a:p>
                    <a:p>
                      <a:endParaRPr lang="en-US" sz="2000" dirty="0"/>
                    </a:p>
                    <a:p>
                      <a:endParaRPr lang="ta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Monetization: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SaaS (disease x record count)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API Access (premium)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Custom Packages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Enterprise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Future: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More diseases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LLM fine-tuning API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Real-time model integration</a:t>
                      </a:r>
                    </a:p>
                    <a:p>
                      <a:endParaRPr lang="ta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797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1492</TotalTime>
  <Words>476</Words>
  <Application>Microsoft Office PowerPoint</Application>
  <PresentationFormat>On-screen Show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Curalign</vt:lpstr>
      <vt:lpstr>🎯 Market Opportunity</vt:lpstr>
      <vt:lpstr> Curalign Platform Overview</vt:lpstr>
      <vt:lpstr>🏗️ Technical Architecture</vt:lpstr>
      <vt:lpstr>🎮 Demo Walkthrough</vt:lpstr>
      <vt:lpstr>📊 Market Validation</vt:lpstr>
      <vt:lpstr>🛡️ Responsible AI &amp; Security</vt:lpstr>
      <vt:lpstr>🚀 Deployment Strategy</vt:lpstr>
      <vt:lpstr>💼 Business Model &amp; Monetization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Sridevi</dc:creator>
  <cp:keywords/>
  <dc:description>generated using python-pptx</dc:description>
  <cp:lastModifiedBy>Sridevi T</cp:lastModifiedBy>
  <cp:revision>5</cp:revision>
  <dcterms:created xsi:type="dcterms:W3CDTF">2013-01-27T09:14:16Z</dcterms:created>
  <dcterms:modified xsi:type="dcterms:W3CDTF">2025-07-10T18:07:01Z</dcterms:modified>
  <cp:category/>
</cp:coreProperties>
</file>