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77" r:id="rId2"/>
    <p:sldId id="286" r:id="rId3"/>
    <p:sldId id="284" r:id="rId4"/>
    <p:sldId id="282" r:id="rId5"/>
    <p:sldId id="280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DC3C-AD0B-3501-8A1B-D8A08576E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522A0-1633-34A4-BB29-3BA0D6B6D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06F95-67BB-6134-5B86-9BAEA30F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10A0-47AA-423D-8074-E70EDC0A0CA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69B84-7581-9174-FCB0-392807A5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8D8DF-A587-C66F-F09C-9EBCC631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92F8-3EB2-4B0B-8160-FF0A8EFC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1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121A-5824-7C14-BBEC-E0109CF81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46F9E-3A77-3366-25BB-F7B98C9D9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ECA65-2E30-3060-9912-1E241392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10A0-47AA-423D-8074-E70EDC0A0CA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F0E0E-A879-3760-805F-FA56CC2E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1EA6F-8610-18D4-64C0-AC05CE18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92F8-3EB2-4B0B-8160-FF0A8EFC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3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12E1EE-A384-6CCB-8299-0DC237957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253B2-E7E3-0539-F9AA-FA46F35C5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25F5F-781B-3428-1399-6C5C2493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10A0-47AA-423D-8074-E70EDC0A0CA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A48AC-16C5-A6EB-AF05-0F6D5662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0C080-F18B-E482-6831-22EC7314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92F8-3EB2-4B0B-8160-FF0A8EFC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0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0248-D818-35B6-0719-C393D84A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9985-8B46-1EC4-4461-EE4F6462B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4991D-61C1-B8BE-327B-8989F408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10A0-47AA-423D-8074-E70EDC0A0CA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E66FC-3F95-9A7A-DE47-1B5F35FB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01364-D4D9-3D6B-2327-885C950F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92F8-3EB2-4B0B-8160-FF0A8EFC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8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A29D-09B6-B968-029B-B8C71FA4C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A7DE6-D8DD-4A44-A9DF-E2B0E0CBA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63FA7-5637-ED2F-52DE-68AB1667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10A0-47AA-423D-8074-E70EDC0A0CA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5FCF1-E085-3B87-841C-DF3865CD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5F9BA-3B26-59D8-ECAC-D31260BF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92F8-3EB2-4B0B-8160-FF0A8EFC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1C26-A343-F985-AECF-98D389F95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520BF-DDB8-BD02-D607-7A2D8EFA6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9569F-BBA2-2526-43A2-49407AD75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544C8-8C02-5C5C-C480-7ADCAC04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10A0-47AA-423D-8074-E70EDC0A0CA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F1739-02ED-8977-2EF7-55D0ECDC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76BDF-ACBD-7B6E-B536-A0B1C442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92F8-3EB2-4B0B-8160-FF0A8EFC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1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4008-9DF0-6944-024E-0F7A4DFC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06926-1294-DB07-4838-A065DA979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0EE78-93C0-5595-9B65-53B32B561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4361B-164F-4520-5C3A-F28BF2DAD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D5E59-ABCA-D087-EC9A-A51C95165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9E81DC-FB1A-D329-2533-632807D1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10A0-47AA-423D-8074-E70EDC0A0CA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78A85-53E6-0A39-C4D0-7AB883F5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1F14C0-B22F-A22B-36E5-4FA2BA16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92F8-3EB2-4B0B-8160-FF0A8EFC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4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BC1B-A7D6-EF35-938E-C2251B01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924BE-7761-46B6-C244-99462483D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10A0-47AA-423D-8074-E70EDC0A0CA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E0586-C21F-3B1A-828D-E42D4B065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5A1A1-CFB1-005F-284E-8D35B086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92F8-3EB2-4B0B-8160-FF0A8EFC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1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FA9E45-DE79-AFFB-986C-81D158D9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10A0-47AA-423D-8074-E70EDC0A0CA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7671C-8225-B19E-8C5D-B9A86E54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6A69F-F889-E426-471D-AB0AA99D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92F8-3EB2-4B0B-8160-FF0A8EFC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5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E0313-231D-8271-2CA4-CB1DF9550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CAB5B-38B1-9657-0E5E-B9189C9E5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9FBE4-3565-456B-785C-D501D89DA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C6514-B1C6-1AC4-44C8-EB0D86F9F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10A0-47AA-423D-8074-E70EDC0A0CA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8EF14-6266-8451-061C-9332EC134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280D8-B31F-16FA-24D2-F8D0C5F7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92F8-3EB2-4B0B-8160-FF0A8EFC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9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CF12-C5E1-0B32-A1D3-588368982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FF7CFF-9269-DA86-71B9-59066B1AF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FE943-4522-104C-C46A-F42C019AE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1063-4F2E-4581-F72E-89E90B8D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10A0-47AA-423D-8074-E70EDC0A0CA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D5C0A-1714-84E2-277C-A22F3A12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1FDFD-B275-02B4-D809-FB4F9A7D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92F8-3EB2-4B0B-8160-FF0A8EFC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3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C1591-AC19-6AE1-8215-3BE5A359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9C6BD-3452-DEA6-EA3D-A3B66F909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B7248-1CBD-0E0E-0199-DA201D831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C10A0-47AA-423D-8074-E70EDC0A0CA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7D025-45B9-BA17-C1D5-7F4B87877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E99FC-1291-C884-BFE8-E1B791253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E92F8-3EB2-4B0B-8160-FF0A8EFC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9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6AB112-EA6A-A908-89AE-3CB5B4F8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Instructions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4994DF-A743-9814-1B93-D86439934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Using the chickens and eggs CLD built during previous lessons, do the following:</a:t>
            </a:r>
          </a:p>
          <a:p>
            <a:pPr marL="0" indent="0" algn="just">
              <a:buNone/>
            </a:pPr>
            <a:endParaRPr lang="en-US" sz="2000" dirty="0"/>
          </a:p>
          <a:p>
            <a:pPr marL="514350" indent="-514350" algn="just">
              <a:buAutoNum type="arabicPeriod"/>
            </a:pPr>
            <a:r>
              <a:rPr lang="en-US" sz="2000" dirty="0"/>
              <a:t>Identify the stock variables in the CLD</a:t>
            </a:r>
          </a:p>
          <a:p>
            <a:pPr marL="514350" indent="-514350" algn="just">
              <a:buAutoNum type="arabicPeriod"/>
            </a:pPr>
            <a:r>
              <a:rPr lang="en-US" sz="2000" dirty="0"/>
              <a:t>Define inflow(s) and outflow(s) for the stocks</a:t>
            </a:r>
          </a:p>
          <a:p>
            <a:pPr marL="514350" indent="-514350" algn="just">
              <a:buAutoNum type="arabicPeriod"/>
            </a:pPr>
            <a:r>
              <a:rPr lang="en-US" sz="2000" dirty="0"/>
              <a:t>Re-draw the loops from the CLD into the stock and flow diagram (SFD). Add additional variables if necessary to make coherent the formulations in the SFD. </a:t>
            </a:r>
            <a:r>
              <a:rPr lang="en-US" sz="2000" i="1" dirty="0"/>
              <a:t>Remember to:  set the polarity of the links, label the loops as either balancing or reinforcing, and write the  name of the loops.</a:t>
            </a:r>
          </a:p>
          <a:p>
            <a:pPr marL="514350" indent="-514350" algn="just">
              <a:buAutoNum type="arabicPeriod"/>
            </a:pPr>
            <a:r>
              <a:rPr lang="en-US" sz="2000" dirty="0"/>
              <a:t>Challenge: Write the model equations in the stock and flow diagram  and run the simulation</a:t>
            </a:r>
          </a:p>
        </p:txBody>
      </p:sp>
      <p:pic>
        <p:nvPicPr>
          <p:cNvPr id="6" name="Picture 5" descr="Pins pinned on a white surface and connecting a black thread">
            <a:extLst>
              <a:ext uri="{FF2B5EF4-FFF2-40B4-BE49-F238E27FC236}">
                <a16:creationId xmlns:a16="http://schemas.microsoft.com/office/drawing/2014/main" id="{24DD62A0-EE68-FE6C-84FF-D2FC803064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4" r="33280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5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B6A6A-370E-D399-66FB-C84F87D29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Chickens and Eggs CLD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40919425-3A98-1B73-9608-B64F6713A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1052" y="1470924"/>
            <a:ext cx="7796833" cy="393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4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E9DDB-A4B6-652F-3117-19E0A7E7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Structure</a:t>
            </a:r>
          </a:p>
        </p:txBody>
      </p:sp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10AD7376-7600-84E6-F7D1-CEC52F6FB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442" y="821571"/>
            <a:ext cx="7780930" cy="52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5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C5804-0DDE-FBC7-5845-9E25EEADA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Model Behavior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D5A1A9E-8290-A320-C4AA-343A57CE65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06"/>
          <a:stretch/>
        </p:blipFill>
        <p:spPr>
          <a:xfrm>
            <a:off x="4141094" y="723899"/>
            <a:ext cx="4155182" cy="2449936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76856085-0E66-9B17-17A3-934E85075A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00"/>
          <a:stretch/>
        </p:blipFill>
        <p:spPr>
          <a:xfrm>
            <a:off x="8221359" y="706080"/>
            <a:ext cx="3908572" cy="2467755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96FE8774-4961-7DD3-3B4D-8B5715AFF6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44"/>
          <a:stretch/>
        </p:blipFill>
        <p:spPr>
          <a:xfrm>
            <a:off x="5135708" y="3292508"/>
            <a:ext cx="6031104" cy="344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5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E814D4-C1ED-9974-A003-7E4134FE6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81" y="491288"/>
            <a:ext cx="11148638" cy="572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6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0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30A21-4806-F153-7122-7197CF15F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891" y="316315"/>
            <a:ext cx="6163624" cy="1306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equations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4B9894D-A2A6-8F34-77C5-C6A47A92F9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9352423"/>
              </p:ext>
            </p:extLst>
          </p:nvPr>
        </p:nvGraphicFramePr>
        <p:xfrm>
          <a:off x="1702453" y="1671222"/>
          <a:ext cx="8787094" cy="4737268"/>
        </p:xfrm>
        <a:graphic>
          <a:graphicData uri="http://schemas.openxmlformats.org/drawingml/2006/table">
            <a:tbl>
              <a:tblPr firstRow="1" firstCol="1" bandRow="1"/>
              <a:tblGrid>
                <a:gridCol w="3077517">
                  <a:extLst>
                    <a:ext uri="{9D8B030D-6E8A-4147-A177-3AD203B41FA5}">
                      <a16:colId xmlns:a16="http://schemas.microsoft.com/office/drawing/2014/main" val="1392671786"/>
                    </a:ext>
                  </a:extLst>
                </a:gridCol>
                <a:gridCol w="3168095">
                  <a:extLst>
                    <a:ext uri="{9D8B030D-6E8A-4147-A177-3AD203B41FA5}">
                      <a16:colId xmlns:a16="http://schemas.microsoft.com/office/drawing/2014/main" val="4212022400"/>
                    </a:ext>
                  </a:extLst>
                </a:gridCol>
                <a:gridCol w="2541482">
                  <a:extLst>
                    <a:ext uri="{9D8B030D-6E8A-4147-A177-3AD203B41FA5}">
                      <a16:colId xmlns:a16="http://schemas.microsoft.com/office/drawing/2014/main" val="3978316527"/>
                    </a:ext>
                  </a:extLst>
                </a:gridCol>
              </a:tblGrid>
              <a:tr h="26834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Equation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Unit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177396"/>
                  </a:ext>
                </a:extLst>
              </a:tr>
              <a:tr h="26834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Births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Eggs/Incubation time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Chickens/Day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292918"/>
                  </a:ext>
                </a:extLst>
              </a:tr>
              <a:tr h="26834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Chickens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chicken population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Chickens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677623"/>
                  </a:ext>
                </a:extLst>
              </a:tr>
              <a:tr h="26834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Cross roading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Stress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Dimensionless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916729"/>
                  </a:ext>
                </a:extLst>
              </a:tr>
              <a:tr h="26834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Death risk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 death risk*Cross roading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1/Day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434895"/>
                  </a:ext>
                </a:extLst>
              </a:tr>
              <a:tr h="49023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Deaths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Chickens*Death risk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Chickens/Day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407379"/>
                  </a:ext>
                </a:extLst>
              </a:tr>
              <a:tr h="49023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Egg production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Chickens*Fertility effect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Eggs/Day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035439"/>
                  </a:ext>
                </a:extLst>
              </a:tr>
              <a:tr h="26834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Eggs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number of eggs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Eggs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904404"/>
                  </a:ext>
                </a:extLst>
              </a:tr>
              <a:tr h="26834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Fertility effect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 fertility rate/Stress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Eggs/Chickens/Day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39540"/>
                  </a:ext>
                </a:extLst>
              </a:tr>
              <a:tr h="26834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Stress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Chickens/Max. chicken capacity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Dimensionless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470317"/>
                  </a:ext>
                </a:extLst>
              </a:tr>
              <a:tr h="26834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Incubation time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88086"/>
                  </a:ext>
                </a:extLst>
              </a:tr>
              <a:tr h="26834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chicken population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Chickens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597863"/>
                  </a:ext>
                </a:extLst>
              </a:tr>
              <a:tr h="26834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number of eggs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Eggs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404089"/>
                  </a:ext>
                </a:extLst>
              </a:tr>
              <a:tr h="26834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Max. chicken capacity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Chickens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911339"/>
                  </a:ext>
                </a:extLst>
              </a:tr>
              <a:tr h="26834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 death risk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1/Day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2799"/>
                  </a:ext>
                </a:extLst>
              </a:tr>
              <a:tr h="26834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 fertility rate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Eggs/Chickens/Day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32" marR="55232" marT="76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69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023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231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Instructions</vt:lpstr>
      <vt:lpstr>Chickens and Eggs CLD</vt:lpstr>
      <vt:lpstr>Model Structure</vt:lpstr>
      <vt:lpstr>Model Behavior</vt:lpstr>
      <vt:lpstr>PowerPoint Presentation</vt:lpstr>
      <vt:lpstr>Model equations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Robinson Salazar Rua</dc:creator>
  <cp:lastModifiedBy>Robinson Salazar Rua</cp:lastModifiedBy>
  <cp:revision>55</cp:revision>
  <dcterms:created xsi:type="dcterms:W3CDTF">2023-01-23T18:46:13Z</dcterms:created>
  <dcterms:modified xsi:type="dcterms:W3CDTF">2023-03-05T03:37:43Z</dcterms:modified>
</cp:coreProperties>
</file>