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Levare x1 x2 x3 e fare solo matrici e mettere</a:t>
            </a:r>
            <a:r>
              <a:rPr lang="it-IT" baseline="0" dirty="0"/>
              <a:t> anche 3 </a:t>
            </a:r>
            <a:r>
              <a:rPr lang="it-IT" baseline="0" dirty="0" err="1"/>
              <a:t>dof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Inserire</a:t>
            </a:r>
            <a:r>
              <a:rPr lang="it-IT" baseline="0" dirty="0"/>
              <a:t> </a:t>
            </a:r>
            <a:r>
              <a:rPr lang="it-IT" baseline="0" dirty="0" err="1"/>
              <a:t>freq</a:t>
            </a:r>
            <a:r>
              <a:rPr lang="it-IT" baseline="0" dirty="0"/>
              <a:t> di campionamento 200 Hz e perché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Inserire schema su come si è fatta l’identificazione: Raccolta dati-&gt;elaborazione-&gt;creazione modello-&gt;validazione (sul </a:t>
            </a:r>
            <a:r>
              <a:rPr lang="it-IT" baseline="0" dirty="0" err="1"/>
              <a:t>sitema</a:t>
            </a:r>
            <a:r>
              <a:rPr lang="it-IT" baseline="0" dirty="0"/>
              <a:t> reale)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foto grande e </a:t>
            </a:r>
            <a:r>
              <a:rPr lang="it-IT" baseline="0" dirty="0" err="1"/>
              <a:t>spiragre</a:t>
            </a:r>
            <a:r>
              <a:rPr lang="it-IT" baseline="0" dirty="0"/>
              <a:t> ogni parametro sulla foto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Spezzare in due </a:t>
            </a:r>
            <a:r>
              <a:rPr lang="it-IT" baseline="0" dirty="0" err="1"/>
              <a:t>slides</a:t>
            </a:r>
            <a:r>
              <a:rPr lang="it-IT" baseline="0" dirty="0"/>
              <a:t> con omega e </a:t>
            </a:r>
            <a:r>
              <a:rPr lang="it-IT" baseline="0" dirty="0" err="1"/>
              <a:t>csi</a:t>
            </a:r>
            <a:r>
              <a:rPr lang="it-IT" baseline="0" dirty="0"/>
              <a:t> sulla figura e poi altra slide dove si ricavano K,M,C e il </a:t>
            </a:r>
            <a:r>
              <a:rPr lang="it-IT" baseline="0" dirty="0" err="1"/>
              <a:t>fit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4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Levare i valori e mettere solo </a:t>
            </a:r>
            <a:r>
              <a:rPr lang="it-IT" dirty="0" err="1"/>
              <a:t>imamgini</a:t>
            </a:r>
            <a:r>
              <a:rPr lang="it-IT" dirty="0"/>
              <a:t> e fare vedere con due blocchi </a:t>
            </a:r>
            <a:r>
              <a:rPr lang="it-IT" dirty="0" err="1"/>
              <a:t>simulink</a:t>
            </a:r>
            <a:r>
              <a:rPr lang="it-IT" dirty="0"/>
              <a:t> che è l’unione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96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anche la </a:t>
            </a:r>
            <a:r>
              <a:rPr lang="it-IT" dirty="0" err="1"/>
              <a:t>gray</a:t>
            </a:r>
            <a:r>
              <a:rPr lang="it-IT" dirty="0"/>
              <a:t> box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2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21/06/2016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17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7.bin"/><Relationship Id="rId31" Type="http://schemas.openxmlformats.org/officeDocument/2006/relationships/oleObject" Target="../embeddings/oleObject13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8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5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28.bin"/><Relationship Id="rId23" Type="http://schemas.openxmlformats.org/officeDocument/2006/relationships/image" Target="../media/image38.png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5.wmf"/><Relationship Id="rId7" Type="http://schemas.openxmlformats.org/officeDocument/2006/relationships/image" Target="../media/image5.png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40.wmf"/><Relationship Id="rId5" Type="http://schemas.openxmlformats.org/officeDocument/2006/relationships/image" Target="../media/image3.png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44.wmf"/><Relationship Id="rId4" Type="http://schemas.openxmlformats.org/officeDocument/2006/relationships/image" Target="../media/image47.png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61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5" Type="http://schemas.openxmlformats.org/officeDocument/2006/relationships/image" Target="../media/image4.png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9.wmf"/><Relationship Id="rId8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3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Russo Alessio, Savaia Gianluca,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System </a:t>
            </a:r>
            <a:r>
              <a:rPr lang="en-US" sz="3000" dirty="0" err="1">
                <a:solidFill>
                  <a:srgbClr val="003366"/>
                </a:solidFill>
              </a:rPr>
              <a:t>descrption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8900" y="915634"/>
                <a:ext cx="8241050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System: brushed motor, 3 carts, 3 springs, weights, 4 encoders, </a:t>
                </a:r>
                <a:r>
                  <a:rPr lang="en-US" dirty="0" err="1"/>
                  <a:t>PoliArd</a:t>
                </a:r>
                <a:r>
                  <a:rPr lang="en-US" dirty="0"/>
                  <a:t>/Arduino</a:t>
                </a:r>
              </a:p>
              <a:p>
                <a:pPr algn="just"/>
                <a:r>
                  <a:rPr lang="en-US" dirty="0"/>
                  <a:t>Preliminary issues: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dirty="0"/>
                  <a:t>Arduino saturation limits measured motor current to ±5A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 is not constant; assumed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285750" indent="-285750" algn="just">
                  <a:buFontTx/>
                  <a:buChar char="-"/>
                </a:pPr>
                <a:r>
                  <a:rPr lang="en-US" dirty="0"/>
                  <a:t>Encoder signal: Arduino to and fro cm; measurement of the ratio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0" y="915634"/>
                <a:ext cx="8241050" cy="1512978"/>
              </a:xfrm>
              <a:prstGeom prst="rect">
                <a:avLst/>
              </a:prstGeom>
              <a:blipFill>
                <a:blip r:embed="rId6"/>
                <a:stretch>
                  <a:fillRect l="-666" t="-2016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3689131" y="162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96" y="2795103"/>
            <a:ext cx="6265166" cy="2622318"/>
          </a:xfrm>
          <a:prstGeom prst="rect">
            <a:avLst/>
          </a:prstGeom>
        </p:spPr>
      </p:pic>
      <p:sp>
        <p:nvSpPr>
          <p:cNvPr id="62" name="Rettangolo 61"/>
          <p:cNvSpPr/>
          <p:nvPr/>
        </p:nvSpPr>
        <p:spPr>
          <a:xfrm>
            <a:off x="1492175" y="2246394"/>
            <a:ext cx="38918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dirty="0"/>
          </a:p>
          <a:p>
            <a:r>
              <a:rPr lang="en-US" dirty="0"/>
              <a:t>Protection system - four macroblocks: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Input Manager: selects input, control input noise and reference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Protector: saturates voltage, displacement and reference; synchronizes Arduino and signal starting time; triggers alert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System: motor and encoder feedback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/>
              <a:t>Controller: controls + pulls control voltage to 0 when alert has been triggered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71350" y="826496"/>
            <a:ext cx="4163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77750"/>
              </p:ext>
            </p:extLst>
          </p:nvPr>
        </p:nvGraphicFramePr>
        <p:xfrm>
          <a:off x="2858640" y="73324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Equazione" r:id="rId7" imgW="1815312" imgH="393529" progId="Equation.3">
                  <p:embed/>
                </p:oleObj>
              </mc:Choice>
              <mc:Fallback>
                <p:oleObj name="Equazione" r:id="rId7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640" y="73324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77338"/>
              </p:ext>
            </p:extLst>
          </p:nvPr>
        </p:nvGraphicFramePr>
        <p:xfrm>
          <a:off x="2106219" y="1342197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Equazione" r:id="rId9" imgW="457200" imgH="241200" progId="Equation.3">
                  <p:embed/>
                </p:oleObj>
              </mc:Choice>
              <mc:Fallback>
                <p:oleObj name="Equazione" r:id="rId9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1342197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86429"/>
              </p:ext>
            </p:extLst>
          </p:nvPr>
        </p:nvGraphicFramePr>
        <p:xfrm>
          <a:off x="4386615" y="1355183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Equazione" r:id="rId11" imgW="203112" imgH="228501" progId="Equation.3">
                  <p:embed/>
                </p:oleObj>
              </mc:Choice>
              <mc:Fallback>
                <p:oleObj name="Equazione" r:id="rId11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615" y="1355183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688258" y="1342197"/>
            <a:ext cx="58014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effect,	 : torque constant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516572"/>
              </p:ext>
            </p:extLst>
          </p:nvPr>
        </p:nvGraphicFramePr>
        <p:xfrm>
          <a:off x="6278330" y="1348261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Equazione" r:id="rId13" imgW="787400" imgH="228600" progId="Equation.3">
                  <p:embed/>
                </p:oleObj>
              </mc:Choice>
              <mc:Fallback>
                <p:oleObj name="Equazione" r:id="rId13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330" y="1348261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071350" y="1899485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	 where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08460"/>
              </p:ext>
            </p:extLst>
          </p:nvPr>
        </p:nvGraphicFramePr>
        <p:xfrm>
          <a:off x="3474481" y="1903260"/>
          <a:ext cx="2348142" cy="34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Equazione" r:id="rId15" imgW="1625400" imgH="241200" progId="Equation.3">
                  <p:embed/>
                </p:oleObj>
              </mc:Choice>
              <mc:Fallback>
                <p:oleObj name="Equazione" r:id="rId15" imgW="1625400" imgH="241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81" y="1903260"/>
                        <a:ext cx="2348142" cy="345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84202"/>
              </p:ext>
            </p:extLst>
          </p:nvPr>
        </p:nvGraphicFramePr>
        <p:xfrm>
          <a:off x="2106219" y="2256888"/>
          <a:ext cx="478096" cy="35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Equazione" r:id="rId17" imgW="304668" imgH="228501" progId="Equation.3">
                  <p:embed/>
                </p:oleObj>
              </mc:Choice>
              <mc:Fallback>
                <p:oleObj name="Equazione" r:id="rId17" imgW="304668" imgH="22850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256888"/>
                        <a:ext cx="478096" cy="358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48879"/>
              </p:ext>
            </p:extLst>
          </p:nvPr>
        </p:nvGraphicFramePr>
        <p:xfrm>
          <a:off x="2106219" y="2604991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Equazione" r:id="rId19" imgW="139579" imgH="177646" progId="Equation.3">
                  <p:embed/>
                </p:oleObj>
              </mc:Choice>
              <mc:Fallback>
                <p:oleObj name="Equazione" r:id="rId19" imgW="139579" imgH="1776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219" y="2604991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ggetto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63840"/>
              </p:ext>
            </p:extLst>
          </p:nvPr>
        </p:nvGraphicFramePr>
        <p:xfrm>
          <a:off x="2071350" y="2946807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Equazione" r:id="rId21" imgW="545760" imgH="241200" progId="Equation.3">
                  <p:embed/>
                </p:oleObj>
              </mc:Choice>
              <mc:Fallback>
                <p:oleObj name="Equazione" r:id="rId21" imgW="54576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0" y="2946807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459161" y="2244616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265199" y="2571601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2809528" y="2966610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71049"/>
              </p:ext>
            </p:extLst>
          </p:nvPr>
        </p:nvGraphicFramePr>
        <p:xfrm>
          <a:off x="3058235" y="3611459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" name="Equazione" r:id="rId23" imgW="1549400" imgH="228600" progId="Equation.3">
                  <p:embed/>
                </p:oleObj>
              </mc:Choice>
              <mc:Fallback>
                <p:oleObj name="Equazione" r:id="rId23" imgW="15494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235" y="3611459"/>
                        <a:ext cx="2950986" cy="434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24766"/>
              </p:ext>
            </p:extLst>
          </p:nvPr>
        </p:nvGraphicFramePr>
        <p:xfrm>
          <a:off x="2123325" y="4115109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" name="Equazione" r:id="rId25" imgW="469900" imgH="228600" progId="Equation.3">
                  <p:embed/>
                </p:oleObj>
              </mc:Choice>
              <mc:Fallback>
                <p:oleObj name="Equazione" r:id="rId25" imgW="469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115109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2755400" y="4095975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80008"/>
              </p:ext>
            </p:extLst>
          </p:nvPr>
        </p:nvGraphicFramePr>
        <p:xfrm>
          <a:off x="2926126" y="4510536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" name="Equazione" r:id="rId27" imgW="520474" imgH="393529" progId="Equation.3">
                  <p:embed/>
                </p:oleObj>
              </mc:Choice>
              <mc:Fallback>
                <p:oleObj name="Equazione" r:id="rId27" imgW="520474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126" y="4510536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89100"/>
              </p:ext>
            </p:extLst>
          </p:nvPr>
        </p:nvGraphicFramePr>
        <p:xfrm>
          <a:off x="2123325" y="4971252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Equazione" r:id="rId29" imgW="2044700" imgH="393700" progId="Equation.3">
                  <p:embed/>
                </p:oleObj>
              </mc:Choice>
              <mc:Fallback>
                <p:oleObj name="Equazione" r:id="rId29" imgW="2044700" imgH="3937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25" y="4971252"/>
                        <a:ext cx="3134889" cy="597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867828"/>
              </p:ext>
            </p:extLst>
          </p:nvPr>
        </p:nvGraphicFramePr>
        <p:xfrm>
          <a:off x="6053582" y="4945675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Equazione" r:id="rId31" imgW="571252" imgH="393529" progId="Equation.3">
                  <p:embed/>
                </p:oleObj>
              </mc:Choice>
              <mc:Fallback>
                <p:oleObj name="Equazione" r:id="rId31" imgW="571252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582" y="4945675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2106219" y="4581808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Putting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friction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5258214" y="5057119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1573015" y="3638999"/>
            <a:ext cx="5160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it-IT" sz="3000" dirty="0">
                <a:solidFill>
                  <a:srgbClr val="003366"/>
                </a:solidFill>
              </a:rPr>
              <a:t>1 DOF</a:t>
            </a:r>
            <a:endParaRPr lang="en-US" sz="3000" dirty="0">
              <a:solidFill>
                <a:srgbClr val="003366"/>
              </a:solidFill>
            </a:endParaRP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83274"/>
              </p:ext>
            </p:extLst>
          </p:nvPr>
        </p:nvGraphicFramePr>
        <p:xfrm>
          <a:off x="2139050" y="774025"/>
          <a:ext cx="302525" cy="4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zione" r:id="rId7" imgW="152280" imgH="215640" progId="Equation.3">
                  <p:embed/>
                </p:oleObj>
              </mc:Choice>
              <mc:Fallback>
                <p:oleObj name="Equazione" r:id="rId7" imgW="152280" imgH="21564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050" y="774025"/>
                        <a:ext cx="302525" cy="429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gget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95349"/>
              </p:ext>
            </p:extLst>
          </p:nvPr>
        </p:nvGraphicFramePr>
        <p:xfrm>
          <a:off x="2139950" y="1127125"/>
          <a:ext cx="301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zione" r:id="rId9" imgW="164880" imgH="215640" progId="Equation.3">
                  <p:embed/>
                </p:oleObj>
              </mc:Choice>
              <mc:Fallback>
                <p:oleObj name="Equazione" r:id="rId9" imgW="164880" imgH="21564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127125"/>
                        <a:ext cx="30162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2329577" y="810614"/>
            <a:ext cx="28907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state of the motor (current)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2329577" y="1158533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3682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ggetto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81406"/>
              </p:ext>
            </p:extLst>
          </p:nvPr>
        </p:nvGraphicFramePr>
        <p:xfrm>
          <a:off x="2139950" y="1435100"/>
          <a:ext cx="3016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zione" r:id="rId11" imgW="164880" imgH="228600" progId="Equation.3">
                  <p:embed/>
                </p:oleObj>
              </mc:Choice>
              <mc:Fallback>
                <p:oleObj name="Equazione" r:id="rId11" imgW="164880" imgH="228600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435100"/>
                        <a:ext cx="301625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41"/>
          <p:cNvSpPr>
            <a:spLocks noChangeArrowheads="1"/>
          </p:cNvSpPr>
          <p:nvPr/>
        </p:nvSpPr>
        <p:spPr bwMode="auto">
          <a:xfrm>
            <a:off x="2332908" y="1159515"/>
            <a:ext cx="2088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position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tangle 41"/>
          <p:cNvSpPr>
            <a:spLocks noChangeArrowheads="1"/>
          </p:cNvSpPr>
          <p:nvPr/>
        </p:nvSpPr>
        <p:spPr bwMode="auto">
          <a:xfrm>
            <a:off x="2326246" y="1453536"/>
            <a:ext cx="2052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velocity of the cart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0045"/>
              </p:ext>
            </p:extLst>
          </p:nvPr>
        </p:nvGraphicFramePr>
        <p:xfrm>
          <a:off x="2071351" y="188520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Equazione" r:id="rId13" imgW="1651000" imgH="660400" progId="Equation.3">
                  <p:embed/>
                </p:oleObj>
              </mc:Choice>
              <mc:Fallback>
                <p:oleObj name="Equazione" r:id="rId13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51" y="188520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63993"/>
              </p:ext>
            </p:extLst>
          </p:nvPr>
        </p:nvGraphicFramePr>
        <p:xfrm>
          <a:off x="8680113" y="2230469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zione" r:id="rId15" imgW="965160" imgH="393480" progId="Equation.3">
                  <p:embed/>
                </p:oleObj>
              </mc:Choice>
              <mc:Fallback>
                <p:oleObj name="Equazione" r:id="rId15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113" y="2230469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1911"/>
              </p:ext>
            </p:extLst>
          </p:nvPr>
        </p:nvGraphicFramePr>
        <p:xfrm>
          <a:off x="5387975" y="1746250"/>
          <a:ext cx="3387725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zione" r:id="rId17" imgW="2171520" imgH="965160" progId="Equation.3">
                  <p:embed/>
                </p:oleObj>
              </mc:Choice>
              <mc:Fallback>
                <p:oleObj name="Equazione" r:id="rId17" imgW="217152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1746250"/>
                        <a:ext cx="3387725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24504"/>
              </p:ext>
            </p:extLst>
          </p:nvPr>
        </p:nvGraphicFramePr>
        <p:xfrm>
          <a:off x="5014913" y="2332038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zione" r:id="rId19" imgW="190440" imgH="152280" progId="Equation.3">
                  <p:embed/>
                </p:oleObj>
              </mc:Choice>
              <mc:Fallback>
                <p:oleObj name="Equazione" r:id="rId19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2332038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139050" y="3777711"/>
            <a:ext cx="63195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2DOF: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approach: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752852"/>
              </p:ext>
            </p:extLst>
          </p:nvPr>
        </p:nvGraphicFramePr>
        <p:xfrm>
          <a:off x="4931301" y="3606385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zione" r:id="rId21" imgW="1892300" imgH="482600" progId="Equation.3">
                  <p:embed/>
                </p:oleObj>
              </mc:Choice>
              <mc:Fallback>
                <p:oleObj name="Equazione" r:id="rId21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301" y="3606385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53633"/>
              </p:ext>
            </p:extLst>
          </p:nvPr>
        </p:nvGraphicFramePr>
        <p:xfrm>
          <a:off x="8398684" y="3661639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zione" r:id="rId23" imgW="774364" imgH="457002" progId="Equation.3">
                  <p:embed/>
                </p:oleObj>
              </mc:Choice>
              <mc:Fallback>
                <p:oleObj name="Equazione" r:id="rId23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8684" y="3661639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120169" y="4971352"/>
            <a:ext cx="539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space model: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8754"/>
              </p:ext>
            </p:extLst>
          </p:nvPr>
        </p:nvGraphicFramePr>
        <p:xfrm>
          <a:off x="4116563" y="4377144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Equazione" r:id="rId25" imgW="3009900" imgH="1143000" progId="Equation.3">
                  <p:embed/>
                </p:oleObj>
              </mc:Choice>
              <mc:Fallback>
                <p:oleObj name="Equazione" r:id="rId25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63" y="4377144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2106219" y="5911466"/>
            <a:ext cx="3678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suitable definitions of M, C, K, 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Analogously for 3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White box identification: detached cart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022473"/>
              </p:ext>
            </p:extLst>
          </p:nvPr>
        </p:nvGraphicFramePr>
        <p:xfrm>
          <a:off x="2867481" y="1238084"/>
          <a:ext cx="1158602" cy="30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zione" r:id="rId7" imgW="660113" imgH="177723" progId="Equation.3">
                  <p:embed/>
                </p:oleObj>
              </mc:Choice>
              <mc:Fallback>
                <p:oleObj name="Equazione" r:id="rId7" imgW="660113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238084"/>
                        <a:ext cx="1158602" cy="302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63178"/>
              </p:ext>
            </p:extLst>
          </p:nvPr>
        </p:nvGraphicFramePr>
        <p:xfrm>
          <a:off x="2867481" y="1570196"/>
          <a:ext cx="11430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zione" r:id="rId9" imgW="761669" imgH="431613" progId="Equation.3">
                  <p:embed/>
                </p:oleObj>
              </mc:Choice>
              <mc:Fallback>
                <p:oleObj name="Equazione" r:id="rId9" imgW="761669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1570196"/>
                        <a:ext cx="1143000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68373"/>
              </p:ext>
            </p:extLst>
          </p:nvPr>
        </p:nvGraphicFramePr>
        <p:xfrm>
          <a:off x="4129188" y="1556406"/>
          <a:ext cx="1667168" cy="66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zione" r:id="rId11" imgW="1143000" imgH="457200" progId="Equation.3">
                  <p:embed/>
                </p:oleObj>
              </mc:Choice>
              <mc:Fallback>
                <p:oleObj name="Equazione" r:id="rId11" imgW="1143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188" y="1556406"/>
                        <a:ext cx="1667168" cy="666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378476"/>
              </p:ext>
            </p:extLst>
          </p:nvPr>
        </p:nvGraphicFramePr>
        <p:xfrm>
          <a:off x="5915063" y="1724226"/>
          <a:ext cx="1003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zione" r:id="rId13" imgW="647640" imgH="203040" progId="Equation.3">
                  <p:embed/>
                </p:oleObj>
              </mc:Choice>
              <mc:Fallback>
                <p:oleObj name="Equazione" r:id="rId13" imgW="6476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63" y="1724226"/>
                        <a:ext cx="1003300" cy="309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358127"/>
              </p:ext>
            </p:extLst>
          </p:nvPr>
        </p:nvGraphicFramePr>
        <p:xfrm>
          <a:off x="2867481" y="2402387"/>
          <a:ext cx="677863" cy="41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zione" r:id="rId15" imgW="368280" imgH="228600" progId="Equation.3">
                  <p:embed/>
                </p:oleObj>
              </mc:Choice>
              <mc:Fallback>
                <p:oleObj name="Equazione" r:id="rId15" imgW="368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2402387"/>
                        <a:ext cx="677863" cy="417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25970"/>
              </p:ext>
            </p:extLst>
          </p:nvPr>
        </p:nvGraphicFramePr>
        <p:xfrm>
          <a:off x="8888475" y="2042888"/>
          <a:ext cx="1437649" cy="124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zione" r:id="rId17" imgW="1002865" imgH="863225" progId="Equation.3">
                  <p:embed/>
                </p:oleObj>
              </mc:Choice>
              <mc:Fallback>
                <p:oleObj name="Equazione" r:id="rId17" imgW="1002865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8475" y="2042888"/>
                        <a:ext cx="1437649" cy="124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17474"/>
              </p:ext>
            </p:extLst>
          </p:nvPr>
        </p:nvGraphicFramePr>
        <p:xfrm>
          <a:off x="2867481" y="3320477"/>
          <a:ext cx="1296407" cy="39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Equazione" r:id="rId19" imgW="875920" imgH="266584" progId="Equation.3">
                  <p:embed/>
                </p:oleObj>
              </mc:Choice>
              <mc:Fallback>
                <p:oleObj name="Equazione" r:id="rId19" imgW="875920" imgH="2665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320477"/>
                        <a:ext cx="1296407" cy="39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197932"/>
              </p:ext>
            </p:extLst>
          </p:nvPr>
        </p:nvGraphicFramePr>
        <p:xfrm>
          <a:off x="2867481" y="3763645"/>
          <a:ext cx="2084377" cy="33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zione" r:id="rId21" imgW="1409700" imgH="228600" progId="Equation.3">
                  <p:embed/>
                </p:oleObj>
              </mc:Choice>
              <mc:Fallback>
                <p:oleObj name="Equazione" r:id="rId21" imgW="1409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481" y="3763645"/>
                        <a:ext cx="2084377" cy="338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5550" y="888305"/>
            <a:ext cx="6535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cart was released from a fixed position and allowed to oscillate: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460358" y="1201962"/>
            <a:ext cx="7381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time difference between first and second peak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460358" y="1677946"/>
            <a:ext cx="9731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	          ,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;	             : amplitudes of first and second peaks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460359" y="2449441"/>
            <a:ext cx="9166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: for each spring two experiments, with and without load: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460358" y="3332334"/>
            <a:ext cx="6699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                 varies with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 (ball bearing friction?):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2215550" y="4656489"/>
            <a:ext cx="58830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(identified parameters):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fit=0.9449±0.0263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Immagine 43" descr="C:\Users\user\Documents\GitHub\linearVibrationsControl\finalReport\parts\Identification\img\validation_ml_km_full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69" y="3473362"/>
            <a:ext cx="3946982" cy="295959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ttangolo 30"/>
          <p:cNvSpPr/>
          <p:nvPr/>
        </p:nvSpPr>
        <p:spPr>
          <a:xfrm>
            <a:off x="4710318" y="5663309"/>
            <a:ext cx="365843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accuracy on the long run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8528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01" y="3520433"/>
            <a:ext cx="4451846" cy="30832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White box identification: motor only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723655"/>
              </p:ext>
            </p:extLst>
          </p:nvPr>
        </p:nvGraphicFramePr>
        <p:xfrm>
          <a:off x="8307700" y="924792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700" y="924792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92121"/>
              </p:ext>
            </p:extLst>
          </p:nvPr>
        </p:nvGraphicFramePr>
        <p:xfrm>
          <a:off x="1676659" y="1595869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zione" r:id="rId10" imgW="1167893" imgH="393529" progId="Equation.3">
                  <p:embed/>
                </p:oleObj>
              </mc:Choice>
              <mc:Fallback>
                <p:oleObj name="Equazione" r:id="rId10" imgW="1167893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659" y="1595869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89802"/>
              </p:ext>
            </p:extLst>
          </p:nvPr>
        </p:nvGraphicFramePr>
        <p:xfrm>
          <a:off x="4418872" y="1691068"/>
          <a:ext cx="885554" cy="3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zione" r:id="rId12" imgW="545863" imgH="228501" progId="Equation.3">
                  <p:embed/>
                </p:oleObj>
              </mc:Choice>
              <mc:Fallback>
                <p:oleObj name="Equazione" r:id="rId12" imgW="54586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72" y="1691068"/>
                        <a:ext cx="885554" cy="372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61492"/>
              </p:ext>
            </p:extLst>
          </p:nvPr>
        </p:nvGraphicFramePr>
        <p:xfrm>
          <a:off x="7128491" y="1608151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zione" r:id="rId14" imgW="901309" imgH="393529" progId="Equation.3">
                  <p:embed/>
                </p:oleObj>
              </mc:Choice>
              <mc:Fallback>
                <p:oleObj name="Equazione" r:id="rId14" imgW="901309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91" y="1608151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gget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39918"/>
              </p:ext>
            </p:extLst>
          </p:nvPr>
        </p:nvGraphicFramePr>
        <p:xfrm>
          <a:off x="2052978" y="2230862"/>
          <a:ext cx="2682925" cy="3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Equazione" r:id="rId16" imgW="1485900" imgH="203200" progId="Equation.3">
                  <p:embed/>
                </p:oleObj>
              </mc:Choice>
              <mc:Fallback>
                <p:oleObj name="Equazione" r:id="rId16" imgW="1485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78" y="2230862"/>
                        <a:ext cx="2682925" cy="36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18658"/>
              </p:ext>
            </p:extLst>
          </p:nvPr>
        </p:nvGraphicFramePr>
        <p:xfrm>
          <a:off x="4789144" y="222297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Equazione" r:id="rId18" imgW="1511300" imgH="203200" progId="Equation.3">
                  <p:embed/>
                </p:oleObj>
              </mc:Choice>
              <mc:Fallback>
                <p:oleObj name="Equazione" r:id="rId18" imgW="1511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144" y="222297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32083"/>
              </p:ext>
            </p:extLst>
          </p:nvPr>
        </p:nvGraphicFramePr>
        <p:xfrm>
          <a:off x="5365781" y="268233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Equazione" r:id="rId20" imgW="647640" imgH="228600" progId="Equation.3">
                  <p:embed/>
                </p:oleObj>
              </mc:Choice>
              <mc:Fallback>
                <p:oleObj name="Equazione" r:id="rId20" imgW="647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81" y="268233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46556"/>
              </p:ext>
            </p:extLst>
          </p:nvPr>
        </p:nvGraphicFramePr>
        <p:xfrm>
          <a:off x="6484314" y="2681549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Equazione" r:id="rId22" imgW="889000" imgH="228600" progId="Equation.3">
                  <p:embed/>
                </p:oleObj>
              </mc:Choice>
              <mc:Fallback>
                <p:oleObj name="Equazione" r:id="rId22" imgW="889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314" y="2681549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606450" y="860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only: voltage pulses to motor: steady state measurement of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24903" y="1242560"/>
            <a:ext cx="894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and inductance: experimental input/output data given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275819" y="1677721"/>
            <a:ext cx="393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neglected because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4654954" y="2222693"/>
            <a:ext cx="14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676659" y="2697927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35920" y="269051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676659" y="3151101"/>
            <a:ext cx="7574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 = N(0,9/4): fit=0.8142±0.0364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Overall system 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046061"/>
              </p:ext>
            </p:extLst>
          </p:nvPr>
        </p:nvGraphicFramePr>
        <p:xfrm>
          <a:off x="3047038" y="1180165"/>
          <a:ext cx="2633391" cy="33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zione" r:id="rId7" imgW="1586811" imgH="203112" progId="Equation.3">
                  <p:embed/>
                </p:oleObj>
              </mc:Choice>
              <mc:Fallback>
                <p:oleObj name="Equazione" r:id="rId7" imgW="1586811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038" y="1180165"/>
                        <a:ext cx="2633391" cy="331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940687"/>
              </p:ext>
            </p:extLst>
          </p:nvPr>
        </p:nvGraphicFramePr>
        <p:xfrm>
          <a:off x="6922737" y="1164226"/>
          <a:ext cx="2077338" cy="37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zione" r:id="rId9" imgW="1257300" imgH="228600" progId="Equation.3">
                  <p:embed/>
                </p:oleObj>
              </mc:Choice>
              <mc:Fallback>
                <p:oleObj name="Equazione" r:id="rId9" imgW="1257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737" y="1164226"/>
                        <a:ext cx="2077338" cy="37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60121"/>
              </p:ext>
            </p:extLst>
          </p:nvPr>
        </p:nvGraphicFramePr>
        <p:xfrm>
          <a:off x="3193025" y="1548649"/>
          <a:ext cx="1914602" cy="4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zione" r:id="rId11" imgW="1117600" imgH="241300" progId="Equation.3">
                  <p:embed/>
                </p:oleObj>
              </mc:Choice>
              <mc:Fallback>
                <p:oleObj name="Equazione" r:id="rId11" imgW="11176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025" y="1548649"/>
                        <a:ext cx="1914602" cy="4091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51637"/>
              </p:ext>
            </p:extLst>
          </p:nvPr>
        </p:nvGraphicFramePr>
        <p:xfrm>
          <a:off x="5179752" y="1548649"/>
          <a:ext cx="1977846" cy="41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zione" r:id="rId13" imgW="1129810" imgH="241195" progId="Equation.3">
                  <p:embed/>
                </p:oleObj>
              </mc:Choice>
              <mc:Fallback>
                <p:oleObj name="Equazione" r:id="rId13" imgW="1129810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752" y="1548649"/>
                        <a:ext cx="1977846" cy="415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899202"/>
              </p:ext>
            </p:extLst>
          </p:nvPr>
        </p:nvGraphicFramePr>
        <p:xfrm>
          <a:off x="7183771" y="1517985"/>
          <a:ext cx="1888251" cy="41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Equazione" r:id="rId15" imgW="1091726" imgH="241195" progId="Equation.3">
                  <p:embed/>
                </p:oleObj>
              </mc:Choice>
              <mc:Fallback>
                <p:oleObj name="Equazione" r:id="rId15" imgW="1091726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771" y="1517985"/>
                        <a:ext cx="1888251" cy="414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51778"/>
              </p:ext>
            </p:extLst>
          </p:nvPr>
        </p:nvGraphicFramePr>
        <p:xfrm>
          <a:off x="2174948" y="2400460"/>
          <a:ext cx="2654042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zione" r:id="rId17" imgW="1714500" imgH="241300" progId="Equation.3">
                  <p:embed/>
                </p:oleObj>
              </mc:Choice>
              <mc:Fallback>
                <p:oleObj name="Equazione" r:id="rId17" imgW="17145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400460"/>
                        <a:ext cx="2654042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1332"/>
              </p:ext>
            </p:extLst>
          </p:nvPr>
        </p:nvGraphicFramePr>
        <p:xfrm>
          <a:off x="4959086" y="2392787"/>
          <a:ext cx="2565574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Equazione" r:id="rId19" imgW="1663700" imgH="241300" progId="Equation.3">
                  <p:embed/>
                </p:oleObj>
              </mc:Choice>
              <mc:Fallback>
                <p:oleObj name="Equazione" r:id="rId19" imgW="166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086" y="2392787"/>
                        <a:ext cx="2565574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37230"/>
              </p:ext>
            </p:extLst>
          </p:nvPr>
        </p:nvGraphicFramePr>
        <p:xfrm>
          <a:off x="7654576" y="2400459"/>
          <a:ext cx="2506596" cy="3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Equazione" r:id="rId21" imgW="1625600" imgH="241300" progId="Equation.3">
                  <p:embed/>
                </p:oleObj>
              </mc:Choice>
              <mc:Fallback>
                <p:oleObj name="Equazione" r:id="rId21" imgW="1625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576" y="2400459"/>
                        <a:ext cx="2506596" cy="368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520613"/>
              </p:ext>
            </p:extLst>
          </p:nvPr>
        </p:nvGraphicFramePr>
        <p:xfrm>
          <a:off x="2174948" y="2798658"/>
          <a:ext cx="2403621" cy="408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Equazione" r:id="rId23" imgW="1397000" imgH="241300" progId="Equation.3">
                  <p:embed/>
                </p:oleObj>
              </mc:Choice>
              <mc:Fallback>
                <p:oleObj name="Equazione" r:id="rId23" imgW="1397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48" y="2798658"/>
                        <a:ext cx="2403621" cy="408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39100"/>
              </p:ext>
            </p:extLst>
          </p:nvPr>
        </p:nvGraphicFramePr>
        <p:xfrm>
          <a:off x="4619250" y="2784492"/>
          <a:ext cx="2437985" cy="41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9" name="Equazione" r:id="rId25" imgW="1409400" imgH="241200" progId="Equation.3">
                  <p:embed/>
                </p:oleObj>
              </mc:Choice>
              <mc:Fallback>
                <p:oleObj name="Equazione" r:id="rId25" imgW="1409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250" y="2784492"/>
                        <a:ext cx="2437985" cy="411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18110"/>
              </p:ext>
            </p:extLst>
          </p:nvPr>
        </p:nvGraphicFramePr>
        <p:xfrm>
          <a:off x="7140472" y="2790195"/>
          <a:ext cx="2314615" cy="39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Equazione" r:id="rId27" imgW="1396800" imgH="241200" progId="Equation.3">
                  <p:embed/>
                </p:oleObj>
              </mc:Choice>
              <mc:Fallback>
                <p:oleObj name="Equazione" r:id="rId27" imgW="1396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472" y="2790195"/>
                        <a:ext cx="2314615" cy="393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18477"/>
              </p:ext>
            </p:extLst>
          </p:nvPr>
        </p:nvGraphicFramePr>
        <p:xfrm>
          <a:off x="4039508" y="3244388"/>
          <a:ext cx="2526407" cy="3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1" name="Equazione" r:id="rId29" imgW="1739880" imgH="228600" progId="Equation.3">
                  <p:embed/>
                </p:oleObj>
              </mc:Choice>
              <mc:Fallback>
                <p:oleObj name="Equazione" r:id="rId29" imgW="1739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08" y="3244388"/>
                        <a:ext cx="2526407" cy="331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414193"/>
              </p:ext>
            </p:extLst>
          </p:nvPr>
        </p:nvGraphicFramePr>
        <p:xfrm>
          <a:off x="6315653" y="3556335"/>
          <a:ext cx="1460181" cy="62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Equazione" r:id="rId31" imgW="1002865" imgH="431613" progId="Equation.3">
                  <p:embed/>
                </p:oleObj>
              </mc:Choice>
              <mc:Fallback>
                <p:oleObj name="Equazione" r:id="rId31" imgW="1002865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653" y="3556335"/>
                        <a:ext cx="1460181" cy="625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32847"/>
              </p:ext>
            </p:extLst>
          </p:nvPr>
        </p:nvGraphicFramePr>
        <p:xfrm>
          <a:off x="8419903" y="3677967"/>
          <a:ext cx="1304237" cy="3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Equazione" r:id="rId33" imgW="787058" imgH="215806" progId="Equation.3">
                  <p:embed/>
                </p:oleObj>
              </mc:Choice>
              <mc:Fallback>
                <p:oleObj name="Equazione" r:id="rId33" imgW="787058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903" y="3677967"/>
                        <a:ext cx="1304237" cy="361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641995" y="1140009"/>
            <a:ext cx="54434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mass:			     ; Motor mass: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641995" y="1540364"/>
            <a:ext cx="773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springs: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,		               ,		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1641995" y="2032231"/>
            <a:ext cx="32899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damping(load/no load):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4693832" y="2405524"/>
            <a:ext cx="3012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			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4420883" y="2845729"/>
            <a:ext cx="379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670204" y="3224840"/>
            <a:ext cx="2425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torque constant: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702936" y="3674009"/>
            <a:ext cx="9624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input:	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where	           :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702936" y="4016601"/>
            <a:ext cx="49379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(85.42±1.68)%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 combinations: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-K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</a:t>
            </a:r>
            <a:r>
              <a:rPr kumimoji="0" lang="en-US" altLang="en-US" sz="1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18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(86.54±4.68)%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1606449" y="692064"/>
            <a:ext cx="746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tests and same techniques used for detached parts. Results: 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426656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269" y="3685425"/>
            <a:ext cx="3564434" cy="267332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4" y="3650410"/>
            <a:ext cx="3676539" cy="275740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Overall system identification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092269" y="19298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0" name="Immagine 59" descr="C:\Users\user\Documents\GitHub\linearVibrationsControl\finalReport\parts\Identification\img\validation_overall_kl_nomas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50" y="842020"/>
            <a:ext cx="3737513" cy="26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Immagine 60" descr="C:\Users\user\Documents\GitHub\linearVibrationsControl\finalReport\parts\Identification\img\validation_overall_2dof_klkh_0m0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73" y="842020"/>
            <a:ext cx="3516630" cy="26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Rettangolo 56"/>
          <p:cNvSpPr/>
          <p:nvPr/>
        </p:nvSpPr>
        <p:spPr>
          <a:xfrm>
            <a:off x="3036624" y="33079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dirty="0"/>
          </a:p>
        </p:txBody>
      </p:sp>
      <p:sp>
        <p:nvSpPr>
          <p:cNvPr id="62" name="Rettangolo 61"/>
          <p:cNvSpPr/>
          <p:nvPr/>
        </p:nvSpPr>
        <p:spPr>
          <a:xfrm>
            <a:off x="6712985" y="3316093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  <p:sp>
        <p:nvSpPr>
          <p:cNvPr id="46" name="Rettangolo 45"/>
          <p:cNvSpPr/>
          <p:nvPr/>
        </p:nvSpPr>
        <p:spPr>
          <a:xfrm>
            <a:off x="6767369" y="6196053"/>
            <a:ext cx="119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dirty="0"/>
          </a:p>
        </p:txBody>
      </p:sp>
      <p:sp>
        <p:nvSpPr>
          <p:cNvPr id="47" name="Rettangolo 46"/>
          <p:cNvSpPr/>
          <p:nvPr/>
        </p:nvSpPr>
        <p:spPr>
          <a:xfrm>
            <a:off x="3067111" y="619782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it-IT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0858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</TotalTime>
  <Words>616</Words>
  <Application>Microsoft Office PowerPoint</Application>
  <PresentationFormat>Widescreen</PresentationFormat>
  <Paragraphs>100</Paragraphs>
  <Slides>8</Slides>
  <Notes>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Storyboard Layouts</vt:lpstr>
      <vt:lpstr>Equazione</vt:lpstr>
      <vt:lpstr>Microsoft Equation 3.0</vt:lpstr>
      <vt:lpstr>Presentazione standard di PowerPoint</vt:lpstr>
      <vt:lpstr>System descrption</vt:lpstr>
      <vt:lpstr>Modelling</vt:lpstr>
      <vt:lpstr>1 DOF</vt:lpstr>
      <vt:lpstr>White box identification: detached cart</vt:lpstr>
      <vt:lpstr>White box identification: motor only</vt:lpstr>
      <vt:lpstr>Overall system identification</vt:lpstr>
      <vt:lpstr>Overall system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183</cp:revision>
  <dcterms:created xsi:type="dcterms:W3CDTF">2015-04-04T11:28:03Z</dcterms:created>
  <dcterms:modified xsi:type="dcterms:W3CDTF">2016-06-21T15:30:12Z</dcterms:modified>
  <cp:category>Engineering</cp:category>
</cp:coreProperties>
</file>