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5" r:id="rId3"/>
    <p:sldMasterId id="2147483674" r:id="rId4"/>
  </p:sldMasterIdLst>
  <p:notesMasterIdLst>
    <p:notesMasterId r:id="rId19"/>
  </p:notesMasterIdLst>
  <p:sldIdLst>
    <p:sldId id="257" r:id="rId5"/>
    <p:sldId id="258" r:id="rId6"/>
    <p:sldId id="267" r:id="rId7"/>
    <p:sldId id="266" r:id="rId8"/>
    <p:sldId id="276" r:id="rId9"/>
    <p:sldId id="275" r:id="rId10"/>
    <p:sldId id="270" r:id="rId11"/>
    <p:sldId id="268" r:id="rId12"/>
    <p:sldId id="260" r:id="rId13"/>
    <p:sldId id="277" r:id="rId14"/>
    <p:sldId id="263" r:id="rId15"/>
    <p:sldId id="273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1755-9285-4A55-92B4-833415C0630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27A85-D19F-4F06-8C8B-897C4628CE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913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830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31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829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7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27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74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90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1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2516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538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73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808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1" y="5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122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468569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931336" y="1103313"/>
            <a:ext cx="9414933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2793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1296005" y="1011599"/>
            <a:ext cx="9599995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5292608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1296000" y="997642"/>
            <a:ext cx="96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55705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3663296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931336" y="1103313"/>
            <a:ext cx="9414933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5331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1296005" y="1011599"/>
            <a:ext cx="9599995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4066817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1296000" y="997642"/>
            <a:ext cx="96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931336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733097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1334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976770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1334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931334" y="1103313"/>
            <a:ext cx="9414933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07607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1296003" y="1011599"/>
            <a:ext cx="9599995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931334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507641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1296000" y="997642"/>
            <a:ext cx="96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931334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60461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1334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1470687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1334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931334" y="1103313"/>
            <a:ext cx="9414933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798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1296003" y="1011599"/>
            <a:ext cx="9599995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931334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20086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1296000" y="997642"/>
            <a:ext cx="96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931334" y="163513"/>
            <a:ext cx="9414933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91631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4FC0-81D1-4453-9443-D3E156B7E80B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0528499" y="136315"/>
            <a:ext cx="6709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4800" y="6583366"/>
            <a:ext cx="5994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377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</a:p>
        </p:txBody>
      </p:sp>
    </p:spTree>
    <p:extLst>
      <p:ext uri="{BB962C8B-B14F-4D97-AF65-F5344CB8AC3E}">
        <p14:creationId xmlns:p14="http://schemas.microsoft.com/office/powerpoint/2010/main" val="261857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0528499" y="136312"/>
            <a:ext cx="67098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4800" y="6583363"/>
            <a:ext cx="5994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</a:p>
        </p:txBody>
      </p:sp>
    </p:spTree>
    <p:extLst>
      <p:ext uri="{BB962C8B-B14F-4D97-AF65-F5344CB8AC3E}">
        <p14:creationId xmlns:p14="http://schemas.microsoft.com/office/powerpoint/2010/main" val="17290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linearVibrationsControl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9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11" Type="http://schemas.openxmlformats.org/officeDocument/2006/relationships/image" Target="../media/image42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43.png"/><Relationship Id="rId9" Type="http://schemas.openxmlformats.org/officeDocument/2006/relationships/image" Target="../media/image4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5.jpg"/><Relationship Id="rId9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31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.png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11" Type="http://schemas.openxmlformats.org/officeDocument/2006/relationships/image" Target="../media/image47.wmf"/><Relationship Id="rId5" Type="http://schemas.openxmlformats.org/officeDocument/2006/relationships/image" Target="../media/image5.png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51.wmf"/><Relationship Id="rId4" Type="http://schemas.openxmlformats.org/officeDocument/2006/relationships/image" Target="../media/image52.png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9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15.wmf"/><Relationship Id="rId5" Type="http://schemas.openxmlformats.org/officeDocument/2006/relationships/image" Target="../media/image5.png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8.jpeg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jpe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11" Type="http://schemas.openxmlformats.org/officeDocument/2006/relationships/image" Target="../media/image21.wmf"/><Relationship Id="rId5" Type="http://schemas.openxmlformats.org/officeDocument/2006/relationships/image" Target="../media/image6.png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5.png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6.wmf"/><Relationship Id="rId17" Type="http://schemas.openxmlformats.org/officeDocument/2006/relationships/image" Target="../media/image30.jpe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6.png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25.wmf"/><Relationship Id="rId19" Type="http://schemas.openxmlformats.org/officeDocument/2006/relationships/image" Target="../media/image29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6.wmf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6.png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255841" y="4477704"/>
            <a:ext cx="7445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>
                <a:solidFill>
                  <a:srgbClr val="004F84"/>
                </a:solidFill>
              </a:rPr>
              <a:t>Control of linear vibrations</a:t>
            </a:r>
            <a:endParaRPr lang="it-IT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6439439" y="5524144"/>
            <a:ext cx="5549011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it-IT" altLang="en-US" sz="1800" b="1" dirty="0"/>
              <a:t>Alessio Russo, Gianluca </a:t>
            </a:r>
            <a:r>
              <a:rPr lang="it-IT" altLang="en-US" sz="1800" b="1" dirty="0" err="1"/>
              <a:t>Savaia</a:t>
            </a:r>
            <a:r>
              <a:rPr lang="it-IT" altLang="en-US" sz="1800" b="1" dirty="0"/>
              <a:t>, Alberto Ficicchia</a:t>
            </a:r>
          </a:p>
          <a:p>
            <a:pPr>
              <a:spcBef>
                <a:spcPct val="20000"/>
              </a:spcBef>
            </a:pPr>
            <a:r>
              <a:rPr lang="it-IT" altLang="en-US" sz="1800" i="1" dirty="0"/>
              <a:t>School of Industrial and Information Engineering</a:t>
            </a:r>
          </a:p>
          <a:p>
            <a:pPr>
              <a:spcBef>
                <a:spcPct val="20000"/>
              </a:spcBef>
            </a:pPr>
            <a:r>
              <a:rPr lang="it-IT" altLang="en-US" sz="1800" i="1" dirty="0"/>
              <a:t>Politecnico di milano</a:t>
            </a:r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760206" y="3"/>
            <a:ext cx="7060819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it-IT" altLang="en-US" b="1" dirty="0">
                <a:solidFill>
                  <a:srgbClr val="FF9900"/>
                </a:solidFill>
              </a:rPr>
              <a:t>AUTOMATION AND CONTROL LABORATORY</a:t>
            </a:r>
          </a:p>
          <a:p>
            <a:pPr algn="r">
              <a:spcBef>
                <a:spcPct val="20000"/>
              </a:spcBef>
            </a:pPr>
            <a:r>
              <a:rPr lang="it-IT" altLang="en-US" b="1" dirty="0">
                <a:solidFill>
                  <a:srgbClr val="FF9900"/>
                </a:solidFill>
              </a:rPr>
              <a:t>Automation and Control Engineering</a:t>
            </a:r>
            <a:br>
              <a:rPr lang="it-IT" altLang="en-US" b="1" dirty="0">
                <a:solidFill>
                  <a:srgbClr val="FF9900"/>
                </a:solidFill>
              </a:rPr>
            </a:br>
            <a:r>
              <a:rPr lang="it-IT" altLang="en-US" b="1" dirty="0">
                <a:solidFill>
                  <a:srgbClr val="FF9900"/>
                </a:solidFill>
              </a:rPr>
              <a:t>2015/2016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955439" y="6096607"/>
            <a:ext cx="521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https://github.com/rssalessio/linearVibrationsControl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5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Identification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1" y="65951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3" y="630544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29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3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9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6" y="6500853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Text Placeholder 2"/>
          <p:cNvSpPr txBox="1">
            <a:spLocks/>
          </p:cNvSpPr>
          <p:nvPr/>
        </p:nvSpPr>
        <p:spPr>
          <a:xfrm>
            <a:off x="2215551" y="2217916"/>
            <a:ext cx="7061200" cy="2262457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32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sz="7200" b="1" i="0" u="none" strike="noStrike" kern="1200" cap="none" spc="0" normalizeH="0" baseline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15258318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5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White box identification: steps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1" y="65951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3" y="630544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29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3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9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6" y="6500853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grpSp>
        <p:nvGrpSpPr>
          <p:cNvPr id="30" name="Gruppo 29"/>
          <p:cNvGrpSpPr/>
          <p:nvPr/>
        </p:nvGrpSpPr>
        <p:grpSpPr>
          <a:xfrm>
            <a:off x="1716771" y="987467"/>
            <a:ext cx="3273569" cy="478273"/>
            <a:chOff x="2798273" y="1113053"/>
            <a:chExt cx="8220478" cy="478272"/>
          </a:xfrm>
        </p:grpSpPr>
        <p:sp>
          <p:nvSpPr>
            <p:cNvPr id="31" name="Rettangolo arrotondato 30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2904332" y="1165276"/>
              <a:ext cx="8114419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1. Define a model for the system</a:t>
              </a:r>
            </a:p>
          </p:txBody>
        </p:sp>
      </p:grpSp>
      <p:grpSp>
        <p:nvGrpSpPr>
          <p:cNvPr id="44" name="Gruppo 43"/>
          <p:cNvGrpSpPr/>
          <p:nvPr/>
        </p:nvGrpSpPr>
        <p:grpSpPr>
          <a:xfrm>
            <a:off x="1716770" y="1952265"/>
            <a:ext cx="4384757" cy="959518"/>
            <a:chOff x="2692214" y="1110806"/>
            <a:chExt cx="10948228" cy="1444258"/>
          </a:xfrm>
        </p:grpSpPr>
        <p:sp>
          <p:nvSpPr>
            <p:cNvPr id="46" name="Rettangolo arrotondato 45"/>
            <p:cNvSpPr/>
            <p:nvPr/>
          </p:nvSpPr>
          <p:spPr>
            <a:xfrm>
              <a:off x="2692214" y="1110806"/>
              <a:ext cx="10842169" cy="9778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2904332" y="1165276"/>
              <a:ext cx="10736110" cy="1389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2. Perform a set of tests on the real system</a:t>
              </a:r>
            </a:p>
            <a:p>
              <a:pPr marL="182558"/>
              <a:r>
                <a:rPr lang="en-GB" dirty="0"/>
                <a:t> and collect the relevant data		</a:t>
              </a:r>
            </a:p>
          </p:txBody>
        </p:sp>
      </p:grpSp>
      <p:grpSp>
        <p:nvGrpSpPr>
          <p:cNvPr id="50" name="Gruppo 49"/>
          <p:cNvGrpSpPr/>
          <p:nvPr/>
        </p:nvGrpSpPr>
        <p:grpSpPr>
          <a:xfrm>
            <a:off x="1716768" y="3053652"/>
            <a:ext cx="4317584" cy="697697"/>
            <a:chOff x="2798273" y="1113053"/>
            <a:chExt cx="10842169" cy="709349"/>
          </a:xfrm>
        </p:grpSpPr>
        <p:sp>
          <p:nvSpPr>
            <p:cNvPr id="51" name="Rettangolo arrotondato 50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2904332" y="1165276"/>
              <a:ext cx="10736110" cy="657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693" indent="-266693"/>
              <a:r>
                <a:rPr lang="en-GB" dirty="0"/>
                <a:t>3. Use model to get the wanted parameters from measured data</a:t>
              </a:r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1716770" y="4167335"/>
            <a:ext cx="4384757" cy="697697"/>
            <a:chOff x="2798273" y="1113053"/>
            <a:chExt cx="10842169" cy="709349"/>
          </a:xfrm>
        </p:grpSpPr>
        <p:sp>
          <p:nvSpPr>
            <p:cNvPr id="54" name="Rettangolo arrotondato 53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Rettangolo 54"/>
            <p:cNvSpPr/>
            <p:nvPr/>
          </p:nvSpPr>
          <p:spPr>
            <a:xfrm>
              <a:off x="2904332" y="1165276"/>
              <a:ext cx="10736110" cy="657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693" indent="-266693"/>
              <a:r>
                <a:rPr lang="en-GB" dirty="0"/>
                <a:t>4. Perform a simulation of the system with     the identified parameters</a:t>
              </a: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716770" y="5260524"/>
            <a:ext cx="4742205" cy="697697"/>
            <a:chOff x="2798273" y="1113053"/>
            <a:chExt cx="10842169" cy="709349"/>
          </a:xfrm>
        </p:grpSpPr>
        <p:sp>
          <p:nvSpPr>
            <p:cNvPr id="60" name="Rettangolo arrotondato 59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Rettangolo 60"/>
            <p:cNvSpPr/>
            <p:nvPr/>
          </p:nvSpPr>
          <p:spPr>
            <a:xfrm>
              <a:off x="2904335" y="1165276"/>
              <a:ext cx="10736107" cy="657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693" indent="-266693"/>
              <a:r>
                <a:rPr lang="en-GB" dirty="0"/>
                <a:t>5. Validate the results comparing the simulation output with the real one</a:t>
              </a:r>
            </a:p>
          </p:txBody>
        </p:sp>
      </p:grpSp>
      <p:sp>
        <p:nvSpPr>
          <p:cNvPr id="4" name="Freccia in giù 3"/>
          <p:cNvSpPr/>
          <p:nvPr/>
        </p:nvSpPr>
        <p:spPr>
          <a:xfrm>
            <a:off x="2770893" y="1469703"/>
            <a:ext cx="484632" cy="471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Freccia in giù 61"/>
          <p:cNvSpPr/>
          <p:nvPr/>
        </p:nvSpPr>
        <p:spPr>
          <a:xfrm>
            <a:off x="3255525" y="2610659"/>
            <a:ext cx="484632" cy="442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Freccia in giù 62"/>
          <p:cNvSpPr/>
          <p:nvPr/>
        </p:nvSpPr>
        <p:spPr>
          <a:xfrm>
            <a:off x="3747159" y="3750715"/>
            <a:ext cx="484632" cy="406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Freccia in giù 63"/>
          <p:cNvSpPr/>
          <p:nvPr/>
        </p:nvSpPr>
        <p:spPr>
          <a:xfrm>
            <a:off x="4231791" y="4867871"/>
            <a:ext cx="484632" cy="406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/>
          <p:cNvSpPr/>
          <p:nvPr/>
        </p:nvSpPr>
        <p:spPr>
          <a:xfrm>
            <a:off x="6458972" y="53488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7437384" y="5401452"/>
            <a:ext cx="1851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How to compare?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88" y="3127810"/>
            <a:ext cx="4657312" cy="2035253"/>
          </a:xfrm>
          <a:prstGeom prst="rect">
            <a:avLst/>
          </a:prstGeom>
        </p:spPr>
      </p:pic>
      <p:pic>
        <p:nvPicPr>
          <p:cNvPr id="32" name="Immagine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/>
        </p:blipFill>
        <p:spPr>
          <a:xfrm>
            <a:off x="6509755" y="1520084"/>
            <a:ext cx="3407315" cy="16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95312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58" y="848774"/>
            <a:ext cx="5173767" cy="388032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5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Validation cost function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1" y="65951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3" y="630544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29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3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9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6" y="6500853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graphicFrame>
        <p:nvGraphicFramePr>
          <p:cNvPr id="34" name="Ogget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41890"/>
              </p:ext>
            </p:extLst>
          </p:nvPr>
        </p:nvGraphicFramePr>
        <p:xfrm>
          <a:off x="6398424" y="3256212"/>
          <a:ext cx="26289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zione" r:id="rId8" imgW="1714320" imgH="419040" progId="Equation.3">
                  <p:embed/>
                </p:oleObj>
              </mc:Choice>
              <mc:Fallback>
                <p:oleObj name="Equazione" r:id="rId8" imgW="1714320" imgH="41904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8424" y="3256212"/>
                        <a:ext cx="2628900" cy="63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uppo 44"/>
          <p:cNvGrpSpPr/>
          <p:nvPr/>
        </p:nvGrpSpPr>
        <p:grpSpPr>
          <a:xfrm>
            <a:off x="4261460" y="1674760"/>
            <a:ext cx="1865019" cy="478271"/>
            <a:chOff x="2798273" y="1113053"/>
            <a:chExt cx="8171907" cy="478272"/>
          </a:xfrm>
        </p:grpSpPr>
        <p:sp>
          <p:nvSpPr>
            <p:cNvPr id="47" name="Rettangolo arrotondato 46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2904331" y="1165276"/>
              <a:ext cx="80658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2"/>
                  </a:solidFill>
                </a:rPr>
                <a:t>Simulated output</a:t>
              </a:r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4736188" y="3249712"/>
            <a:ext cx="1298851" cy="478271"/>
            <a:chOff x="2798273" y="1113053"/>
            <a:chExt cx="8171907" cy="478272"/>
          </a:xfrm>
        </p:grpSpPr>
        <p:sp>
          <p:nvSpPr>
            <p:cNvPr id="66" name="Rettangolo arrotondato 65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2904331" y="1165276"/>
              <a:ext cx="80658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</a:rPr>
                <a:t>Real output</a:t>
              </a:r>
            </a:p>
          </p:txBody>
        </p:sp>
      </p:grpSp>
      <p:cxnSp>
        <p:nvCxnSpPr>
          <p:cNvPr id="11" name="Connettore 2 10"/>
          <p:cNvCxnSpPr/>
          <p:nvPr/>
        </p:nvCxnSpPr>
        <p:spPr>
          <a:xfrm>
            <a:off x="5206069" y="2153031"/>
            <a:ext cx="471520" cy="4405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 flipV="1">
            <a:off x="5270266" y="2714334"/>
            <a:ext cx="115348" cy="53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6384173" y="1214247"/>
            <a:ext cx="305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 expressed by </a:t>
            </a:r>
            <a:r>
              <a:rPr lang="en-GB" i="1" dirty="0"/>
              <a:t>L</a:t>
            </a:r>
            <a:r>
              <a:rPr lang="en-GB" baseline="-25000" dirty="0"/>
              <a:t>2</a:t>
            </a:r>
            <a:r>
              <a:rPr lang="en-GB" dirty="0"/>
              <a:t> norm</a:t>
            </a:r>
          </a:p>
        </p:txBody>
      </p:sp>
      <p:graphicFrame>
        <p:nvGraphicFramePr>
          <p:cNvPr id="68" name="Oggetto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215427"/>
              </p:ext>
            </p:extLst>
          </p:nvPr>
        </p:nvGraphicFramePr>
        <p:xfrm>
          <a:off x="6400144" y="1649768"/>
          <a:ext cx="3973512" cy="50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zione" r:id="rId10" imgW="2590560" imgH="330120" progId="Equation.3">
                  <p:embed/>
                </p:oleObj>
              </mc:Choice>
              <mc:Fallback>
                <p:oleObj name="Equazione" r:id="rId10" imgW="2590560" imgH="330120" progId="Equation.3">
                  <p:embed/>
                  <p:pic>
                    <p:nvPicPr>
                      <p:cNvPr id="34" name="Oggetto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144" y="1649768"/>
                        <a:ext cx="3973512" cy="503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asellaDiTesto 18"/>
          <p:cNvSpPr txBox="1"/>
          <p:nvPr/>
        </p:nvSpPr>
        <p:spPr>
          <a:xfrm>
            <a:off x="6388474" y="2254448"/>
            <a:ext cx="4451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represents the energy of the difference signal</a:t>
            </a:r>
          </a:p>
          <a:p>
            <a:endParaRPr lang="en-GB" dirty="0"/>
          </a:p>
          <a:p>
            <a:r>
              <a:rPr lang="en-GB" dirty="0"/>
              <a:t>A more practical index is: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0858" y="4702781"/>
            <a:ext cx="505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way </a:t>
            </a:r>
            <a:r>
              <a:rPr lang="en-GB" i="1" dirty="0"/>
              <a:t>d</a:t>
            </a:r>
            <a:r>
              <a:rPr lang="en-GB" dirty="0"/>
              <a:t>=1 represents a perfect fit</a:t>
            </a:r>
          </a:p>
        </p:txBody>
      </p:sp>
    </p:spTree>
    <p:extLst>
      <p:ext uri="{BB962C8B-B14F-4D97-AF65-F5344CB8AC3E}">
        <p14:creationId xmlns:p14="http://schemas.microsoft.com/office/powerpoint/2010/main" val="92745625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3189"/>
            <a:ext cx="6400800" cy="4800600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5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Motor identification: resistance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1" y="65951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3" y="630544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29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3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9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6" y="6500853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graphicFrame>
        <p:nvGraphicFramePr>
          <p:cNvPr id="13" name="Ogget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16300"/>
              </p:ext>
            </p:extLst>
          </p:nvPr>
        </p:nvGraphicFramePr>
        <p:xfrm>
          <a:off x="4288981" y="867089"/>
          <a:ext cx="3264191" cy="35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4" name="Equazione" r:id="rId8" imgW="1841500" imgH="203200" progId="Equation.3">
                  <p:embed/>
                </p:oleObj>
              </mc:Choice>
              <mc:Fallback>
                <p:oleObj name="Equazione" r:id="rId8" imgW="1841500" imgH="203200" progId="Equation.3">
                  <p:embed/>
                  <p:pic>
                    <p:nvPicPr>
                      <p:cNvPr id="13" name="Oggetto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981" y="867089"/>
                        <a:ext cx="3264191" cy="355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2215551" y="852891"/>
            <a:ext cx="221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Steady state: </a:t>
            </a:r>
            <a:r>
              <a:rPr lang="it-IT" dirty="0" err="1"/>
              <a:t>identify</a:t>
            </a:r>
            <a:r>
              <a:rPr lang="it-IT" dirty="0"/>
              <a:t> </a:t>
            </a:r>
          </a:p>
        </p:txBody>
      </p:sp>
      <p:cxnSp>
        <p:nvCxnSpPr>
          <p:cNvPr id="9" name="Connettore 2 8"/>
          <p:cNvCxnSpPr>
            <a:stCxn id="10" idx="1"/>
          </p:cNvCxnSpPr>
          <p:nvPr/>
        </p:nvCxnSpPr>
        <p:spPr>
          <a:xfrm flipH="1">
            <a:off x="6716687" y="1396538"/>
            <a:ext cx="1209201" cy="41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7925888" y="1211872"/>
            <a:ext cx="8883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Voltage</a:t>
            </a:r>
          </a:p>
        </p:txBody>
      </p:sp>
      <p:cxnSp>
        <p:nvCxnSpPr>
          <p:cNvPr id="37" name="Connettore 2 36"/>
          <p:cNvCxnSpPr>
            <a:stCxn id="44" idx="1"/>
          </p:cNvCxnSpPr>
          <p:nvPr/>
        </p:nvCxnSpPr>
        <p:spPr>
          <a:xfrm flipH="1">
            <a:off x="6991006" y="1996841"/>
            <a:ext cx="961513" cy="5671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7952519" y="1812175"/>
            <a:ext cx="89928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/>
              <a:t>Current</a:t>
            </a:r>
            <a:endParaRPr lang="it-IT" dirty="0"/>
          </a:p>
        </p:txBody>
      </p:sp>
      <p:cxnSp>
        <p:nvCxnSpPr>
          <p:cNvPr id="26" name="Connettore diritto 25"/>
          <p:cNvCxnSpPr/>
          <p:nvPr/>
        </p:nvCxnSpPr>
        <p:spPr>
          <a:xfrm>
            <a:off x="3865417" y="1396539"/>
            <a:ext cx="0" cy="3956859"/>
          </a:xfrm>
          <a:prstGeom prst="line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6" name="Gruppo 45"/>
          <p:cNvGrpSpPr/>
          <p:nvPr/>
        </p:nvGrpSpPr>
        <p:grpSpPr>
          <a:xfrm>
            <a:off x="2687545" y="4170509"/>
            <a:ext cx="1122180" cy="478273"/>
            <a:chOff x="2798273" y="1113053"/>
            <a:chExt cx="8919303" cy="478272"/>
          </a:xfrm>
        </p:grpSpPr>
        <p:sp>
          <p:nvSpPr>
            <p:cNvPr id="48" name="Rettangolo arrotondato 47"/>
            <p:cNvSpPr/>
            <p:nvPr/>
          </p:nvSpPr>
          <p:spPr>
            <a:xfrm>
              <a:off x="2798273" y="1113053"/>
              <a:ext cx="8919303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2904326" y="1165276"/>
              <a:ext cx="88132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Transient</a:t>
              </a: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5057714" y="4168259"/>
            <a:ext cx="1372189" cy="478271"/>
            <a:chOff x="2798273" y="1113053"/>
            <a:chExt cx="8919303" cy="478272"/>
          </a:xfrm>
        </p:grpSpPr>
        <p:sp>
          <p:nvSpPr>
            <p:cNvPr id="52" name="Rettangolo arrotondato 51"/>
            <p:cNvSpPr/>
            <p:nvPr/>
          </p:nvSpPr>
          <p:spPr>
            <a:xfrm>
              <a:off x="2798273" y="1113053"/>
              <a:ext cx="8919303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2904321" y="1165276"/>
              <a:ext cx="88132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Steady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432972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46" descr="C:\Users\user\Documents\GitHub\linearVibrationsControl\finalReport\parts\Identification\img\motor_validat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5" y="1886369"/>
            <a:ext cx="6844536" cy="474044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5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Motor identification: inductance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1" y="65951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3" y="630544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29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3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9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6" y="6500853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graphicFrame>
        <p:nvGraphicFramePr>
          <p:cNvPr id="14" name="Ogget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431262"/>
              </p:ext>
            </p:extLst>
          </p:nvPr>
        </p:nvGraphicFramePr>
        <p:xfrm>
          <a:off x="4174207" y="802045"/>
          <a:ext cx="1717783" cy="57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5" name="Equazione" r:id="rId8" imgW="1167893" imgH="393529" progId="Equation.3">
                  <p:embed/>
                </p:oleObj>
              </mc:Choice>
              <mc:Fallback>
                <p:oleObj name="Equazione" r:id="rId8" imgW="1167893" imgH="393529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4207" y="802045"/>
                        <a:ext cx="1717783" cy="572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gget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216678"/>
              </p:ext>
            </p:extLst>
          </p:nvPr>
        </p:nvGraphicFramePr>
        <p:xfrm>
          <a:off x="4518470" y="1412890"/>
          <a:ext cx="1179209" cy="508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6" name="Equazione" r:id="rId10" imgW="901309" imgH="393529" progId="Equation.3">
                  <p:embed/>
                </p:oleObj>
              </mc:Choice>
              <mc:Fallback>
                <p:oleObj name="Equazione" r:id="rId10" imgW="901309" imgH="393529" progId="Equation.3">
                  <p:embed/>
                  <p:pic>
                    <p:nvPicPr>
                      <p:cNvPr id="16" name="Ogget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470" y="1412890"/>
                        <a:ext cx="1179209" cy="5089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gget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964650"/>
              </p:ext>
            </p:extLst>
          </p:nvPr>
        </p:nvGraphicFramePr>
        <p:xfrm>
          <a:off x="7621249" y="912830"/>
          <a:ext cx="2727069" cy="36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" name="Equazione" r:id="rId12" imgW="1511300" imgH="203200" progId="Equation.3">
                  <p:embed/>
                </p:oleObj>
              </mc:Choice>
              <mc:Fallback>
                <p:oleObj name="Equazione" r:id="rId12" imgW="1511300" imgH="203200" progId="Equation.3">
                  <p:embed/>
                  <p:pic>
                    <p:nvPicPr>
                      <p:cNvPr id="19" name="Oggetto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249" y="912830"/>
                        <a:ext cx="2727069" cy="360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gget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427361"/>
              </p:ext>
            </p:extLst>
          </p:nvPr>
        </p:nvGraphicFramePr>
        <p:xfrm>
          <a:off x="7483540" y="2663167"/>
          <a:ext cx="1064119" cy="37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name="Equazione" r:id="rId14" imgW="647640" imgH="228600" progId="Equation.3">
                  <p:embed/>
                </p:oleObj>
              </mc:Choice>
              <mc:Fallback>
                <p:oleObj name="Equazione" r:id="rId14" imgW="647640" imgH="228600" progId="Equation.3">
                  <p:embed/>
                  <p:pic>
                    <p:nvPicPr>
                      <p:cNvPr id="20" name="Oggetto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540" y="2663167"/>
                        <a:ext cx="1064119" cy="375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gget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224269"/>
              </p:ext>
            </p:extLst>
          </p:nvPr>
        </p:nvGraphicFramePr>
        <p:xfrm>
          <a:off x="8770303" y="2656503"/>
          <a:ext cx="1458372" cy="376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Equazione" r:id="rId16" imgW="889000" imgH="228600" progId="Equation.3">
                  <p:embed/>
                </p:oleObj>
              </mc:Choice>
              <mc:Fallback>
                <p:oleObj name="Equazione" r:id="rId16" imgW="889000" imgH="228600" progId="Equation.3">
                  <p:embed/>
                  <p:pic>
                    <p:nvPicPr>
                      <p:cNvPr id="22" name="Ogget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0303" y="2656503"/>
                        <a:ext cx="1458372" cy="3763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606450" y="903675"/>
            <a:ext cx="25677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tfest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(first order)</a:t>
            </a:r>
            <a:endParaRPr lang="en-US" altLang="en-US" sz="800" dirty="0"/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1606451" y="1449990"/>
            <a:ext cx="29120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neglected because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7361728" y="2216795"/>
            <a:ext cx="32203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Nominal values from datasheet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7361726" y="3379872"/>
            <a:ext cx="21703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input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 = (81.42±3,64) %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9" name="Freccia a destra con strisce 28"/>
          <p:cNvSpPr/>
          <p:nvPr/>
        </p:nvSpPr>
        <p:spPr>
          <a:xfrm>
            <a:off x="6008517" y="843959"/>
            <a:ext cx="1353211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From data</a:t>
            </a:r>
          </a:p>
        </p:txBody>
      </p:sp>
      <p:graphicFrame>
        <p:nvGraphicFramePr>
          <p:cNvPr id="30" name="Oggetto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178720"/>
              </p:ext>
            </p:extLst>
          </p:nvPr>
        </p:nvGraphicFramePr>
        <p:xfrm>
          <a:off x="9499491" y="3272999"/>
          <a:ext cx="83185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name="Equazione" r:id="rId18" imgW="507960" imgH="393480" progId="Equation.3">
                  <p:embed/>
                </p:oleObj>
              </mc:Choice>
              <mc:Fallback>
                <p:oleObj name="Equazione" r:id="rId18" imgW="507960" imgH="393480" progId="Equation.3">
                  <p:embed/>
                  <p:pic>
                    <p:nvPicPr>
                      <p:cNvPr id="22" name="Ogget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9491" y="3272999"/>
                        <a:ext cx="831851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65442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/>
        </p:blipFill>
        <p:spPr>
          <a:xfrm>
            <a:off x="1524002" y="1862334"/>
            <a:ext cx="9130253" cy="446486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5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>
                <a:solidFill>
                  <a:srgbClr val="003366"/>
                </a:solidFill>
              </a:rPr>
              <a:t>System description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1" y="65951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3" y="630544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29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3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9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6" y="6500853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1" y="310151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Freccia in giù 5"/>
          <p:cNvSpPr/>
          <p:nvPr/>
        </p:nvSpPr>
        <p:spPr>
          <a:xfrm>
            <a:off x="3177417" y="1412083"/>
            <a:ext cx="484632" cy="848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0" name="Gruppo 9"/>
          <p:cNvGrpSpPr/>
          <p:nvPr/>
        </p:nvGrpSpPr>
        <p:grpSpPr>
          <a:xfrm>
            <a:off x="2640939" y="969207"/>
            <a:ext cx="1596271" cy="478272"/>
            <a:chOff x="2640935" y="969207"/>
            <a:chExt cx="1596271" cy="478272"/>
          </a:xfrm>
        </p:grpSpPr>
        <p:sp>
          <p:nvSpPr>
            <p:cNvPr id="8" name="Rettangolo arrotondato 7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2640935" y="997207"/>
              <a:ext cx="15962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Brushed motor</a:t>
              </a:r>
              <a:endParaRPr lang="it-IT" dirty="0"/>
            </a:p>
          </p:txBody>
        </p:sp>
      </p:grpSp>
      <p:sp>
        <p:nvSpPr>
          <p:cNvPr id="21" name="Freccia in giù 20"/>
          <p:cNvSpPr/>
          <p:nvPr/>
        </p:nvSpPr>
        <p:spPr>
          <a:xfrm>
            <a:off x="5053812" y="1628591"/>
            <a:ext cx="484632" cy="128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uppo 8"/>
          <p:cNvGrpSpPr/>
          <p:nvPr/>
        </p:nvGrpSpPr>
        <p:grpSpPr>
          <a:xfrm>
            <a:off x="4268177" y="1150321"/>
            <a:ext cx="2136867" cy="478273"/>
            <a:chOff x="4268174" y="1150317"/>
            <a:chExt cx="2136868" cy="478272"/>
          </a:xfrm>
        </p:grpSpPr>
        <p:sp>
          <p:nvSpPr>
            <p:cNvPr id="20" name="Rettangolo arrotondato 19"/>
            <p:cNvSpPr/>
            <p:nvPr/>
          </p:nvSpPr>
          <p:spPr>
            <a:xfrm>
              <a:off x="4268174" y="1150317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268174" y="1180868"/>
              <a:ext cx="213686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Incremental encoder</a:t>
              </a:r>
              <a:endParaRPr lang="it-IT" dirty="0"/>
            </a:p>
          </p:txBody>
        </p:sp>
      </p:grpSp>
      <p:sp>
        <p:nvSpPr>
          <p:cNvPr id="25" name="Freccia in giù 24"/>
          <p:cNvSpPr/>
          <p:nvPr/>
        </p:nvSpPr>
        <p:spPr>
          <a:xfrm>
            <a:off x="8665931" y="2526236"/>
            <a:ext cx="484632" cy="2128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6" name="Gruppo 25"/>
          <p:cNvGrpSpPr/>
          <p:nvPr/>
        </p:nvGrpSpPr>
        <p:grpSpPr>
          <a:xfrm>
            <a:off x="8617215" y="2027853"/>
            <a:ext cx="582064" cy="478273"/>
            <a:chOff x="6934343" y="1130205"/>
            <a:chExt cx="2105899" cy="478272"/>
          </a:xfrm>
        </p:grpSpPr>
        <p:sp>
          <p:nvSpPr>
            <p:cNvPr id="27" name="Rettangolo arrotondato 26"/>
            <p:cNvSpPr/>
            <p:nvPr/>
          </p:nvSpPr>
          <p:spPr>
            <a:xfrm>
              <a:off x="6934343" y="1130205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6934343" y="1176496"/>
              <a:ext cx="208323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Cart</a:t>
              </a:r>
              <a:endParaRPr lang="it-IT" dirty="0"/>
            </a:p>
          </p:txBody>
        </p:sp>
      </p:grpSp>
      <p:sp>
        <p:nvSpPr>
          <p:cNvPr id="11" name="Freccia a destra 10"/>
          <p:cNvSpPr/>
          <p:nvPr/>
        </p:nvSpPr>
        <p:spPr>
          <a:xfrm>
            <a:off x="3620995" y="357110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1" name="Gruppo 30"/>
          <p:cNvGrpSpPr/>
          <p:nvPr/>
        </p:nvGrpSpPr>
        <p:grpSpPr>
          <a:xfrm>
            <a:off x="2885322" y="3559704"/>
            <a:ext cx="896968" cy="478273"/>
            <a:chOff x="6658600" y="1130205"/>
            <a:chExt cx="2288684" cy="478272"/>
          </a:xfrm>
        </p:grpSpPr>
        <p:sp>
          <p:nvSpPr>
            <p:cNvPr id="32" name="Rettangolo arrotondato 31"/>
            <p:cNvSpPr/>
            <p:nvPr/>
          </p:nvSpPr>
          <p:spPr>
            <a:xfrm>
              <a:off x="6658600" y="1130205"/>
              <a:ext cx="2288684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6764654" y="1176496"/>
              <a:ext cx="218252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Weight</a:t>
              </a:r>
              <a:endParaRPr lang="it-IT" dirty="0"/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060376" y="5594793"/>
            <a:ext cx="1585705" cy="478273"/>
            <a:chOff x="6658597" y="1130205"/>
            <a:chExt cx="4046051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6658597" y="1130205"/>
              <a:ext cx="4046051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6764653" y="1176496"/>
              <a:ext cx="393181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Arduino board</a:t>
              </a:r>
              <a:endParaRPr lang="it-IT" dirty="0"/>
            </a:p>
          </p:txBody>
        </p:sp>
      </p:grpSp>
      <p:sp>
        <p:nvSpPr>
          <p:cNvPr id="12" name="Freccia a sinistra 11"/>
          <p:cNvSpPr/>
          <p:nvPr/>
        </p:nvSpPr>
        <p:spPr>
          <a:xfrm>
            <a:off x="3067517" y="559478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47" name="Gruppo 46"/>
          <p:cNvGrpSpPr/>
          <p:nvPr/>
        </p:nvGrpSpPr>
        <p:grpSpPr>
          <a:xfrm>
            <a:off x="5151733" y="4834787"/>
            <a:ext cx="817740" cy="478273"/>
            <a:chOff x="7585747" y="1130205"/>
            <a:chExt cx="2086528" cy="478272"/>
          </a:xfrm>
        </p:grpSpPr>
        <p:sp>
          <p:nvSpPr>
            <p:cNvPr id="48" name="Rettangolo arrotondato 47"/>
            <p:cNvSpPr/>
            <p:nvPr/>
          </p:nvSpPr>
          <p:spPr>
            <a:xfrm>
              <a:off x="7585747" y="1130205"/>
              <a:ext cx="2086528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7650562" y="1177068"/>
              <a:ext cx="198047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Spring</a:t>
              </a:r>
              <a:endParaRPr lang="it-IT" dirty="0"/>
            </a:p>
          </p:txBody>
        </p:sp>
      </p:grpSp>
      <p:sp>
        <p:nvSpPr>
          <p:cNvPr id="13" name="Freccia in su 12"/>
          <p:cNvSpPr/>
          <p:nvPr/>
        </p:nvSpPr>
        <p:spPr>
          <a:xfrm>
            <a:off x="5321123" y="385637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939984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5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Preliminary issues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1" y="65951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3" y="630544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29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3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9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6" y="6500853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1" y="310151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grpSp>
        <p:nvGrpSpPr>
          <p:cNvPr id="34" name="Gruppo 33"/>
          <p:cNvGrpSpPr/>
          <p:nvPr/>
        </p:nvGrpSpPr>
        <p:grpSpPr>
          <a:xfrm>
            <a:off x="1743301" y="849874"/>
            <a:ext cx="2557319" cy="478273"/>
            <a:chOff x="2798275" y="1113053"/>
            <a:chExt cx="6525195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2798275" y="1113053"/>
              <a:ext cx="6525195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2904331" y="1165276"/>
              <a:ext cx="641913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Measurement saturation</a:t>
              </a:r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17" y="4958409"/>
            <a:ext cx="1613391" cy="1584943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65" y="1450002"/>
            <a:ext cx="3283568" cy="2462676"/>
          </a:xfrm>
          <a:prstGeom prst="rect">
            <a:avLst/>
          </a:prstGeom>
        </p:spPr>
      </p:pic>
      <p:sp>
        <p:nvSpPr>
          <p:cNvPr id="15" name="Freccia a destra con strisce 14"/>
          <p:cNvSpPr/>
          <p:nvPr/>
        </p:nvSpPr>
        <p:spPr>
          <a:xfrm rot="5400000">
            <a:off x="1708415" y="4258532"/>
            <a:ext cx="1000049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5344331" y="849874"/>
            <a:ext cx="2063066" cy="478273"/>
            <a:chOff x="2904329" y="1104977"/>
            <a:chExt cx="6478968" cy="478272"/>
          </a:xfrm>
        </p:grpSpPr>
        <p:sp>
          <p:nvSpPr>
            <p:cNvPr id="46" name="Rettangolo arrotondato 45"/>
            <p:cNvSpPr/>
            <p:nvPr/>
          </p:nvSpPr>
          <p:spPr>
            <a:xfrm>
              <a:off x="2904329" y="1104977"/>
              <a:ext cx="6364562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2904331" y="1165276"/>
              <a:ext cx="647896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Measurement noise</a:t>
              </a:r>
            </a:p>
          </p:txBody>
        </p:sp>
      </p:grpSp>
      <p:pic>
        <p:nvPicPr>
          <p:cNvPr id="16" name="Immagin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918" y="1448514"/>
            <a:ext cx="3347263" cy="2510448"/>
          </a:xfrm>
          <a:prstGeom prst="rect">
            <a:avLst/>
          </a:prstGeom>
        </p:spPr>
      </p:pic>
      <p:sp>
        <p:nvSpPr>
          <p:cNvPr id="24" name="CasellaDiTesto 23"/>
          <p:cNvSpPr txBox="1"/>
          <p:nvPr/>
        </p:nvSpPr>
        <p:spPr>
          <a:xfrm>
            <a:off x="4587132" y="4153520"/>
            <a:ext cx="13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White noise</a:t>
            </a:r>
          </a:p>
        </p:txBody>
      </p:sp>
      <p:sp>
        <p:nvSpPr>
          <p:cNvPr id="52" name="CasellaDiTesto 51"/>
          <p:cNvSpPr txBox="1"/>
          <p:nvPr/>
        </p:nvSpPr>
        <p:spPr>
          <a:xfrm>
            <a:off x="7887005" y="2365385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 variance</a:t>
            </a:r>
          </a:p>
        </p:txBody>
      </p:sp>
      <p:cxnSp>
        <p:nvCxnSpPr>
          <p:cNvPr id="54" name="Connettore 2 53"/>
          <p:cNvCxnSpPr>
            <a:stCxn id="52" idx="1"/>
          </p:cNvCxnSpPr>
          <p:nvPr/>
        </p:nvCxnSpPr>
        <p:spPr>
          <a:xfrm flipH="1">
            <a:off x="6555892" y="2550051"/>
            <a:ext cx="1331113" cy="79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52" idx="1"/>
          </p:cNvCxnSpPr>
          <p:nvPr/>
        </p:nvCxnSpPr>
        <p:spPr>
          <a:xfrm flipH="1">
            <a:off x="6907876" y="2550051"/>
            <a:ext cx="979129" cy="414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24" idx="0"/>
          </p:cNvCxnSpPr>
          <p:nvPr/>
        </p:nvCxnSpPr>
        <p:spPr>
          <a:xfrm flipV="1">
            <a:off x="5241670" y="2657808"/>
            <a:ext cx="684406" cy="1495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ccia a destra con strisce 59"/>
          <p:cNvSpPr/>
          <p:nvPr/>
        </p:nvSpPr>
        <p:spPr>
          <a:xfrm rot="5400000">
            <a:off x="5805028" y="4225194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sp>
        <p:nvSpPr>
          <p:cNvPr id="62" name="Freccia a destra con strisce 61"/>
          <p:cNvSpPr/>
          <p:nvPr/>
        </p:nvSpPr>
        <p:spPr>
          <a:xfrm rot="5400000">
            <a:off x="8222935" y="3060192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pic>
        <p:nvPicPr>
          <p:cNvPr id="63" name="Immagin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80" y="5005842"/>
            <a:ext cx="1793333" cy="1345000"/>
          </a:xfrm>
          <a:prstGeom prst="rect">
            <a:avLst/>
          </a:prstGeom>
        </p:spPr>
      </p:pic>
      <p:sp>
        <p:nvSpPr>
          <p:cNvPr id="64" name="CasellaDiTesto 63"/>
          <p:cNvSpPr txBox="1"/>
          <p:nvPr/>
        </p:nvSpPr>
        <p:spPr>
          <a:xfrm>
            <a:off x="3668676" y="5871850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Fourier </a:t>
            </a:r>
            <a:r>
              <a:rPr lang="it-IT" dirty="0" err="1"/>
              <a:t>transform</a:t>
            </a:r>
            <a:endParaRPr lang="it-IT" dirty="0"/>
          </a:p>
        </p:txBody>
      </p:sp>
      <p:pic>
        <p:nvPicPr>
          <p:cNvPr id="65" name="Immagine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52" y="3935680"/>
            <a:ext cx="2514312" cy="1885735"/>
          </a:xfrm>
          <a:prstGeom prst="rect">
            <a:avLst/>
          </a:prstGeom>
        </p:spPr>
      </p:pic>
      <p:sp>
        <p:nvSpPr>
          <p:cNvPr id="2" name="Ovale 1"/>
          <p:cNvSpPr/>
          <p:nvPr/>
        </p:nvSpPr>
        <p:spPr>
          <a:xfrm>
            <a:off x="5769156" y="2075917"/>
            <a:ext cx="581891" cy="58189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8062373" y="5786764"/>
            <a:ext cx="143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LS </a:t>
            </a:r>
            <a:r>
              <a:rPr lang="it-IT" dirty="0" err="1"/>
              <a:t>estimation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164680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5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Protection system: four macroblocks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1" y="65951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3" y="630544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29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3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9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6" y="6500853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1" y="310151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4" name="Immagin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51" y="1621135"/>
            <a:ext cx="9194448" cy="3848384"/>
          </a:xfrm>
          <a:prstGeom prst="rect">
            <a:avLst/>
          </a:prstGeom>
        </p:spPr>
      </p:pic>
      <p:sp>
        <p:nvSpPr>
          <p:cNvPr id="14" name="Freccia in giù 13"/>
          <p:cNvSpPr/>
          <p:nvPr/>
        </p:nvSpPr>
        <p:spPr>
          <a:xfrm>
            <a:off x="2099796" y="1421377"/>
            <a:ext cx="484632" cy="552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" name="Gruppo 14"/>
          <p:cNvGrpSpPr/>
          <p:nvPr/>
        </p:nvGrpSpPr>
        <p:grpSpPr>
          <a:xfrm>
            <a:off x="1849710" y="759919"/>
            <a:ext cx="3409519" cy="745698"/>
            <a:chOff x="2671903" y="701782"/>
            <a:chExt cx="6075704" cy="745697"/>
          </a:xfrm>
        </p:grpSpPr>
        <p:sp>
          <p:nvSpPr>
            <p:cNvPr id="16" name="Rettangolo arrotondato 15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2684070" y="732926"/>
              <a:ext cx="6063537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Input manager</a:t>
              </a:r>
              <a:r>
                <a:rPr lang="en-US" dirty="0"/>
                <a:t>: </a:t>
              </a:r>
            </a:p>
            <a:p>
              <a:r>
                <a:rPr lang="en-US" dirty="0"/>
                <a:t>Selects input, noise and reference</a:t>
              </a:r>
              <a:endParaRPr lang="it-IT" dirty="0"/>
            </a:p>
          </p:txBody>
        </p:sp>
      </p:grpSp>
      <p:sp>
        <p:nvSpPr>
          <p:cNvPr id="18" name="Freccia in giù 17"/>
          <p:cNvSpPr/>
          <p:nvPr/>
        </p:nvSpPr>
        <p:spPr>
          <a:xfrm>
            <a:off x="5562663" y="2094669"/>
            <a:ext cx="484632" cy="80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" name="Gruppo 18"/>
          <p:cNvGrpSpPr/>
          <p:nvPr/>
        </p:nvGrpSpPr>
        <p:grpSpPr>
          <a:xfrm>
            <a:off x="5502487" y="826699"/>
            <a:ext cx="4857319" cy="1262416"/>
            <a:chOff x="2671903" y="701782"/>
            <a:chExt cx="6075704" cy="1262416"/>
          </a:xfrm>
        </p:grpSpPr>
        <p:sp>
          <p:nvSpPr>
            <p:cNvPr id="20" name="Rettangolo arrotondato 19"/>
            <p:cNvSpPr/>
            <p:nvPr/>
          </p:nvSpPr>
          <p:spPr>
            <a:xfrm>
              <a:off x="2671903" y="701782"/>
              <a:ext cx="5929962" cy="126241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2684069" y="732926"/>
              <a:ext cx="60635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Protector</a:t>
              </a:r>
              <a:r>
                <a:rPr lang="en-US" dirty="0"/>
                <a:t>: </a:t>
              </a:r>
            </a:p>
            <a:p>
              <a:pPr marL="285744" indent="-285744">
                <a:buFontTx/>
                <a:buChar char="-"/>
              </a:pPr>
              <a:r>
                <a:rPr lang="en-US" dirty="0"/>
                <a:t>Saturates voltage, displacement and reference </a:t>
              </a:r>
            </a:p>
            <a:p>
              <a:pPr marL="285744" indent="-285744">
                <a:buFontTx/>
                <a:buChar char="-"/>
              </a:pPr>
              <a:r>
                <a:rPr lang="en-US" dirty="0"/>
                <a:t>Synchronizes Arduino and signal starting time</a:t>
              </a:r>
            </a:p>
            <a:p>
              <a:pPr marL="285744" indent="-285744">
                <a:buFontTx/>
                <a:buChar char="-"/>
              </a:pPr>
              <a:r>
                <a:rPr lang="en-US" dirty="0"/>
                <a:t>Triggers alert</a:t>
              </a:r>
              <a:endParaRPr lang="en-US" sz="1600" dirty="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1606452" y="5805416"/>
            <a:ext cx="3150207" cy="745698"/>
            <a:chOff x="2671903" y="701782"/>
            <a:chExt cx="6075704" cy="745697"/>
          </a:xfrm>
        </p:grpSpPr>
        <p:sp>
          <p:nvSpPr>
            <p:cNvPr id="24" name="Rettangolo arrotondato 23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2684069" y="732926"/>
              <a:ext cx="6063538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System</a:t>
              </a:r>
              <a:r>
                <a:rPr lang="en-US" dirty="0"/>
                <a:t>: </a:t>
              </a:r>
            </a:p>
            <a:p>
              <a:r>
                <a:rPr lang="en-US" dirty="0"/>
                <a:t>Motor and encoder feedback</a:t>
              </a:r>
              <a:endParaRPr lang="en-US" sz="1600" dirty="0"/>
            </a:p>
          </p:txBody>
        </p:sp>
      </p:grpSp>
      <p:sp>
        <p:nvSpPr>
          <p:cNvPr id="3" name="Freccia in su 2"/>
          <p:cNvSpPr/>
          <p:nvPr/>
        </p:nvSpPr>
        <p:spPr>
          <a:xfrm>
            <a:off x="3242283" y="5346904"/>
            <a:ext cx="484632" cy="4544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5309612" y="5795975"/>
            <a:ext cx="3150207" cy="745698"/>
            <a:chOff x="2671903" y="701782"/>
            <a:chExt cx="6075704" cy="745697"/>
          </a:xfrm>
        </p:grpSpPr>
        <p:sp>
          <p:nvSpPr>
            <p:cNvPr id="28" name="Rettangolo arrotondato 27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2684069" y="732926"/>
              <a:ext cx="6063538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Controller:</a:t>
              </a:r>
              <a:endParaRPr lang="en-US" dirty="0"/>
            </a:p>
            <a:p>
              <a:r>
                <a:rPr lang="en-US" dirty="0"/>
                <a:t>Contains control action</a:t>
              </a:r>
              <a:endParaRPr lang="en-US" sz="1600" dirty="0"/>
            </a:p>
          </p:txBody>
        </p:sp>
      </p:grpSp>
      <p:sp>
        <p:nvSpPr>
          <p:cNvPr id="30" name="Freccia in su 29"/>
          <p:cNvSpPr/>
          <p:nvPr/>
        </p:nvSpPr>
        <p:spPr>
          <a:xfrm>
            <a:off x="5406660" y="5321503"/>
            <a:ext cx="484632" cy="4782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92310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5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1" y="65951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3" y="630544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29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3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9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6" y="6500853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Text Placeholder 2"/>
          <p:cNvSpPr txBox="1">
            <a:spLocks/>
          </p:cNvSpPr>
          <p:nvPr/>
        </p:nvSpPr>
        <p:spPr>
          <a:xfrm>
            <a:off x="2215551" y="2217916"/>
            <a:ext cx="7061200" cy="2262457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32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sz="7200" b="1" i="0" u="none" strike="noStrike" kern="1200" cap="none" spc="0" normalizeH="0" baseline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45900097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04" y="1936163"/>
            <a:ext cx="4001743" cy="2007124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5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motor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1" y="65951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3" y="630544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29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3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9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6" y="6500853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306388" y="878014"/>
            <a:ext cx="788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alt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4" name="Oggetto 33"/>
          <p:cNvGraphicFramePr>
            <a:graphicFrameLocks noChangeAspect="1"/>
          </p:cNvGraphicFramePr>
          <p:nvPr>
            <p:extLst/>
          </p:nvPr>
        </p:nvGraphicFramePr>
        <p:xfrm>
          <a:off x="6676203" y="806363"/>
          <a:ext cx="2589331" cy="5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zione" r:id="rId8" imgW="1815312" imgH="393529" progId="Equation.3">
                  <p:embed/>
                </p:oleObj>
              </mc:Choice>
              <mc:Fallback>
                <p:oleObj name="Equazione" r:id="rId8" imgW="1815312" imgH="393529" progId="Equation.3">
                  <p:embed/>
                  <p:pic>
                    <p:nvPicPr>
                      <p:cNvPr id="34" name="Oggetto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203" y="806363"/>
                        <a:ext cx="2589331" cy="55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ggetto 22"/>
          <p:cNvGraphicFramePr>
            <a:graphicFrameLocks noChangeAspect="1"/>
          </p:cNvGraphicFramePr>
          <p:nvPr>
            <p:extLst/>
          </p:nvPr>
        </p:nvGraphicFramePr>
        <p:xfrm>
          <a:off x="6676204" y="1430036"/>
          <a:ext cx="705885" cy="36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zione" r:id="rId10" imgW="457200" imgH="241200" progId="Equation.3">
                  <p:embed/>
                </p:oleObj>
              </mc:Choice>
              <mc:Fallback>
                <p:oleObj name="Equazione" r:id="rId10" imgW="457200" imgH="241200" progId="Equation.3">
                  <p:embed/>
                  <p:pic>
                    <p:nvPicPr>
                      <p:cNvPr id="23" name="Oggetto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204" y="1430036"/>
                        <a:ext cx="705885" cy="366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ggetto 23"/>
          <p:cNvGraphicFramePr>
            <a:graphicFrameLocks noChangeAspect="1"/>
          </p:cNvGraphicFramePr>
          <p:nvPr>
            <p:extLst/>
          </p:nvPr>
        </p:nvGraphicFramePr>
        <p:xfrm>
          <a:off x="6814253" y="4681252"/>
          <a:ext cx="317204" cy="36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zione" r:id="rId12" imgW="203112" imgH="228501" progId="Equation.3">
                  <p:embed/>
                </p:oleObj>
              </mc:Choice>
              <mc:Fallback>
                <p:oleObj name="Equazione" r:id="rId12" imgW="203112" imgH="228501" progId="Equation.3">
                  <p:embed/>
                  <p:pic>
                    <p:nvPicPr>
                      <p:cNvPr id="24" name="Oggetto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253" y="4681252"/>
                        <a:ext cx="317204" cy="362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268815" y="1410328"/>
            <a:ext cx="18668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back-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effect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4" name="Oggetto 43"/>
          <p:cNvGraphicFramePr>
            <a:graphicFrameLocks noChangeAspect="1"/>
          </p:cNvGraphicFramePr>
          <p:nvPr>
            <p:extLst/>
          </p:nvPr>
        </p:nvGraphicFramePr>
        <p:xfrm>
          <a:off x="6792420" y="4174123"/>
          <a:ext cx="1263573" cy="36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zione" r:id="rId14" imgW="787400" imgH="228600" progId="Equation.3">
                  <p:embed/>
                </p:oleObj>
              </mc:Choice>
              <mc:Fallback>
                <p:oleObj name="Equazione" r:id="rId14" imgW="787400" imgH="228600" progId="Equation.3">
                  <p:embed/>
                  <p:pic>
                    <p:nvPicPr>
                      <p:cNvPr id="44" name="Oggetto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420" y="4174123"/>
                        <a:ext cx="1263573" cy="365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3" y="55014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17088"/>
          <a:stretch/>
        </p:blipFill>
        <p:spPr>
          <a:xfrm rot="5400000">
            <a:off x="1843511" y="1277203"/>
            <a:ext cx="4784172" cy="4328495"/>
          </a:xfrm>
          <a:prstGeom prst="rect">
            <a:avLst/>
          </a:prstGeom>
        </p:spPr>
      </p:pic>
      <p:cxnSp>
        <p:nvCxnSpPr>
          <p:cNvPr id="5" name="Connettore 2 4"/>
          <p:cNvCxnSpPr/>
          <p:nvPr/>
        </p:nvCxnSpPr>
        <p:spPr>
          <a:xfrm flipH="1">
            <a:off x="5266270" y="1062989"/>
            <a:ext cx="1363133" cy="316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7024136" y="4656600"/>
            <a:ext cx="184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torque constant 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7555063" y="2150388"/>
            <a:ext cx="500928" cy="86169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/>
          <p:cNvCxnSpPr>
            <a:stCxn id="27" idx="2"/>
            <a:endCxn id="8" idx="0"/>
          </p:cNvCxnSpPr>
          <p:nvPr/>
        </p:nvCxnSpPr>
        <p:spPr>
          <a:xfrm flipH="1">
            <a:off x="7805527" y="1779660"/>
            <a:ext cx="396692" cy="370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7947438" y="4140084"/>
            <a:ext cx="1568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motor torque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03554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5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pinion/rack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1" y="65951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3" y="630544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29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3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9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6" y="6500853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3" y="55014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17088"/>
          <a:stretch/>
        </p:blipFill>
        <p:spPr>
          <a:xfrm rot="5400000">
            <a:off x="1843511" y="1277203"/>
            <a:ext cx="4784172" cy="4328495"/>
          </a:xfrm>
          <a:prstGeom prst="rect">
            <a:avLst/>
          </a:prstGeom>
        </p:spPr>
      </p:pic>
      <p:cxnSp>
        <p:nvCxnSpPr>
          <p:cNvPr id="5" name="Connettore 2 4"/>
          <p:cNvCxnSpPr>
            <a:stCxn id="33" idx="1"/>
          </p:cNvCxnSpPr>
          <p:nvPr/>
        </p:nvCxnSpPr>
        <p:spPr>
          <a:xfrm flipH="1">
            <a:off x="4754646" y="1255888"/>
            <a:ext cx="1997770" cy="1688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221693"/>
              </p:ext>
            </p:extLst>
          </p:nvPr>
        </p:nvGraphicFramePr>
        <p:xfrm>
          <a:off x="8055136" y="1058885"/>
          <a:ext cx="2680711" cy="394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" name="Equazione" r:id="rId8" imgW="1625400" imgH="241200" progId="Equation.3">
                  <p:embed/>
                </p:oleObj>
              </mc:Choice>
              <mc:Fallback>
                <p:oleObj name="Equazione" r:id="rId8" imgW="1625400" imgH="241200" progId="Equation.3">
                  <p:embed/>
                  <p:pic>
                    <p:nvPicPr>
                      <p:cNvPr id="30" name="Oggetto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5136" y="1058885"/>
                        <a:ext cx="2680711" cy="39422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ggetto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770480"/>
              </p:ext>
            </p:extLst>
          </p:nvPr>
        </p:nvGraphicFramePr>
        <p:xfrm>
          <a:off x="6899861" y="2543907"/>
          <a:ext cx="531464" cy="398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" name="Equazione" r:id="rId10" imgW="304668" imgH="228501" progId="Equation.3">
                  <p:embed/>
                </p:oleObj>
              </mc:Choice>
              <mc:Fallback>
                <p:oleObj name="Equazione" r:id="rId10" imgW="304668" imgH="228501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861" y="2543907"/>
                        <a:ext cx="531464" cy="398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581993"/>
              </p:ext>
            </p:extLst>
          </p:nvPr>
        </p:nvGraphicFramePr>
        <p:xfrm>
          <a:off x="3719936" y="2184145"/>
          <a:ext cx="255231" cy="32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8" name="Equazione" r:id="rId12" imgW="139579" imgH="177646" progId="Equation.3">
                  <p:embed/>
                </p:oleObj>
              </mc:Choice>
              <mc:Fallback>
                <p:oleObj name="Equazione" r:id="rId12" imgW="139579" imgH="177646" progId="Equation.3">
                  <p:embed/>
                  <p:pic>
                    <p:nvPicPr>
                      <p:cNvPr id="33" name="Oggetto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936" y="2184145"/>
                        <a:ext cx="255231" cy="328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09901"/>
              </p:ext>
            </p:extLst>
          </p:nvPr>
        </p:nvGraphicFramePr>
        <p:xfrm>
          <a:off x="6893734" y="2993854"/>
          <a:ext cx="932380" cy="408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" name="Equazione" r:id="rId14" imgW="545760" imgH="241200" progId="Equation.3">
                  <p:embed/>
                </p:oleObj>
              </mc:Choice>
              <mc:Fallback>
                <p:oleObj name="Equazione" r:id="rId14" imgW="545760" imgH="241200" progId="Equation.3">
                  <p:embed/>
                  <p:pic>
                    <p:nvPicPr>
                      <p:cNvPr id="37" name="Oggetto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734" y="2993854"/>
                        <a:ext cx="932380" cy="408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7289253" y="2549687"/>
            <a:ext cx="366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load torque transmitted to the carts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7043334" y="2092518"/>
            <a:ext cx="3323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inertia of motor, pinion and rack</a:t>
            </a:r>
            <a:endParaRPr lang="en-US" altLang="en-US" sz="800" dirty="0"/>
          </a:p>
        </p:txBody>
      </p: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7627422" y="3013657"/>
            <a:ext cx="2668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non linear motor friction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6752418" y="1071220"/>
            <a:ext cx="48181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Pinion/rack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:		                       	 </a:t>
            </a:r>
            <a:endParaRPr lang="en-US" altLang="en-US" dirty="0"/>
          </a:p>
        </p:txBody>
      </p:sp>
      <p:cxnSp>
        <p:nvCxnSpPr>
          <p:cNvPr id="35" name="Connettore 2 34"/>
          <p:cNvCxnSpPr>
            <a:stCxn id="33" idx="1"/>
          </p:cNvCxnSpPr>
          <p:nvPr/>
        </p:nvCxnSpPr>
        <p:spPr>
          <a:xfrm flipH="1">
            <a:off x="4613328" y="1255886"/>
            <a:ext cx="2139088" cy="3143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ccia circolare in giù 14"/>
          <p:cNvSpPr/>
          <p:nvPr/>
        </p:nvSpPr>
        <p:spPr>
          <a:xfrm>
            <a:off x="3249447" y="2033007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aphicFrame>
        <p:nvGraphicFramePr>
          <p:cNvPr id="46" name="Oggetto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065571"/>
              </p:ext>
            </p:extLst>
          </p:nvPr>
        </p:nvGraphicFramePr>
        <p:xfrm>
          <a:off x="6893736" y="2120924"/>
          <a:ext cx="264215" cy="33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" name="Equazione" r:id="rId12" imgW="139579" imgH="177646" progId="Equation.3">
                  <p:embed/>
                </p:oleObj>
              </mc:Choice>
              <mc:Fallback>
                <p:oleObj name="Equazione" r:id="rId12" imgW="139579" imgH="177646" progId="Equation.3">
                  <p:embed/>
                  <p:pic>
                    <p:nvPicPr>
                      <p:cNvPr id="28" name="Oggetto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736" y="2120924"/>
                        <a:ext cx="264215" cy="339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tangolo 7"/>
          <p:cNvSpPr/>
          <p:nvPr/>
        </p:nvSpPr>
        <p:spPr>
          <a:xfrm>
            <a:off x="6893734" y="1604446"/>
            <a:ext cx="842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where: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1760926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5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carts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1" y="65951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3" y="630544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29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3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9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6" y="6500853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graphicFrame>
        <p:nvGraphicFramePr>
          <p:cNvPr id="54" name="Oggetto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403314"/>
              </p:ext>
            </p:extLst>
          </p:nvPr>
        </p:nvGraphicFramePr>
        <p:xfrm>
          <a:off x="6499120" y="931941"/>
          <a:ext cx="2950987" cy="43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" name="Equazione" r:id="rId7" imgW="1549400" imgH="228600" progId="Equation.3">
                  <p:embed/>
                </p:oleObj>
              </mc:Choice>
              <mc:Fallback>
                <p:oleObj name="Equazione" r:id="rId7" imgW="1549400" imgH="228600" progId="Equation.3">
                  <p:embed/>
                  <p:pic>
                    <p:nvPicPr>
                      <p:cNvPr id="54" name="Oggetto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120" y="931941"/>
                        <a:ext cx="2950987" cy="43450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gget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060923"/>
              </p:ext>
            </p:extLst>
          </p:nvPr>
        </p:nvGraphicFramePr>
        <p:xfrm>
          <a:off x="5562059" y="1483541"/>
          <a:ext cx="735315" cy="35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" name="Equazione" r:id="rId9" imgW="469900" imgH="228600" progId="Equation.3">
                  <p:embed/>
                </p:oleObj>
              </mc:Choice>
              <mc:Fallback>
                <p:oleObj name="Equazione" r:id="rId9" imgW="469900" imgH="228600" progId="Equation.3">
                  <p:embed/>
                  <p:pic>
                    <p:nvPicPr>
                      <p:cNvPr id="58" name="Oggetto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059" y="1483541"/>
                        <a:ext cx="735315" cy="352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6189307" y="1457431"/>
            <a:ext cx="4680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damping (viscous + spring) of the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cart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0" name="Oggetto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251539"/>
              </p:ext>
            </p:extLst>
          </p:nvPr>
        </p:nvGraphicFramePr>
        <p:xfrm>
          <a:off x="6327002" y="1938290"/>
          <a:ext cx="716813" cy="53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" name="Equazione" r:id="rId11" imgW="520474" imgH="393529" progId="Equation.3">
                  <p:embed/>
                </p:oleObj>
              </mc:Choice>
              <mc:Fallback>
                <p:oleObj name="Equazione" r:id="rId11" imgW="520474" imgH="393529" progId="Equation.3">
                  <p:embed/>
                  <p:pic>
                    <p:nvPicPr>
                      <p:cNvPr id="60" name="Oggetto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002" y="1938290"/>
                        <a:ext cx="716813" cy="534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ggetto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477298"/>
              </p:ext>
            </p:extLst>
          </p:nvPr>
        </p:nvGraphicFramePr>
        <p:xfrm>
          <a:off x="6297374" y="2580173"/>
          <a:ext cx="3134889" cy="59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" name="Equazione" r:id="rId13" imgW="2044700" imgH="393700" progId="Equation.3">
                  <p:embed/>
                </p:oleObj>
              </mc:Choice>
              <mc:Fallback>
                <p:oleObj name="Equazione" r:id="rId13" imgW="2044700" imgH="393700" progId="Equation.3">
                  <p:embed/>
                  <p:pic>
                    <p:nvPicPr>
                      <p:cNvPr id="61" name="Oggetto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374" y="2580173"/>
                        <a:ext cx="3134889" cy="59781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ggetto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412589"/>
              </p:ext>
            </p:extLst>
          </p:nvPr>
        </p:nvGraphicFramePr>
        <p:xfrm>
          <a:off x="7164527" y="3199068"/>
          <a:ext cx="876803" cy="59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5" name="Equazione" r:id="rId15" imgW="571252" imgH="393529" progId="Equation.3">
                  <p:embed/>
                </p:oleObj>
              </mc:Choice>
              <mc:Fallback>
                <p:oleObj name="Equazione" r:id="rId15" imgW="571252" imgH="393529" progId="Equation.3">
                  <p:embed/>
                  <p:pic>
                    <p:nvPicPr>
                      <p:cNvPr id="63" name="Oggetto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527" y="3199068"/>
                        <a:ext cx="876803" cy="599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55"/>
          <p:cNvSpPr>
            <a:spLocks noChangeArrowheads="1"/>
          </p:cNvSpPr>
          <p:nvPr/>
        </p:nvSpPr>
        <p:spPr bwMode="auto">
          <a:xfrm>
            <a:off x="5541633" y="1988151"/>
            <a:ext cx="4802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	           and neglecting nonlinear friction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7" name="Rectangle 57"/>
          <p:cNvSpPr>
            <a:spLocks noChangeArrowheads="1"/>
          </p:cNvSpPr>
          <p:nvPr/>
        </p:nvSpPr>
        <p:spPr bwMode="auto">
          <a:xfrm>
            <a:off x="6326999" y="3331555"/>
            <a:ext cx="779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3" y="55014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ttangolo 1"/>
          <p:cNvSpPr/>
          <p:nvPr/>
        </p:nvSpPr>
        <p:spPr>
          <a:xfrm>
            <a:off x="5022635" y="944477"/>
            <a:ext cx="521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925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cart:			            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" r="2545"/>
          <a:stretch/>
        </p:blipFill>
        <p:spPr>
          <a:xfrm rot="5400000">
            <a:off x="734874" y="1888416"/>
            <a:ext cx="5766727" cy="3558673"/>
          </a:xfrm>
          <a:prstGeom prst="rect">
            <a:avLst/>
          </a:prstGeom>
        </p:spPr>
      </p:pic>
      <p:graphicFrame>
        <p:nvGraphicFramePr>
          <p:cNvPr id="49" name="Oggetto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448962"/>
              </p:ext>
            </p:extLst>
          </p:nvPr>
        </p:nvGraphicFramePr>
        <p:xfrm>
          <a:off x="5780867" y="2675424"/>
          <a:ext cx="513331" cy="407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6" name="Equazione" r:id="rId18" imgW="190440" imgH="152280" progId="Equation.3">
                  <p:embed/>
                </p:oleObj>
              </mc:Choice>
              <mc:Fallback>
                <p:oleObj name="Equazione" r:id="rId18" imgW="190440" imgH="152280" progId="Equation.3">
                  <p:embed/>
                  <p:pic>
                    <p:nvPicPr>
                      <p:cNvPr id="63" name="Oggetto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867" y="2675424"/>
                        <a:ext cx="513331" cy="407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18373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1" y="131955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Equations: 1-2-3 DOF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1" y="65951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3" y="630544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1" y="129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3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9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6" y="6500853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22" y="197359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123327" y="341221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3" y="55014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358586"/>
              </p:ext>
            </p:extLst>
          </p:nvPr>
        </p:nvGraphicFramePr>
        <p:xfrm>
          <a:off x="2728288" y="1105150"/>
          <a:ext cx="2859951" cy="116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4" name="Equazione" r:id="rId7" imgW="1651000" imgH="660400" progId="Equation.3">
                  <p:embed/>
                </p:oleObj>
              </mc:Choice>
              <mc:Fallback>
                <p:oleObj name="Equazione" r:id="rId7" imgW="1651000" imgH="660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288" y="1105150"/>
                        <a:ext cx="2859951" cy="1168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44937"/>
              </p:ext>
            </p:extLst>
          </p:nvPr>
        </p:nvGraphicFramePr>
        <p:xfrm>
          <a:off x="9661815" y="1520532"/>
          <a:ext cx="1245089" cy="50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5" name="Equazione" r:id="rId9" imgW="965160" imgH="393480" progId="Equation.3">
                  <p:embed/>
                </p:oleObj>
              </mc:Choice>
              <mc:Fallback>
                <p:oleObj name="Equazione" r:id="rId9" imgW="9651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1815" y="1520532"/>
                        <a:ext cx="1245089" cy="505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784291"/>
              </p:ext>
            </p:extLst>
          </p:nvPr>
        </p:nvGraphicFramePr>
        <p:xfrm>
          <a:off x="6002341" y="1006475"/>
          <a:ext cx="3703637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" name="Equazione" r:id="rId11" imgW="2374560" imgH="965160" progId="Equation.3">
                  <p:embed/>
                </p:oleObj>
              </mc:Choice>
              <mc:Fallback>
                <p:oleObj name="Equazione" r:id="rId11" imgW="237456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41" y="1006475"/>
                        <a:ext cx="3703637" cy="1500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851890"/>
              </p:ext>
            </p:extLst>
          </p:nvPr>
        </p:nvGraphicFramePr>
        <p:xfrm>
          <a:off x="5718874" y="1599023"/>
          <a:ext cx="3778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7" name="Equazione" r:id="rId13" imgW="190440" imgH="152280" progId="Equation.3">
                  <p:embed/>
                </p:oleObj>
              </mc:Choice>
              <mc:Fallback>
                <p:oleObj name="Equazione" r:id="rId13" imgW="190440" imgH="15228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874" y="1599023"/>
                        <a:ext cx="377825" cy="303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1799516" y="2729879"/>
            <a:ext cx="65840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2-3 DOF: </a:t>
            </a:r>
            <a:r>
              <a:rPr lang="en-GB" alt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Lagrangian</a:t>
            </a:r>
            <a:r>
              <a:rPr lang="en-GB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approach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			     where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620816"/>
              </p:ext>
            </p:extLst>
          </p:nvPr>
        </p:nvGraphicFramePr>
        <p:xfrm>
          <a:off x="4819763" y="2560054"/>
          <a:ext cx="2758195" cy="70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" name="Equazione" r:id="rId15" imgW="1892300" imgH="482600" progId="Equation.3">
                  <p:embed/>
                </p:oleObj>
              </mc:Choice>
              <mc:Fallback>
                <p:oleObj name="Equazione" r:id="rId15" imgW="1892300" imgH="482600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763" y="2560054"/>
                        <a:ext cx="2758195" cy="70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87999"/>
              </p:ext>
            </p:extLst>
          </p:nvPr>
        </p:nvGraphicFramePr>
        <p:xfrm>
          <a:off x="8330667" y="2604194"/>
          <a:ext cx="1043879" cy="61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9" name="Equazione" r:id="rId17" imgW="774364" imgH="457002" progId="Equation.3">
                  <p:embed/>
                </p:oleObj>
              </mc:Choice>
              <mc:Fallback>
                <p:oleObj name="Equazione" r:id="rId17" imgW="774364" imgH="457002" progId="Equation.3">
                  <p:embed/>
                  <p:pic>
                    <p:nvPicPr>
                      <p:cNvPr id="15" name="Ogget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0667" y="2604194"/>
                        <a:ext cx="1043879" cy="618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ggetto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89927"/>
              </p:ext>
            </p:extLst>
          </p:nvPr>
        </p:nvGraphicFramePr>
        <p:xfrm>
          <a:off x="1724260" y="4024275"/>
          <a:ext cx="4085656" cy="155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" name="Equazione" r:id="rId19" imgW="3009900" imgH="1143000" progId="Equation.3">
                  <p:embed/>
                </p:oleObj>
              </mc:Choice>
              <mc:Fallback>
                <p:oleObj name="Equazione" r:id="rId19" imgW="3009900" imgH="1143000" progId="Equation.3">
                  <p:embed/>
                  <p:pic>
                    <p:nvPicPr>
                      <p:cNvPr id="16" name="Ogget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260" y="4024275"/>
                        <a:ext cx="4085656" cy="1551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uppo 51"/>
          <p:cNvGrpSpPr/>
          <p:nvPr/>
        </p:nvGrpSpPr>
        <p:grpSpPr>
          <a:xfrm>
            <a:off x="1799518" y="1428428"/>
            <a:ext cx="798136" cy="478272"/>
            <a:chOff x="2640935" y="969207"/>
            <a:chExt cx="1565305" cy="478272"/>
          </a:xfrm>
        </p:grpSpPr>
        <p:sp>
          <p:nvSpPr>
            <p:cNvPr id="53" name="Rettangolo arrotondato 52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4" name="Rettangolo 53"/>
            <p:cNvSpPr/>
            <p:nvPr/>
          </p:nvSpPr>
          <p:spPr>
            <a:xfrm>
              <a:off x="2640935" y="997207"/>
              <a:ext cx="1481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 DOF</a:t>
              </a:r>
              <a:endParaRPr lang="it-IT" dirty="0"/>
            </a:p>
          </p:txBody>
        </p:sp>
      </p:grpSp>
      <p:grpSp>
        <p:nvGrpSpPr>
          <p:cNvPr id="55" name="Gruppo 54"/>
          <p:cNvGrpSpPr/>
          <p:nvPr/>
        </p:nvGrpSpPr>
        <p:grpSpPr>
          <a:xfrm>
            <a:off x="3360127" y="3343199"/>
            <a:ext cx="798137" cy="478272"/>
            <a:chOff x="2640934" y="969207"/>
            <a:chExt cx="1565306" cy="478272"/>
          </a:xfrm>
        </p:grpSpPr>
        <p:sp>
          <p:nvSpPr>
            <p:cNvPr id="56" name="Rettangolo arrotondato 55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8" name="Rettangolo 57"/>
            <p:cNvSpPr/>
            <p:nvPr/>
          </p:nvSpPr>
          <p:spPr>
            <a:xfrm>
              <a:off x="2640934" y="997207"/>
              <a:ext cx="14813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 DOF</a:t>
              </a:r>
              <a:endParaRPr lang="it-IT" dirty="0"/>
            </a:p>
          </p:txBody>
        </p:sp>
      </p:grpSp>
      <p:graphicFrame>
        <p:nvGraphicFramePr>
          <p:cNvPr id="59" name="Oggetto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579547"/>
              </p:ext>
            </p:extLst>
          </p:nvPr>
        </p:nvGraphicFramePr>
        <p:xfrm>
          <a:off x="6087641" y="3699106"/>
          <a:ext cx="4413251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" name="Equazione" r:id="rId21" imgW="3251160" imgH="1600200" progId="Equation.3">
                  <p:embed/>
                </p:oleObj>
              </mc:Choice>
              <mc:Fallback>
                <p:oleObj name="Equazione" r:id="rId21" imgW="3251160" imgH="1600200" progId="Equation.3">
                  <p:embed/>
                  <p:pic>
                    <p:nvPicPr>
                      <p:cNvPr id="31" name="Oggetto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7641" y="3699106"/>
                        <a:ext cx="4413251" cy="217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uppo 59"/>
          <p:cNvGrpSpPr/>
          <p:nvPr/>
        </p:nvGrpSpPr>
        <p:grpSpPr>
          <a:xfrm>
            <a:off x="7455090" y="3343199"/>
            <a:ext cx="798137" cy="478272"/>
            <a:chOff x="2640934" y="969207"/>
            <a:chExt cx="1565306" cy="478272"/>
          </a:xfrm>
        </p:grpSpPr>
        <p:sp>
          <p:nvSpPr>
            <p:cNvPr id="61" name="Rettangolo arrotondato 60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2640934" y="997207"/>
              <a:ext cx="14813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3 DOF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59968280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5457</TotalTime>
  <Words>653</Words>
  <Application>Microsoft Office PowerPoint</Application>
  <PresentationFormat>Widescreen</PresentationFormat>
  <Paragraphs>139</Paragraphs>
  <Slides>14</Slides>
  <Notes>13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4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Lucida Calligraphy</vt:lpstr>
      <vt:lpstr>Times New Roman</vt:lpstr>
      <vt:lpstr>Office Theme</vt:lpstr>
      <vt:lpstr>Storyboard Layouts</vt:lpstr>
      <vt:lpstr>PoliMi_TESI_Scribd</vt:lpstr>
      <vt:lpstr>1_PoliMi_TESI_Scribd</vt:lpstr>
      <vt:lpstr>Equazione</vt:lpstr>
      <vt:lpstr>Presentazione standard di PowerPoint</vt:lpstr>
      <vt:lpstr>Control of linear vibrations</vt:lpstr>
      <vt:lpstr>Control of linear vibrations</vt:lpstr>
      <vt:lpstr>Control of linear vibrations</vt:lpstr>
      <vt:lpstr>Modelling</vt:lpstr>
      <vt:lpstr>Control of linear vibrations</vt:lpstr>
      <vt:lpstr>Control of linear vibrations</vt:lpstr>
      <vt:lpstr>Control of linear vibrations</vt:lpstr>
      <vt:lpstr>Control of linear vibrations</vt:lpstr>
      <vt:lpstr>Identification</vt:lpstr>
      <vt:lpstr>Control of linear vibrations</vt:lpstr>
      <vt:lpstr>Control of linear vibrations</vt:lpstr>
      <vt:lpstr>Control of linear vibrations</vt:lpstr>
      <vt:lpstr>Control of linear vibrations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Alessio Russo</dc:creator>
  <cp:lastModifiedBy>user</cp:lastModifiedBy>
  <cp:revision>253</cp:revision>
  <dcterms:created xsi:type="dcterms:W3CDTF">2015-04-04T11:28:03Z</dcterms:created>
  <dcterms:modified xsi:type="dcterms:W3CDTF">2016-06-23T07:23:32Z</dcterms:modified>
  <cp:category>Engineering</cp:category>
</cp:coreProperties>
</file>