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theme/theme8.xml" ContentType="application/vnd.openxmlformats-officedocument.theme+xml"/>
  <Override PartName="/ppt/slideLayouts/slideLayout20.xml" ContentType="application/vnd.openxmlformats-officedocument.presentationml.slideLayout+xml"/>
  <Override PartName="/ppt/theme/theme9.xml" ContentType="application/vnd.openxmlformats-officedocument.theme+xml"/>
  <Override PartName="/ppt/slideLayouts/slideLayout21.xml" ContentType="application/vnd.openxmlformats-officedocument.presentationml.slideLayout+xml"/>
  <Override PartName="/ppt/theme/theme10.xml" ContentType="application/vnd.openxmlformats-officedocument.theme+xml"/>
  <Override PartName="/ppt/slideLayouts/slideLayout22.xml" ContentType="application/vnd.openxmlformats-officedocument.presentationml.slideLayout+xml"/>
  <Override PartName="/ppt/theme/theme11.xml" ContentType="application/vnd.openxmlformats-officedocument.theme+xml"/>
  <Override PartName="/ppt/slideLayouts/slideLayout23.xml" ContentType="application/vnd.openxmlformats-officedocument.presentationml.slideLayout+xml"/>
  <Override PartName="/ppt/theme/theme12.xml" ContentType="application/vnd.openxmlformats-officedocument.theme+xml"/>
  <Override PartName="/ppt/slideLayouts/slideLayout24.xml" ContentType="application/vnd.openxmlformats-officedocument.presentationml.slideLayout+xml"/>
  <Override PartName="/ppt/theme/theme13.xml" ContentType="application/vnd.openxmlformats-officedocument.theme+xml"/>
  <Override PartName="/ppt/slideLayouts/slideLayout25.xml" ContentType="application/vnd.openxmlformats-officedocument.presentationml.slideLayout+xml"/>
  <Override PartName="/ppt/theme/theme14.xml" ContentType="application/vnd.openxmlformats-officedocument.theme+xml"/>
  <Override PartName="/ppt/slideLayouts/slideLayout26.xml" ContentType="application/vnd.openxmlformats-officedocument.presentationml.slideLayout+xml"/>
  <Override PartName="/ppt/theme/theme15.xml" ContentType="application/vnd.openxmlformats-officedocument.theme+xml"/>
  <Override PartName="/ppt/slideLayouts/slideLayout27.xml" ContentType="application/vnd.openxmlformats-officedocument.presentationml.slideLayout+xml"/>
  <Override PartName="/ppt/theme/theme16.xml" ContentType="application/vnd.openxmlformats-officedocument.theme+xml"/>
  <Override PartName="/ppt/slideLayouts/slideLayout28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  <p:sldMasterId id="2147483685" r:id="rId4"/>
    <p:sldMasterId id="2147483687" r:id="rId5"/>
    <p:sldMasterId id="2147483689" r:id="rId6"/>
    <p:sldMasterId id="2147483691" r:id="rId7"/>
    <p:sldMasterId id="2147483693" r:id="rId8"/>
    <p:sldMasterId id="2147483695" r:id="rId9"/>
    <p:sldMasterId id="2147483697" r:id="rId10"/>
    <p:sldMasterId id="2147483699" r:id="rId11"/>
    <p:sldMasterId id="2147483701" r:id="rId12"/>
    <p:sldMasterId id="2147483703" r:id="rId13"/>
    <p:sldMasterId id="2147483705" r:id="rId14"/>
    <p:sldMasterId id="2147483707" r:id="rId15"/>
    <p:sldMasterId id="2147483709" r:id="rId16"/>
    <p:sldMasterId id="2147483711" r:id="rId17"/>
  </p:sldMasterIdLst>
  <p:notesMasterIdLst>
    <p:notesMasterId r:id="rId82"/>
  </p:notesMasterIdLst>
  <p:handoutMasterIdLst>
    <p:handoutMasterId r:id="rId83"/>
  </p:handoutMasterIdLst>
  <p:sldIdLst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296" r:id="rId32"/>
    <p:sldId id="297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295" r:id="rId54"/>
    <p:sldId id="268" r:id="rId55"/>
    <p:sldId id="269" r:id="rId56"/>
    <p:sldId id="270" r:id="rId57"/>
    <p:sldId id="271" r:id="rId58"/>
    <p:sldId id="293" r:id="rId59"/>
    <p:sldId id="294" r:id="rId60"/>
    <p:sldId id="283" r:id="rId61"/>
    <p:sldId id="284" r:id="rId62"/>
    <p:sldId id="285" r:id="rId63"/>
    <p:sldId id="286" r:id="rId64"/>
    <p:sldId id="272" r:id="rId65"/>
    <p:sldId id="273" r:id="rId66"/>
    <p:sldId id="274" r:id="rId67"/>
    <p:sldId id="275" r:id="rId68"/>
    <p:sldId id="276" r:id="rId69"/>
    <p:sldId id="277" r:id="rId70"/>
    <p:sldId id="278" r:id="rId71"/>
    <p:sldId id="279" r:id="rId72"/>
    <p:sldId id="280" r:id="rId73"/>
    <p:sldId id="281" r:id="rId74"/>
    <p:sldId id="282" r:id="rId75"/>
    <p:sldId id="287" r:id="rId76"/>
    <p:sldId id="288" r:id="rId77"/>
    <p:sldId id="289" r:id="rId78"/>
    <p:sldId id="290" r:id="rId79"/>
    <p:sldId id="291" r:id="rId80"/>
    <p:sldId id="333" r:id="rId81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87950" autoAdjust="0"/>
  </p:normalViewPr>
  <p:slideViewPr>
    <p:cSldViewPr snapToGrid="0" snapToObjects="1">
      <p:cViewPr varScale="1">
        <p:scale>
          <a:sx n="76" d="100"/>
          <a:sy n="76" d="100"/>
        </p:scale>
        <p:origin x="1445" y="5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50" Type="http://schemas.openxmlformats.org/officeDocument/2006/relationships/slide" Target="slides/slide33.xml"/><Relationship Id="rId55" Type="http://schemas.openxmlformats.org/officeDocument/2006/relationships/slide" Target="slides/slide38.xml"/><Relationship Id="rId63" Type="http://schemas.openxmlformats.org/officeDocument/2006/relationships/slide" Target="slides/slide46.xml"/><Relationship Id="rId68" Type="http://schemas.openxmlformats.org/officeDocument/2006/relationships/slide" Target="slides/slide51.xml"/><Relationship Id="rId76" Type="http://schemas.openxmlformats.org/officeDocument/2006/relationships/slide" Target="slides/slide59.xml"/><Relationship Id="rId8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4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2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53" Type="http://schemas.openxmlformats.org/officeDocument/2006/relationships/slide" Target="slides/slide36.xml"/><Relationship Id="rId58" Type="http://schemas.openxmlformats.org/officeDocument/2006/relationships/slide" Target="slides/slide41.xml"/><Relationship Id="rId66" Type="http://schemas.openxmlformats.org/officeDocument/2006/relationships/slide" Target="slides/slide49.xml"/><Relationship Id="rId74" Type="http://schemas.openxmlformats.org/officeDocument/2006/relationships/slide" Target="slides/slide57.xml"/><Relationship Id="rId79" Type="http://schemas.openxmlformats.org/officeDocument/2006/relationships/slide" Target="slides/slide62.xml"/><Relationship Id="rId8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4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slide" Target="slides/slide31.xml"/><Relationship Id="rId56" Type="http://schemas.openxmlformats.org/officeDocument/2006/relationships/slide" Target="slides/slide39.xml"/><Relationship Id="rId64" Type="http://schemas.openxmlformats.org/officeDocument/2006/relationships/slide" Target="slides/slide47.xml"/><Relationship Id="rId69" Type="http://schemas.openxmlformats.org/officeDocument/2006/relationships/slide" Target="slides/slide52.xml"/><Relationship Id="rId77" Type="http://schemas.openxmlformats.org/officeDocument/2006/relationships/slide" Target="slides/slide60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4.xml"/><Relationship Id="rId72" Type="http://schemas.openxmlformats.org/officeDocument/2006/relationships/slide" Target="slides/slide55.xml"/><Relationship Id="rId80" Type="http://schemas.openxmlformats.org/officeDocument/2006/relationships/slide" Target="slides/slide63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59" Type="http://schemas.openxmlformats.org/officeDocument/2006/relationships/slide" Target="slides/slide42.xml"/><Relationship Id="rId67" Type="http://schemas.openxmlformats.org/officeDocument/2006/relationships/slide" Target="slides/slide50.xml"/><Relationship Id="rId20" Type="http://schemas.openxmlformats.org/officeDocument/2006/relationships/slide" Target="slides/slide3.xml"/><Relationship Id="rId41" Type="http://schemas.openxmlformats.org/officeDocument/2006/relationships/slide" Target="slides/slide24.xml"/><Relationship Id="rId54" Type="http://schemas.openxmlformats.org/officeDocument/2006/relationships/slide" Target="slides/slide37.xml"/><Relationship Id="rId62" Type="http://schemas.openxmlformats.org/officeDocument/2006/relationships/slide" Target="slides/slide45.xml"/><Relationship Id="rId70" Type="http://schemas.openxmlformats.org/officeDocument/2006/relationships/slide" Target="slides/slide53.xml"/><Relationship Id="rId75" Type="http://schemas.openxmlformats.org/officeDocument/2006/relationships/slide" Target="slides/slide58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slide" Target="slides/slide32.xml"/><Relationship Id="rId57" Type="http://schemas.openxmlformats.org/officeDocument/2006/relationships/slide" Target="slides/slide40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slide" Target="slides/slide35.xml"/><Relationship Id="rId60" Type="http://schemas.openxmlformats.org/officeDocument/2006/relationships/slide" Target="slides/slide43.xml"/><Relationship Id="rId65" Type="http://schemas.openxmlformats.org/officeDocument/2006/relationships/slide" Target="slides/slide48.xml"/><Relationship Id="rId73" Type="http://schemas.openxmlformats.org/officeDocument/2006/relationships/slide" Target="slides/slide56.xml"/><Relationship Id="rId78" Type="http://schemas.openxmlformats.org/officeDocument/2006/relationships/slide" Target="slides/slide61.xml"/><Relationship Id="rId81" Type="http://schemas.openxmlformats.org/officeDocument/2006/relationships/slide" Target="slides/slide64.xml"/><Relationship Id="rId86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46333-CB2E-4E7D-9196-46046A50A99C}" type="datetimeFigureOut">
              <a:rPr lang="it-IT" smtClean="0"/>
              <a:t>23/06/2016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3188"/>
            <a:ext cx="42926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11813" y="6453188"/>
            <a:ext cx="42926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D48C-70D7-4D60-8566-946DA9681BB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32401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t>23/06/2016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6076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4301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1334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6677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6703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0380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1560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baseline="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759415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LQG is a state-feedback controller =&gt;</a:t>
            </a:r>
            <a:r>
              <a:rPr lang="it-IT" baseline="0" dirty="0"/>
              <a:t> Kalman</a:t>
            </a:r>
            <a:r>
              <a:rPr lang="it-IT" dirty="0"/>
              <a:t>.</a:t>
            </a:r>
          </a:p>
          <a:p>
            <a:r>
              <a:rPr lang="it-IT" dirty="0"/>
              <a:t>How do we weight Q and R?</a:t>
            </a:r>
          </a:p>
          <a:p>
            <a:r>
              <a:rPr lang="it-IT" dirty="0"/>
              <a:t>Why didnt we include an</a:t>
            </a:r>
            <a:r>
              <a:rPr lang="it-IT" baseline="0" dirty="0"/>
              <a:t> integral action.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6622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5527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961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243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7079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We feedback from the second</a:t>
            </a:r>
            <a:r>
              <a:rPr lang="it-IT" baseline="0" dirty="0"/>
              <a:t> output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1854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Discrete time because it works better.</a:t>
            </a:r>
          </a:p>
          <a:p>
            <a:r>
              <a:rPr lang="it-IT" dirty="0"/>
              <a:t>There is no implementation of EKF</a:t>
            </a:r>
            <a:r>
              <a:rPr lang="it-IT" baseline="0" dirty="0"/>
              <a:t> on matlab.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9517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it-IT" dirty="0"/>
              <a:t>Correctness of implementation </a:t>
            </a:r>
          </a:p>
          <a:p>
            <a:pPr marL="228600" indent="-228600">
              <a:buAutoNum type="arabicParenR"/>
            </a:pPr>
            <a:r>
              <a:rPr lang="it-IT" dirty="0"/>
              <a:t>Noisy data, Online</a:t>
            </a:r>
          </a:p>
          <a:p>
            <a:pPr marL="228600" indent="-228600">
              <a:buAutoNum type="arabicParenR"/>
            </a:pPr>
            <a:r>
              <a:rPr lang="it-IT" dirty="0"/>
              <a:t>Comparing Arduino vs Simulink = Online vs Offline</a:t>
            </a:r>
          </a:p>
        </p:txBody>
      </p:sp>
    </p:spTree>
    <p:extLst>
      <p:ext uri="{BB962C8B-B14F-4D97-AF65-F5344CB8AC3E}">
        <p14:creationId xmlns:p14="http://schemas.microsoft.com/office/powerpoint/2010/main" val="1845196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3795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8339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3477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1612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5188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5961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7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"/>
            <a:ext cx="9150350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74850"/>
            <a:ext cx="25146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208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7123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7717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7796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200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1259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9922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8564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8837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09564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38192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16289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5426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616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4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5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6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7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6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49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78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43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31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07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24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08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Automation and Control Laboratory – Ficicchia Russo Savaia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75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Automation and Control Laboratory – Ficicchia Russo Savaia</a:t>
            </a:r>
          </a:p>
        </p:txBody>
      </p:sp>
    </p:spTree>
    <p:extLst>
      <p:ext uri="{BB962C8B-B14F-4D97-AF65-F5344CB8AC3E}">
        <p14:creationId xmlns:p14="http://schemas.microsoft.com/office/powerpoint/2010/main" val="98955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Automation and Control Laboratory – Ficicchia Russo Savaia</a:t>
            </a:r>
          </a:p>
        </p:txBody>
      </p:sp>
    </p:spTree>
    <p:extLst>
      <p:ext uri="{BB962C8B-B14F-4D97-AF65-F5344CB8AC3E}">
        <p14:creationId xmlns:p14="http://schemas.microsoft.com/office/powerpoint/2010/main" val="223370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Automation and Control Laboratory – Ficicchia Russo Savaia</a:t>
            </a:r>
          </a:p>
        </p:txBody>
      </p:sp>
    </p:spTree>
    <p:extLst>
      <p:ext uri="{BB962C8B-B14F-4D97-AF65-F5344CB8AC3E}">
        <p14:creationId xmlns:p14="http://schemas.microsoft.com/office/powerpoint/2010/main" val="77740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Automation and Control Laboratory – Ficicchia Russo Savaia</a:t>
            </a:r>
          </a:p>
        </p:txBody>
      </p:sp>
    </p:spTree>
    <p:extLst>
      <p:ext uri="{BB962C8B-B14F-4D97-AF65-F5344CB8AC3E}">
        <p14:creationId xmlns:p14="http://schemas.microsoft.com/office/powerpoint/2010/main" val="267829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44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salessio/linearVibrationsControl" TargetMode="Externa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png"/><Relationship Id="rId11" Type="http://schemas.openxmlformats.org/officeDocument/2006/relationships/image" Target="../media/image42.wmf"/><Relationship Id="rId5" Type="http://schemas.openxmlformats.org/officeDocument/2006/relationships/image" Target="../media/image6.png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43.png"/><Relationship Id="rId9" Type="http://schemas.openxmlformats.org/officeDocument/2006/relationships/image" Target="../media/image4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5.jpg"/><Relationship Id="rId9" Type="http://schemas.openxmlformats.org/officeDocument/2006/relationships/image" Target="../media/image4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48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.png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28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png"/><Relationship Id="rId11" Type="http://schemas.openxmlformats.org/officeDocument/2006/relationships/image" Target="../media/image47.wmf"/><Relationship Id="rId5" Type="http://schemas.openxmlformats.org/officeDocument/2006/relationships/image" Target="../media/image6.png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51.png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28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if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tiff"/><Relationship Id="rId5" Type="http://schemas.openxmlformats.org/officeDocument/2006/relationships/image" Target="../media/image55.png"/><Relationship Id="rId4" Type="http://schemas.openxmlformats.org/officeDocument/2006/relationships/image" Target="../media/image54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56.tif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7.tiff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tif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tiff"/><Relationship Id="rId2" Type="http://schemas.openxmlformats.org/officeDocument/2006/relationships/image" Target="../media/image60.tif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tiff"/><Relationship Id="rId5" Type="http://schemas.openxmlformats.org/officeDocument/2006/relationships/image" Target="../media/image17.png"/><Relationship Id="rId4" Type="http://schemas.openxmlformats.org/officeDocument/2006/relationships/image" Target="../media/image62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tiff"/><Relationship Id="rId2" Type="http://schemas.openxmlformats.org/officeDocument/2006/relationships/image" Target="../media/image68.tif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0.tif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tiff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tiff"/><Relationship Id="rId2" Type="http://schemas.openxmlformats.org/officeDocument/2006/relationships/image" Target="../media/image74.tif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6.tif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1.tif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2.tif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tif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6.tif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9.tif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92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e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e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jp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5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pn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20.jpeg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16.wmf"/><Relationship Id="rId5" Type="http://schemas.openxmlformats.org/officeDocument/2006/relationships/image" Target="../media/image6.png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9.jpeg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4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0.jpe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11" Type="http://schemas.openxmlformats.org/officeDocument/2006/relationships/image" Target="../media/image22.wmf"/><Relationship Id="rId5" Type="http://schemas.openxmlformats.org/officeDocument/2006/relationships/image" Target="../media/image7.png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6.bin"/><Relationship Id="rId4" Type="http://schemas.openxmlformats.org/officeDocument/2006/relationships/image" Target="../media/image6.png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2.bin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7.wmf"/><Relationship Id="rId17" Type="http://schemas.openxmlformats.org/officeDocument/2006/relationships/image" Target="../media/image31.jpeg"/><Relationship Id="rId2" Type="http://schemas.openxmlformats.org/officeDocument/2006/relationships/slideLayout" Target="../slideLayouts/slideLayout22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7.png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26.wmf"/><Relationship Id="rId19" Type="http://schemas.openxmlformats.org/officeDocument/2006/relationships/image" Target="../media/image30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37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23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7.png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6.png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1468221" y="4655728"/>
            <a:ext cx="7445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4F84"/>
                </a:solidFill>
                <a:effectLst/>
                <a:uLnTx/>
                <a:uFillTx/>
                <a:latin typeface="Arial" panose="020B0604020202020204" pitchFamily="34" charset="0"/>
              </a:rPr>
              <a:t>Control of linear vibrations</a:t>
            </a:r>
            <a:endParaRPr kumimoji="0" lang="en-GB" altLang="en-US" sz="2200" b="1" i="1" u="none" strike="noStrike" kern="0" cap="none" spc="0" normalizeH="0" baseline="0" noProof="0" dirty="0">
              <a:ln>
                <a:noFill/>
              </a:ln>
              <a:solidFill>
                <a:srgbClr val="004F84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3614020" y="5284284"/>
            <a:ext cx="5549011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fontAlgn="auto">
              <a:spcBef>
                <a:spcPct val="20000"/>
              </a:spcBef>
              <a:spcAft>
                <a:spcPts val="0"/>
              </a:spcAft>
            </a:pP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t>Alberto </a:t>
            </a:r>
            <a:r>
              <a:rPr kumimoji="0" lang="en-GB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t>Ficicchia</a:t>
            </a:r>
            <a:r>
              <a:rPr lang="en-GB" altLang="en-US" sz="1800" b="1" kern="0" dirty="0"/>
              <a:t>, </a:t>
            </a:r>
            <a:r>
              <a:rPr lang="en-GB" altLang="en-US" sz="1800" b="1" kern="0" dirty="0" err="1"/>
              <a:t>Alessio</a:t>
            </a:r>
            <a:r>
              <a:rPr lang="en-GB" altLang="en-US" sz="1800" b="1" kern="0" dirty="0"/>
              <a:t> Russo, Gianluca Savaia</a:t>
            </a:r>
            <a:endParaRPr kumimoji="0" lang="en-GB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t>School of Industrial and Information Engineering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t>Politecnico</a:t>
            </a:r>
            <a:r>
              <a:rPr kumimoji="0" lang="en-GB" altLang="en-US" sz="1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t> di Milano</a:t>
            </a:r>
          </a:p>
        </p:txBody>
      </p:sp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2622617" y="137564"/>
            <a:ext cx="6591719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rial" panose="020B0604020202020204" pitchFamily="34" charset="0"/>
              </a:rPr>
              <a:t>AUTOMATION AND CONTROL LABORATORY</a:t>
            </a:r>
          </a:p>
          <a:p>
            <a:pPr marL="0" marR="0" lvl="0" indent="0" algn="r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rial" panose="020B0604020202020204" pitchFamily="34" charset="0"/>
              </a:rPr>
              <a:t>Automation and Control Engineering</a:t>
            </a:r>
            <a:b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rial" panose="020B0604020202020204" pitchFamily="34" charset="0"/>
              </a:rPr>
            </a:br>
            <a:r>
              <a:rPr kumimoji="0" lang="en-GB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rial" panose="020B0604020202020204" pitchFamily="34" charset="0"/>
              </a:rPr>
              <a:t>2015/2016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170" y="6363644"/>
            <a:ext cx="521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hlinkClick r:id="rId2"/>
              </a:rPr>
              <a:t>https://github.com/rssalessio/linearVibrationsControl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71219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Identification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Text Placeholder 2"/>
          <p:cNvSpPr txBox="1">
            <a:spLocks/>
          </p:cNvSpPr>
          <p:nvPr/>
        </p:nvSpPr>
        <p:spPr>
          <a:xfrm>
            <a:off x="1041400" y="2518398"/>
            <a:ext cx="7061200" cy="2262457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32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GB" sz="7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Identification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Automation and Control Laboratory – Ficicchia Russo Savaia</a:t>
            </a:r>
          </a:p>
        </p:txBody>
      </p:sp>
    </p:spTree>
    <p:extLst>
      <p:ext uri="{BB962C8B-B14F-4D97-AF65-F5344CB8AC3E}">
        <p14:creationId xmlns:p14="http://schemas.microsoft.com/office/powerpoint/2010/main" val="641655427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White box identification: steps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ruppo 29"/>
          <p:cNvGrpSpPr/>
          <p:nvPr/>
        </p:nvGrpSpPr>
        <p:grpSpPr>
          <a:xfrm>
            <a:off x="192775" y="987472"/>
            <a:ext cx="3665791" cy="478273"/>
            <a:chOff x="2798273" y="1113053"/>
            <a:chExt cx="8220478" cy="478272"/>
          </a:xfrm>
        </p:grpSpPr>
        <p:sp>
          <p:nvSpPr>
            <p:cNvPr id="31" name="Rettangolo arrotondato 30"/>
            <p:cNvSpPr/>
            <p:nvPr/>
          </p:nvSpPr>
          <p:spPr>
            <a:xfrm>
              <a:off x="2798273" y="1113053"/>
              <a:ext cx="817190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2904332" y="1165276"/>
              <a:ext cx="8114419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1. Define a model for the system</a:t>
              </a:r>
            </a:p>
          </p:txBody>
        </p:sp>
      </p:grpSp>
      <p:grpSp>
        <p:nvGrpSpPr>
          <p:cNvPr id="44" name="Gruppo 43"/>
          <p:cNvGrpSpPr/>
          <p:nvPr/>
        </p:nvGrpSpPr>
        <p:grpSpPr>
          <a:xfrm>
            <a:off x="192775" y="1952265"/>
            <a:ext cx="4673513" cy="959518"/>
            <a:chOff x="2692214" y="1110806"/>
            <a:chExt cx="10948228" cy="1444258"/>
          </a:xfrm>
        </p:grpSpPr>
        <p:sp>
          <p:nvSpPr>
            <p:cNvPr id="46" name="Rettangolo arrotondato 45"/>
            <p:cNvSpPr/>
            <p:nvPr/>
          </p:nvSpPr>
          <p:spPr>
            <a:xfrm>
              <a:off x="2692214" y="1110806"/>
              <a:ext cx="10842169" cy="9778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2904332" y="1165276"/>
              <a:ext cx="10736110" cy="1389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2. Perform a set of tests on the real system</a:t>
              </a:r>
            </a:p>
            <a:p>
              <a:pPr marL="182558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and collect the relevant data		</a:t>
              </a:r>
            </a:p>
          </p:txBody>
        </p:sp>
      </p:grpSp>
      <p:grpSp>
        <p:nvGrpSpPr>
          <p:cNvPr id="50" name="Gruppo 49"/>
          <p:cNvGrpSpPr/>
          <p:nvPr/>
        </p:nvGrpSpPr>
        <p:grpSpPr>
          <a:xfrm>
            <a:off x="192768" y="3053657"/>
            <a:ext cx="4317584" cy="697697"/>
            <a:chOff x="2798273" y="1113053"/>
            <a:chExt cx="10842169" cy="709349"/>
          </a:xfrm>
        </p:grpSpPr>
        <p:sp>
          <p:nvSpPr>
            <p:cNvPr id="51" name="Rettangolo arrotondato 50"/>
            <p:cNvSpPr/>
            <p:nvPr/>
          </p:nvSpPr>
          <p:spPr>
            <a:xfrm>
              <a:off x="2798273" y="1113053"/>
              <a:ext cx="10842169" cy="69855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Rettangolo 51"/>
            <p:cNvSpPr/>
            <p:nvPr/>
          </p:nvSpPr>
          <p:spPr>
            <a:xfrm>
              <a:off x="2904332" y="1165276"/>
              <a:ext cx="10736110" cy="657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6693" marR="0" lvl="0" indent="-266693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3. Use model to get the wanted parameters from measured data</a:t>
              </a:r>
            </a:p>
          </p:txBody>
        </p:sp>
      </p:grpSp>
      <p:grpSp>
        <p:nvGrpSpPr>
          <p:cNvPr id="53" name="Gruppo 52"/>
          <p:cNvGrpSpPr/>
          <p:nvPr/>
        </p:nvGrpSpPr>
        <p:grpSpPr>
          <a:xfrm>
            <a:off x="192775" y="4167340"/>
            <a:ext cx="4384757" cy="697697"/>
            <a:chOff x="2798273" y="1113053"/>
            <a:chExt cx="10842169" cy="709349"/>
          </a:xfrm>
        </p:grpSpPr>
        <p:sp>
          <p:nvSpPr>
            <p:cNvPr id="54" name="Rettangolo arrotondato 53"/>
            <p:cNvSpPr/>
            <p:nvPr/>
          </p:nvSpPr>
          <p:spPr>
            <a:xfrm>
              <a:off x="2798273" y="1113053"/>
              <a:ext cx="10842169" cy="69855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Rettangolo 54"/>
            <p:cNvSpPr/>
            <p:nvPr/>
          </p:nvSpPr>
          <p:spPr>
            <a:xfrm>
              <a:off x="2904332" y="1165276"/>
              <a:ext cx="10736110" cy="657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6693" marR="0" lvl="0" indent="-266693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4. Perform a simulation of the system with the identified parameters</a:t>
              </a: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92775" y="5260529"/>
            <a:ext cx="4742205" cy="697697"/>
            <a:chOff x="2798273" y="1113053"/>
            <a:chExt cx="10842169" cy="709349"/>
          </a:xfrm>
        </p:grpSpPr>
        <p:sp>
          <p:nvSpPr>
            <p:cNvPr id="60" name="Rettangolo arrotondato 59"/>
            <p:cNvSpPr/>
            <p:nvPr/>
          </p:nvSpPr>
          <p:spPr>
            <a:xfrm>
              <a:off x="2798273" y="1113053"/>
              <a:ext cx="10842169" cy="69855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Rettangolo 60"/>
            <p:cNvSpPr/>
            <p:nvPr/>
          </p:nvSpPr>
          <p:spPr>
            <a:xfrm>
              <a:off x="2904335" y="1165276"/>
              <a:ext cx="10736107" cy="657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6693" marR="0" lvl="0" indent="-266693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5. Validate the results comparing the simulation output with the real one</a:t>
              </a:r>
            </a:p>
          </p:txBody>
        </p:sp>
      </p:grpSp>
      <p:sp>
        <p:nvSpPr>
          <p:cNvPr id="4" name="Freccia in giù 3"/>
          <p:cNvSpPr/>
          <p:nvPr/>
        </p:nvSpPr>
        <p:spPr>
          <a:xfrm>
            <a:off x="1246893" y="1469708"/>
            <a:ext cx="484632" cy="471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Freccia in giù 61"/>
          <p:cNvSpPr/>
          <p:nvPr/>
        </p:nvSpPr>
        <p:spPr>
          <a:xfrm>
            <a:off x="1731525" y="2610664"/>
            <a:ext cx="484632" cy="442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Freccia in giù 62"/>
          <p:cNvSpPr/>
          <p:nvPr/>
        </p:nvSpPr>
        <p:spPr>
          <a:xfrm>
            <a:off x="2223159" y="3750720"/>
            <a:ext cx="484632" cy="406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Freccia in giù 63"/>
          <p:cNvSpPr/>
          <p:nvPr/>
        </p:nvSpPr>
        <p:spPr>
          <a:xfrm>
            <a:off x="2707791" y="4867876"/>
            <a:ext cx="484632" cy="406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reccia a destra 4"/>
          <p:cNvSpPr/>
          <p:nvPr/>
        </p:nvSpPr>
        <p:spPr>
          <a:xfrm>
            <a:off x="4934972" y="53488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036515" y="5266325"/>
            <a:ext cx="20524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How to compare?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Which metric?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288" y="3293700"/>
            <a:ext cx="4277712" cy="1869368"/>
          </a:xfrm>
          <a:prstGeom prst="rect">
            <a:avLst/>
          </a:prstGeom>
        </p:spPr>
      </p:pic>
      <p:pic>
        <p:nvPicPr>
          <p:cNvPr id="32" name="Immagine 31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/>
          <a:stretch/>
        </p:blipFill>
        <p:spPr>
          <a:xfrm>
            <a:off x="4985760" y="1520089"/>
            <a:ext cx="3407315" cy="1666241"/>
          </a:xfrm>
          <a:prstGeom prst="rect">
            <a:avLst/>
          </a:prstGeom>
        </p:spPr>
      </p:pic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Automation and Control Laboratory – Ficicchia Russo Savaia</a:t>
            </a:r>
          </a:p>
        </p:txBody>
      </p:sp>
    </p:spTree>
    <p:extLst>
      <p:ext uri="{BB962C8B-B14F-4D97-AF65-F5344CB8AC3E}">
        <p14:creationId xmlns:p14="http://schemas.microsoft.com/office/powerpoint/2010/main" val="446268600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3"/>
          <a:stretch/>
        </p:blipFill>
        <p:spPr>
          <a:xfrm>
            <a:off x="0" y="848777"/>
            <a:ext cx="4861650" cy="3880325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Validation cost function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" name="Oggetto 33"/>
          <p:cNvGraphicFramePr>
            <a:graphicFrameLocks noChangeAspect="1"/>
          </p:cNvGraphicFramePr>
          <p:nvPr>
            <p:extLst/>
          </p:nvPr>
        </p:nvGraphicFramePr>
        <p:xfrm>
          <a:off x="4753044" y="3256217"/>
          <a:ext cx="26289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zione" r:id="rId8" imgW="1714320" imgH="419040" progId="Equation.3">
                  <p:embed/>
                </p:oleObj>
              </mc:Choice>
              <mc:Fallback>
                <p:oleObj name="Equazione" r:id="rId8" imgW="1714320" imgH="419040" progId="Equation.3">
                  <p:embed/>
                  <p:pic>
                    <p:nvPicPr>
                      <p:cNvPr id="34" name="Oggetto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044" y="3256217"/>
                        <a:ext cx="2628900" cy="638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uppo 44"/>
          <p:cNvGrpSpPr/>
          <p:nvPr/>
        </p:nvGrpSpPr>
        <p:grpSpPr>
          <a:xfrm>
            <a:off x="2241544" y="1658581"/>
            <a:ext cx="2079247" cy="478271"/>
            <a:chOff x="2798273" y="1113053"/>
            <a:chExt cx="8171907" cy="478272"/>
          </a:xfrm>
        </p:grpSpPr>
        <p:sp>
          <p:nvSpPr>
            <p:cNvPr id="47" name="Rettangolo arrotondato 46"/>
            <p:cNvSpPr/>
            <p:nvPr/>
          </p:nvSpPr>
          <p:spPr>
            <a:xfrm>
              <a:off x="2798273" y="1113053"/>
              <a:ext cx="817190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2904331" y="1165276"/>
              <a:ext cx="80658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</a:rPr>
                <a:t>Simulated output</a:t>
              </a:r>
            </a:p>
          </p:txBody>
        </p:sp>
      </p:grpSp>
      <p:grpSp>
        <p:nvGrpSpPr>
          <p:cNvPr id="65" name="Gruppo 64"/>
          <p:cNvGrpSpPr/>
          <p:nvPr/>
        </p:nvGrpSpPr>
        <p:grpSpPr>
          <a:xfrm>
            <a:off x="3064747" y="3249717"/>
            <a:ext cx="1446297" cy="478271"/>
            <a:chOff x="2798273" y="1113053"/>
            <a:chExt cx="8171907" cy="478272"/>
          </a:xfrm>
        </p:grpSpPr>
        <p:sp>
          <p:nvSpPr>
            <p:cNvPr id="66" name="Rettangolo arrotondato 65"/>
            <p:cNvSpPr/>
            <p:nvPr/>
          </p:nvSpPr>
          <p:spPr>
            <a:xfrm>
              <a:off x="2798273" y="1113053"/>
              <a:ext cx="817190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2904331" y="1165276"/>
              <a:ext cx="80658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</a:rPr>
                <a:t>Real output</a:t>
              </a:r>
            </a:p>
          </p:txBody>
        </p:sp>
      </p:grpSp>
      <p:cxnSp>
        <p:nvCxnSpPr>
          <p:cNvPr id="11" name="Connettore 2 10"/>
          <p:cNvCxnSpPr/>
          <p:nvPr/>
        </p:nvCxnSpPr>
        <p:spPr>
          <a:xfrm>
            <a:off x="3254333" y="2153012"/>
            <a:ext cx="590719" cy="44453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 flipV="1">
            <a:off x="3675929" y="2714339"/>
            <a:ext cx="115348" cy="53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4511044" y="1254282"/>
            <a:ext cx="305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Distance expressed by </a:t>
            </a:r>
            <a:r>
              <a:rPr kumimoji="0" lang="en-GB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</a:t>
            </a:r>
            <a:r>
              <a:rPr kumimoji="0" lang="en-GB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norm</a:t>
            </a:r>
          </a:p>
        </p:txBody>
      </p:sp>
      <p:graphicFrame>
        <p:nvGraphicFramePr>
          <p:cNvPr id="68" name="Oggetto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658350"/>
              </p:ext>
            </p:extLst>
          </p:nvPr>
        </p:nvGraphicFramePr>
        <p:xfrm>
          <a:off x="4753044" y="1649773"/>
          <a:ext cx="3973512" cy="50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zione" r:id="rId10" imgW="2590560" imgH="330120" progId="Equation.3">
                  <p:embed/>
                </p:oleObj>
              </mc:Choice>
              <mc:Fallback>
                <p:oleObj name="Equazione" r:id="rId10" imgW="2590560" imgH="330120" progId="Equation.3">
                  <p:embed/>
                  <p:pic>
                    <p:nvPicPr>
                      <p:cNvPr id="68" name="Oggetto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044" y="1649773"/>
                        <a:ext cx="3973512" cy="503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asellaDiTesto 18"/>
          <p:cNvSpPr txBox="1"/>
          <p:nvPr/>
        </p:nvSpPr>
        <p:spPr>
          <a:xfrm>
            <a:off x="4511044" y="2254448"/>
            <a:ext cx="4964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represents the energy of the difference signal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 more practical index is: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566863" y="4702781"/>
            <a:ext cx="505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 this way </a:t>
            </a:r>
            <a:r>
              <a:rPr kumimoji="0" lang="en-GB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=1 represents a perfect fit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Automation and Control Laboratory – Ficicchia Russo Savaia</a:t>
            </a:r>
          </a:p>
        </p:txBody>
      </p:sp>
    </p:spTree>
    <p:extLst>
      <p:ext uri="{BB962C8B-B14F-4D97-AF65-F5344CB8AC3E}">
        <p14:creationId xmlns:p14="http://schemas.microsoft.com/office/powerpoint/2010/main" val="114110488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189"/>
            <a:ext cx="6400800" cy="4800600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Motor identification: resistance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Ogget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830854"/>
              </p:ext>
            </p:extLst>
          </p:nvPr>
        </p:nvGraphicFramePr>
        <p:xfrm>
          <a:off x="2986048" y="867094"/>
          <a:ext cx="3264191" cy="35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zione" r:id="rId8" imgW="1841500" imgH="203200" progId="Equation.3">
                  <p:embed/>
                </p:oleObj>
              </mc:Choice>
              <mc:Fallback>
                <p:oleObj name="Equazione" r:id="rId8" imgW="1841500" imgH="203200" progId="Equation.3">
                  <p:embed/>
                  <p:pic>
                    <p:nvPicPr>
                      <p:cNvPr id="13" name="Oggetto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48" y="867094"/>
                        <a:ext cx="3264191" cy="3551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sellaDiTesto 3"/>
          <p:cNvSpPr txBox="1"/>
          <p:nvPr/>
        </p:nvSpPr>
        <p:spPr>
          <a:xfrm>
            <a:off x="691551" y="852891"/>
            <a:ext cx="221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Steady state: identify </a:t>
            </a:r>
          </a:p>
        </p:txBody>
      </p:sp>
      <p:cxnSp>
        <p:nvCxnSpPr>
          <p:cNvPr id="9" name="Connettore 2 8"/>
          <p:cNvCxnSpPr>
            <a:stCxn id="10" idx="1"/>
          </p:cNvCxnSpPr>
          <p:nvPr/>
        </p:nvCxnSpPr>
        <p:spPr>
          <a:xfrm flipH="1">
            <a:off x="5192692" y="1396538"/>
            <a:ext cx="1209201" cy="41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6401893" y="1211872"/>
            <a:ext cx="8883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Voltage</a:t>
            </a:r>
          </a:p>
        </p:txBody>
      </p:sp>
      <p:cxnSp>
        <p:nvCxnSpPr>
          <p:cNvPr id="37" name="Connettore 2 36"/>
          <p:cNvCxnSpPr>
            <a:stCxn id="44" idx="1"/>
          </p:cNvCxnSpPr>
          <p:nvPr/>
        </p:nvCxnSpPr>
        <p:spPr>
          <a:xfrm flipH="1">
            <a:off x="5467011" y="1996841"/>
            <a:ext cx="961513" cy="56718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6428524" y="1812175"/>
            <a:ext cx="89928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Current</a:t>
            </a:r>
          </a:p>
        </p:txBody>
      </p:sp>
      <p:cxnSp>
        <p:nvCxnSpPr>
          <p:cNvPr id="26" name="Connettore diritto 25"/>
          <p:cNvCxnSpPr/>
          <p:nvPr/>
        </p:nvCxnSpPr>
        <p:spPr>
          <a:xfrm>
            <a:off x="2451945" y="1396544"/>
            <a:ext cx="0" cy="3956859"/>
          </a:xfrm>
          <a:prstGeom prst="line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6" name="Gruppo 45"/>
          <p:cNvGrpSpPr/>
          <p:nvPr/>
        </p:nvGrpSpPr>
        <p:grpSpPr>
          <a:xfrm>
            <a:off x="1163545" y="4170514"/>
            <a:ext cx="1177872" cy="478273"/>
            <a:chOff x="2798273" y="1113053"/>
            <a:chExt cx="8919303" cy="478272"/>
          </a:xfrm>
        </p:grpSpPr>
        <p:sp>
          <p:nvSpPr>
            <p:cNvPr id="48" name="Rettangolo arrotondato 47"/>
            <p:cNvSpPr/>
            <p:nvPr/>
          </p:nvSpPr>
          <p:spPr>
            <a:xfrm>
              <a:off x="2798273" y="1113053"/>
              <a:ext cx="8919303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2904326" y="1165276"/>
              <a:ext cx="88132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Transient</a:t>
              </a:r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3533719" y="4168264"/>
            <a:ext cx="1580892" cy="478271"/>
            <a:chOff x="2798273" y="1113053"/>
            <a:chExt cx="8919303" cy="478272"/>
          </a:xfrm>
        </p:grpSpPr>
        <p:sp>
          <p:nvSpPr>
            <p:cNvPr id="52" name="Rettangolo arrotondato 51"/>
            <p:cNvSpPr/>
            <p:nvPr/>
          </p:nvSpPr>
          <p:spPr>
            <a:xfrm>
              <a:off x="2798273" y="1113053"/>
              <a:ext cx="8919303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2904321" y="1165276"/>
              <a:ext cx="88132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Steady state</a:t>
              </a:r>
            </a:p>
          </p:txBody>
        </p:sp>
      </p:grp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Automation and Control Laboratory – Ficicchia Russo Savaia</a:t>
            </a:r>
          </a:p>
        </p:txBody>
      </p:sp>
    </p:spTree>
    <p:extLst>
      <p:ext uri="{BB962C8B-B14F-4D97-AF65-F5344CB8AC3E}">
        <p14:creationId xmlns:p14="http://schemas.microsoft.com/office/powerpoint/2010/main" val="2353682393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magine 46" descr="C:\Users\user\Documents\GitHub\linearVibrationsControl\finalReport\parts\Identification\img\motor_validation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/>
          <a:stretch/>
        </p:blipFill>
        <p:spPr bwMode="auto">
          <a:xfrm>
            <a:off x="82451" y="1580666"/>
            <a:ext cx="6384861" cy="478454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Motor identification: inductance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" name="Oggetto 13"/>
          <p:cNvGraphicFramePr>
            <a:graphicFrameLocks noChangeAspect="1"/>
          </p:cNvGraphicFramePr>
          <p:nvPr>
            <p:extLst/>
          </p:nvPr>
        </p:nvGraphicFramePr>
        <p:xfrm>
          <a:off x="2650212" y="802050"/>
          <a:ext cx="1717783" cy="57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zione" r:id="rId8" imgW="1167893" imgH="393529" progId="Equation.3">
                  <p:embed/>
                </p:oleObj>
              </mc:Choice>
              <mc:Fallback>
                <p:oleObj name="Equazione" r:id="rId8" imgW="1167893" imgH="393529" progId="Equation.3">
                  <p:embed/>
                  <p:pic>
                    <p:nvPicPr>
                      <p:cNvPr id="14" name="Ogget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212" y="802050"/>
                        <a:ext cx="1717783" cy="572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ggetto 18"/>
          <p:cNvGraphicFramePr>
            <a:graphicFrameLocks noChangeAspect="1"/>
          </p:cNvGraphicFramePr>
          <p:nvPr>
            <p:extLst/>
          </p:nvPr>
        </p:nvGraphicFramePr>
        <p:xfrm>
          <a:off x="6097254" y="912835"/>
          <a:ext cx="2727069" cy="360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Equazione" r:id="rId10" imgW="1511300" imgH="203200" progId="Equation.3">
                  <p:embed/>
                </p:oleObj>
              </mc:Choice>
              <mc:Fallback>
                <p:oleObj name="Equazione" r:id="rId10" imgW="1511300" imgH="203200" progId="Equation.3">
                  <p:embed/>
                  <p:pic>
                    <p:nvPicPr>
                      <p:cNvPr id="19" name="Oggetto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7254" y="912835"/>
                        <a:ext cx="2727069" cy="3601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ggetto 19"/>
          <p:cNvGraphicFramePr>
            <a:graphicFrameLocks noChangeAspect="1"/>
          </p:cNvGraphicFramePr>
          <p:nvPr>
            <p:extLst/>
          </p:nvPr>
        </p:nvGraphicFramePr>
        <p:xfrm>
          <a:off x="5959545" y="2663172"/>
          <a:ext cx="1064119" cy="375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Equazione" r:id="rId12" imgW="647640" imgH="228600" progId="Equation.3">
                  <p:embed/>
                </p:oleObj>
              </mc:Choice>
              <mc:Fallback>
                <p:oleObj name="Equazione" r:id="rId12" imgW="647640" imgH="228600" progId="Equation.3">
                  <p:embed/>
                  <p:pic>
                    <p:nvPicPr>
                      <p:cNvPr id="20" name="Oggetto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545" y="2663172"/>
                        <a:ext cx="1064119" cy="375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ggetto 21"/>
          <p:cNvGraphicFramePr>
            <a:graphicFrameLocks noChangeAspect="1"/>
          </p:cNvGraphicFramePr>
          <p:nvPr>
            <p:extLst/>
          </p:nvPr>
        </p:nvGraphicFramePr>
        <p:xfrm>
          <a:off x="7246303" y="2656508"/>
          <a:ext cx="1458372" cy="376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Equazione" r:id="rId14" imgW="889000" imgH="228600" progId="Equation.3">
                  <p:embed/>
                </p:oleObj>
              </mc:Choice>
              <mc:Fallback>
                <p:oleObj name="Equazione" r:id="rId14" imgW="889000" imgH="228600" progId="Equation.3">
                  <p:embed/>
                  <p:pic>
                    <p:nvPicPr>
                      <p:cNvPr id="22" name="Oggetto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6303" y="2656508"/>
                        <a:ext cx="1458372" cy="3763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82450" y="903675"/>
            <a:ext cx="25677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37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Matlab</a:t>
            </a: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tfest</a:t>
            </a: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(first order)</a:t>
            </a:r>
            <a:endParaRPr kumimoji="0" lang="en-GB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5837733" y="2216795"/>
            <a:ext cx="32203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37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Nominal values from datasheet </a:t>
            </a:r>
            <a:endParaRPr kumimoji="0" lang="en-GB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5837726" y="3379872"/>
            <a:ext cx="21703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37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input</a:t>
            </a:r>
          </a:p>
          <a:p>
            <a:pPr marL="0" marR="0" lvl="0" indent="0" defTabSz="91437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37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 = (81.42±3,64) %</a:t>
            </a:r>
            <a:endParaRPr kumimoji="0" lang="en-GB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" name="Freccia a destra con strisce 28"/>
          <p:cNvSpPr/>
          <p:nvPr/>
        </p:nvSpPr>
        <p:spPr>
          <a:xfrm>
            <a:off x="4484522" y="843959"/>
            <a:ext cx="1353211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From data</a:t>
            </a:r>
          </a:p>
        </p:txBody>
      </p:sp>
      <p:graphicFrame>
        <p:nvGraphicFramePr>
          <p:cNvPr id="30" name="Oggetto 29"/>
          <p:cNvGraphicFramePr>
            <a:graphicFrameLocks noChangeAspect="1"/>
          </p:cNvGraphicFramePr>
          <p:nvPr>
            <p:extLst/>
          </p:nvPr>
        </p:nvGraphicFramePr>
        <p:xfrm>
          <a:off x="7975496" y="3272999"/>
          <a:ext cx="831851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zione" r:id="rId16" imgW="507960" imgH="393480" progId="Equation.3">
                  <p:embed/>
                </p:oleObj>
              </mc:Choice>
              <mc:Fallback>
                <p:oleObj name="Equazione" r:id="rId16" imgW="507960" imgH="393480" progId="Equation.3">
                  <p:embed/>
                  <p:pic>
                    <p:nvPicPr>
                      <p:cNvPr id="30" name="Oggetto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5496" y="3272999"/>
                        <a:ext cx="831851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Automation and Control Laboratory – Ficicchia Russo Savaia</a:t>
            </a:r>
          </a:p>
        </p:txBody>
      </p:sp>
    </p:spTree>
    <p:extLst>
      <p:ext uri="{BB962C8B-B14F-4D97-AF65-F5344CB8AC3E}">
        <p14:creationId xmlns:p14="http://schemas.microsoft.com/office/powerpoint/2010/main" val="1783432679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2236" y="2234541"/>
            <a:ext cx="7061200" cy="2262457"/>
          </a:xfrm>
        </p:spPr>
        <p:txBody>
          <a:bodyPr/>
          <a:lstStyle/>
          <a:p>
            <a:pPr algn="ctr"/>
            <a:r>
              <a:rPr lang="it-IT" sz="7200" b="1" dirty="0"/>
              <a:t>Cart </a:t>
            </a:r>
            <a:r>
              <a:rPr lang="it-IT" sz="7200" b="1" dirty="0" err="1"/>
              <a:t>identification</a:t>
            </a:r>
            <a:endParaRPr lang="it-IT" sz="7200" b="1" dirty="0"/>
          </a:p>
        </p:txBody>
      </p:sp>
    </p:spTree>
    <p:extLst>
      <p:ext uri="{BB962C8B-B14F-4D97-AF65-F5344CB8AC3E}">
        <p14:creationId xmlns:p14="http://schemas.microsoft.com/office/powerpoint/2010/main" val="360466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473" y="2276280"/>
            <a:ext cx="6326005" cy="426135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3" y="1143158"/>
            <a:ext cx="3289300" cy="19558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273356" y="1143158"/>
            <a:ext cx="322729" cy="388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94871" y="2053000"/>
            <a:ext cx="322729" cy="388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5729" y="1858540"/>
            <a:ext cx="322729" cy="388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51504" y="1324129"/>
            <a:ext cx="3008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Mass of the cart?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Damping and stiffness of</a:t>
            </a:r>
            <a:br>
              <a:rPr lang="en-US" dirty="0"/>
            </a:br>
            <a:r>
              <a:rPr lang="en-US" dirty="0"/>
              <a:t>the springs?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77" y="3791871"/>
            <a:ext cx="2413000" cy="36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39797" y="4375197"/>
                <a:ext cx="1744863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97" y="4375197"/>
                <a:ext cx="1744863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157" y="5031693"/>
            <a:ext cx="3273156" cy="7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89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451821" y="1409252"/>
            <a:ext cx="8742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find the stiffness of the spring and the mass of the cart we need two equations..</a:t>
            </a:r>
          </a:p>
          <a:p>
            <a:r>
              <a:rPr lang="en-US" dirty="0"/>
              <a:t>Since we have 2 unknown variables! But what coefficient do we change? The mass!</a:t>
            </a:r>
          </a:p>
          <a:p>
            <a:r>
              <a:rPr lang="en-US" dirty="0"/>
              <a:t>We know the load!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776" y="3442567"/>
            <a:ext cx="3205354" cy="9058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24485" y="4861897"/>
                <a:ext cx="379745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charset="0"/>
                          </a:rPr>
                          <m:t>𝜔</m:t>
                        </m:r>
                      </m:e>
                      <m:sub>
                        <m:r>
                          <a:rPr lang="it-IT" sz="1400" b="0" i="1" smtClean="0">
                            <a:latin typeface="Cambria Math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400" dirty="0"/>
                  <a:t>: natural pulsation with additional load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charset="0"/>
                          </a:rPr>
                          <m:t>𝜔</m:t>
                        </m:r>
                      </m:e>
                      <m:sub>
                        <m:r>
                          <a:rPr lang="it-IT" sz="1400" b="0" i="1" smtClean="0">
                            <a:latin typeface="Cambria Math" charset="0"/>
                          </a:rPr>
                          <m:t>𝑛𝑙</m:t>
                        </m:r>
                      </m:sub>
                    </m:sSub>
                    <m:r>
                      <a:rPr lang="it-IT" sz="1400" b="0" i="0" smtClean="0">
                        <a:latin typeface="Cambria Math" charset="0"/>
                      </a:rPr>
                      <m:t>: </m:t>
                    </m:r>
                  </m:oMath>
                </a14:m>
                <a:r>
                  <a:rPr lang="en-US" sz="1400" dirty="0"/>
                  <a:t>natural pulsation without any load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it-IT" sz="1400" i="1">
                            <a:latin typeface="Cambria Math" charset="0"/>
                          </a:rPr>
                          <m:t>𝑙</m:t>
                        </m:r>
                      </m:sub>
                    </m:sSub>
                    <m:r>
                      <a:rPr lang="it-IT" sz="1400" b="0" i="0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1400" dirty="0"/>
                  <a:t> load in kilograms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it-IT" sz="1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it-IT" sz="140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1400" dirty="0"/>
                  <a:t> mass of the cart in kilograms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it-IT" sz="1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it-IT" sz="1400" b="0" i="0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1400" dirty="0"/>
                  <a:t> stiffness of the </a:t>
                </a:r>
                <a:r>
                  <a:rPr lang="en-US" sz="1400" dirty="0" err="1"/>
                  <a:t>i</a:t>
                </a:r>
                <a:r>
                  <a:rPr lang="en-US" sz="1400" dirty="0"/>
                  <a:t>-eth spring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485" y="4861897"/>
                <a:ext cx="3797450" cy="1169551"/>
              </a:xfrm>
              <a:prstGeom prst="rect">
                <a:avLst/>
              </a:prstGeom>
              <a:blipFill rotWithShape="0">
                <a:blip r:embed="rId3"/>
                <a:stretch>
                  <a:fillRect t="-3665" b="-4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8640" y="2549562"/>
                <a:ext cx="2290371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Remember,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charset="0"/>
                          </a:rPr>
                          <m:t>𝜔</m:t>
                        </m:r>
                      </m:e>
                      <m:sub/>
                      <m:sup>
                        <m:r>
                          <a:rPr lang="it-IT" b="0" i="1" smtClean="0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charset="0"/>
                          </a:rPr>
                          <m:t>𝐾</m:t>
                        </m:r>
                      </m:num>
                      <m:den>
                        <m:r>
                          <a:rPr lang="it-IT" b="0" i="1" smtClean="0">
                            <a:latin typeface="Cambria Math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2549562"/>
                <a:ext cx="2290371" cy="484172"/>
              </a:xfrm>
              <a:prstGeom prst="rect">
                <a:avLst/>
              </a:prstGeom>
              <a:blipFill rotWithShape="0">
                <a:blip r:embed="rId4"/>
                <a:stretch>
                  <a:fillRect l="-212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1272" y="3451770"/>
            <a:ext cx="2189061" cy="88745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997810" y="3780247"/>
            <a:ext cx="462579" cy="248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0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6" y="1816249"/>
            <a:ext cx="4528969" cy="3396727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4509" y="879077"/>
            <a:ext cx="7061200" cy="2262457"/>
          </a:xfrm>
        </p:spPr>
        <p:txBody>
          <a:bodyPr/>
          <a:lstStyle/>
          <a:p>
            <a:pPr algn="ctr"/>
            <a:r>
              <a:rPr lang="it-IT" sz="5400" b="1" dirty="0" err="1">
                <a:solidFill>
                  <a:srgbClr val="FF0000"/>
                </a:solidFill>
                <a:latin typeface="Mishafi Gold" charset="-78"/>
                <a:ea typeface="Mishafi Gold" charset="-78"/>
                <a:cs typeface="Mishafi Gold" charset="-78"/>
              </a:rPr>
              <a:t>Validation</a:t>
            </a:r>
            <a:endParaRPr lang="it-IT" sz="7200" b="1" dirty="0">
              <a:solidFill>
                <a:srgbClr val="FF0000"/>
              </a:solidFill>
              <a:latin typeface="Mishafi Gold" charset="-78"/>
              <a:ea typeface="Mishafi Gold" charset="-78"/>
              <a:cs typeface="Mishafi Gold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67" y="1884604"/>
            <a:ext cx="4437830" cy="33283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5609" y="5443369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Identification: use same x(0)</a:t>
            </a:r>
          </a:p>
          <a:p>
            <a:r>
              <a:rPr lang="en-US" dirty="0"/>
              <a:t>Validation: random x(0)</a:t>
            </a:r>
          </a:p>
        </p:txBody>
      </p:sp>
      <p:sp>
        <p:nvSpPr>
          <p:cNvPr id="13" name="Oval 12"/>
          <p:cNvSpPr/>
          <p:nvPr/>
        </p:nvSpPr>
        <p:spPr>
          <a:xfrm>
            <a:off x="2678654" y="2926080"/>
            <a:ext cx="1527586" cy="10434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75850" y="2926080"/>
            <a:ext cx="1527586" cy="10434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3" idx="5"/>
          </p:cNvCxnSpPr>
          <p:nvPr/>
        </p:nvCxnSpPr>
        <p:spPr>
          <a:xfrm flipH="1" flipV="1">
            <a:off x="3982530" y="3816756"/>
            <a:ext cx="1191898" cy="194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3"/>
          </p:cNvCxnSpPr>
          <p:nvPr/>
        </p:nvCxnSpPr>
        <p:spPr>
          <a:xfrm flipV="1">
            <a:off x="5299825" y="3816756"/>
            <a:ext cx="1599735" cy="194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70079" y="5817481"/>
            <a:ext cx="16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Friction effect!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91376" y="5608121"/>
            <a:ext cx="273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Orange</a:t>
            </a:r>
            <a:r>
              <a:rPr lang="en-US" i="1" u="sng">
                <a:solidFill>
                  <a:schemeClr val="tx2">
                    <a:lumMod val="60000"/>
                    <a:lumOff val="40000"/>
                  </a:schemeClr>
                </a:solidFill>
              </a:rPr>
              <a:t>: simulated signal</a:t>
            </a:r>
            <a:endParaRPr lang="en-US" i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Blue: real signal</a:t>
            </a:r>
          </a:p>
        </p:txBody>
      </p:sp>
    </p:spTree>
    <p:extLst>
      <p:ext uri="{BB962C8B-B14F-4D97-AF65-F5344CB8AC3E}">
        <p14:creationId xmlns:p14="http://schemas.microsoft.com/office/powerpoint/2010/main" val="2046415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2236" y="2234541"/>
            <a:ext cx="7061200" cy="2262457"/>
          </a:xfrm>
        </p:spPr>
        <p:txBody>
          <a:bodyPr/>
          <a:lstStyle/>
          <a:p>
            <a:pPr algn="ctr"/>
            <a:r>
              <a:rPr lang="it-IT" sz="7200" b="1" dirty="0" err="1"/>
              <a:t>Overall</a:t>
            </a:r>
            <a:r>
              <a:rPr lang="it-IT" sz="7200" b="1" dirty="0"/>
              <a:t> </a:t>
            </a:r>
            <a:r>
              <a:rPr lang="it-IT" sz="7200" b="1" dirty="0" err="1"/>
              <a:t>system</a:t>
            </a:r>
            <a:endParaRPr lang="it-IT" sz="7200" b="1" dirty="0"/>
          </a:p>
          <a:p>
            <a:pPr algn="ctr"/>
            <a:r>
              <a:rPr lang="it-IT" sz="7200" b="1" dirty="0" err="1"/>
              <a:t>Identification</a:t>
            </a:r>
            <a:endParaRPr lang="it-IT" sz="7200" b="1" dirty="0"/>
          </a:p>
        </p:txBody>
      </p:sp>
    </p:spTree>
    <p:extLst>
      <p:ext uri="{BB962C8B-B14F-4D97-AF65-F5344CB8AC3E}">
        <p14:creationId xmlns:p14="http://schemas.microsoft.com/office/powerpoint/2010/main" val="390814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/>
          <a:stretch/>
        </p:blipFill>
        <p:spPr>
          <a:xfrm>
            <a:off x="7" y="1862339"/>
            <a:ext cx="9130253" cy="4464865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>
                <a:solidFill>
                  <a:srgbClr val="003366"/>
                </a:solidFill>
              </a:rPr>
              <a:t>System description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ccia in giù 5"/>
          <p:cNvSpPr/>
          <p:nvPr/>
        </p:nvSpPr>
        <p:spPr>
          <a:xfrm>
            <a:off x="1653417" y="1412088"/>
            <a:ext cx="484632" cy="848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1116944" y="969207"/>
            <a:ext cx="1776981" cy="478272"/>
            <a:chOff x="2640935" y="969207"/>
            <a:chExt cx="1596271" cy="478272"/>
          </a:xfrm>
        </p:grpSpPr>
        <p:sp>
          <p:nvSpPr>
            <p:cNvPr id="8" name="Rettangolo arrotondato 7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Rettangolo 6"/>
            <p:cNvSpPr/>
            <p:nvPr/>
          </p:nvSpPr>
          <p:spPr>
            <a:xfrm>
              <a:off x="2640935" y="997207"/>
              <a:ext cx="15962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Brushed motor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" name="Freccia in giù 20"/>
          <p:cNvSpPr/>
          <p:nvPr/>
        </p:nvSpPr>
        <p:spPr>
          <a:xfrm>
            <a:off x="3529812" y="1628596"/>
            <a:ext cx="484632" cy="1289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Gruppo 8"/>
          <p:cNvGrpSpPr/>
          <p:nvPr/>
        </p:nvGrpSpPr>
        <p:grpSpPr>
          <a:xfrm>
            <a:off x="2894544" y="1140627"/>
            <a:ext cx="2360744" cy="478273"/>
            <a:chOff x="4268174" y="1150317"/>
            <a:chExt cx="2136868" cy="478272"/>
          </a:xfrm>
        </p:grpSpPr>
        <p:sp>
          <p:nvSpPr>
            <p:cNvPr id="20" name="Rettangolo arrotondato 19"/>
            <p:cNvSpPr/>
            <p:nvPr/>
          </p:nvSpPr>
          <p:spPr>
            <a:xfrm>
              <a:off x="4268174" y="1150317"/>
              <a:ext cx="2105899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4268174" y="1180868"/>
              <a:ext cx="213686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Incremental encoder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Freccia in giù 24"/>
          <p:cNvSpPr/>
          <p:nvPr/>
        </p:nvSpPr>
        <p:spPr>
          <a:xfrm>
            <a:off x="7141931" y="3403819"/>
            <a:ext cx="484632" cy="1251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6" name="Gruppo 25"/>
          <p:cNvGrpSpPr/>
          <p:nvPr/>
        </p:nvGrpSpPr>
        <p:grpSpPr>
          <a:xfrm>
            <a:off x="7083030" y="2917775"/>
            <a:ext cx="729515" cy="478273"/>
            <a:chOff x="6897497" y="1130205"/>
            <a:chExt cx="2511815" cy="478272"/>
          </a:xfrm>
        </p:grpSpPr>
        <p:sp>
          <p:nvSpPr>
            <p:cNvPr id="27" name="Rettangolo arrotondato 26"/>
            <p:cNvSpPr/>
            <p:nvPr/>
          </p:nvSpPr>
          <p:spPr>
            <a:xfrm>
              <a:off x="6934343" y="1130205"/>
              <a:ext cx="2105899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6897497" y="1184675"/>
              <a:ext cx="2511815" cy="369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Cart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" name="Freccia a destra 10"/>
          <p:cNvSpPr/>
          <p:nvPr/>
        </p:nvSpPr>
        <p:spPr>
          <a:xfrm>
            <a:off x="2178981" y="354909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1" name="Gruppo 30"/>
          <p:cNvGrpSpPr/>
          <p:nvPr/>
        </p:nvGrpSpPr>
        <p:grpSpPr>
          <a:xfrm>
            <a:off x="1361321" y="3559709"/>
            <a:ext cx="1043400" cy="478273"/>
            <a:chOff x="6658600" y="1130205"/>
            <a:chExt cx="2288684" cy="478272"/>
          </a:xfrm>
        </p:grpSpPr>
        <p:sp>
          <p:nvSpPr>
            <p:cNvPr id="32" name="Rettangolo arrotondato 31"/>
            <p:cNvSpPr/>
            <p:nvPr/>
          </p:nvSpPr>
          <p:spPr>
            <a:xfrm>
              <a:off x="6658600" y="1130205"/>
              <a:ext cx="2288684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6764654" y="1176496"/>
              <a:ext cx="2182523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Weight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2536381" y="5594798"/>
            <a:ext cx="1704023" cy="478273"/>
            <a:chOff x="6658597" y="1130205"/>
            <a:chExt cx="4046051" cy="478272"/>
          </a:xfrm>
        </p:grpSpPr>
        <p:sp>
          <p:nvSpPr>
            <p:cNvPr id="35" name="Rettangolo arrotondato 34"/>
            <p:cNvSpPr/>
            <p:nvPr/>
          </p:nvSpPr>
          <p:spPr>
            <a:xfrm>
              <a:off x="6658597" y="1130205"/>
              <a:ext cx="4046051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6764653" y="1176496"/>
              <a:ext cx="3931816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Arduino board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Freccia a sinistra 11"/>
          <p:cNvSpPr/>
          <p:nvPr/>
        </p:nvSpPr>
        <p:spPr>
          <a:xfrm>
            <a:off x="1543517" y="5594789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7" name="Gruppo 46"/>
          <p:cNvGrpSpPr/>
          <p:nvPr/>
        </p:nvGrpSpPr>
        <p:grpSpPr>
          <a:xfrm>
            <a:off x="3627733" y="4834792"/>
            <a:ext cx="974412" cy="478273"/>
            <a:chOff x="7585747" y="1130205"/>
            <a:chExt cx="2086528" cy="478272"/>
          </a:xfrm>
        </p:grpSpPr>
        <p:sp>
          <p:nvSpPr>
            <p:cNvPr id="48" name="Rettangolo arrotondato 47"/>
            <p:cNvSpPr/>
            <p:nvPr/>
          </p:nvSpPr>
          <p:spPr>
            <a:xfrm>
              <a:off x="7585747" y="1130205"/>
              <a:ext cx="2086528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7650562" y="1177068"/>
              <a:ext cx="1980473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Spring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" name="Freccia in su 12"/>
          <p:cNvSpPr/>
          <p:nvPr/>
        </p:nvSpPr>
        <p:spPr>
          <a:xfrm>
            <a:off x="3797123" y="3856376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Automation and Control Laboratory – Ficicchia Russo Savaia</a:t>
            </a:r>
          </a:p>
        </p:txBody>
      </p:sp>
    </p:spTree>
    <p:extLst>
      <p:ext uri="{BB962C8B-B14F-4D97-AF65-F5344CB8AC3E}">
        <p14:creationId xmlns:p14="http://schemas.microsoft.com/office/powerpoint/2010/main" val="86033086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438526" y="1289645"/>
            <a:ext cx="73534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far we estimated the main parameters of the motor, and of the cart.</a:t>
            </a:r>
          </a:p>
          <a:p>
            <a:r>
              <a:rPr lang="en-US" dirty="0"/>
              <a:t>We still miss: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Electrical torque constant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Inertia of the motor/pinion/rack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Induced stiffness and damping of the motor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266" y="3220115"/>
            <a:ext cx="3656280" cy="270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97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19" name="TextBox 18"/>
          <p:cNvSpPr txBox="1"/>
          <p:nvPr/>
        </p:nvSpPr>
        <p:spPr>
          <a:xfrm>
            <a:off x="376251" y="3791627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 transmitted from the motor: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663" y="3607993"/>
            <a:ext cx="1943100" cy="736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655" y="3646093"/>
            <a:ext cx="1054100" cy="660400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6131858" y="3870503"/>
            <a:ext cx="215153" cy="26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831105" y="3339806"/>
            <a:ext cx="634701" cy="45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831105" y="4139444"/>
            <a:ext cx="568362" cy="19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62417" y="4172455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Diameter of the pinion</a:t>
            </a:r>
          </a:p>
        </p:txBody>
      </p:sp>
      <p:sp>
        <p:nvSpPr>
          <p:cNvPr id="26" name="Oval 25"/>
          <p:cNvSpPr/>
          <p:nvPr/>
        </p:nvSpPr>
        <p:spPr>
          <a:xfrm>
            <a:off x="6615952" y="4004973"/>
            <a:ext cx="215153" cy="26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24200" y="3737651"/>
            <a:ext cx="330108" cy="26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462417" y="3209001"/>
            <a:ext cx="11961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Electrical torque</a:t>
            </a:r>
          </a:p>
          <a:p>
            <a:r>
              <a:rPr lang="en-US" sz="1100" dirty="0"/>
              <a:t>constant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8850" y="4885732"/>
            <a:ext cx="262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identify gamma use: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73837" y="4922490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infinity stands </a:t>
            </a:r>
            <a:r>
              <a:rPr lang="en-US"/>
              <a:t>for steady state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5760" y="1625720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about electrical torque constant?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834" y="4890244"/>
            <a:ext cx="1930400" cy="495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8850" y="2462509"/>
                <a:ext cx="3708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Remember,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charset="0"/>
                      </a:rPr>
                      <m:t>𝑥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it-IT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it-IT" b="0" i="1" smtClean="0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50" y="2462509"/>
                <a:ext cx="370845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1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7134" y="2279822"/>
            <a:ext cx="3784600" cy="6858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107301" y="2461476"/>
            <a:ext cx="16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282216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4509" y="879077"/>
            <a:ext cx="7061200" cy="2262457"/>
          </a:xfrm>
        </p:spPr>
        <p:txBody>
          <a:bodyPr/>
          <a:lstStyle/>
          <a:p>
            <a:pPr algn="ctr"/>
            <a:r>
              <a:rPr lang="it-IT" sz="5400" b="1" dirty="0" err="1">
                <a:solidFill>
                  <a:srgbClr val="FF0000"/>
                </a:solidFill>
                <a:latin typeface="Mishafi Gold" charset="-78"/>
                <a:ea typeface="Mishafi Gold" charset="-78"/>
                <a:cs typeface="Mishafi Gold" charset="-78"/>
              </a:rPr>
              <a:t>Validation</a:t>
            </a:r>
            <a:r>
              <a:rPr lang="it-IT" sz="5400" b="1" dirty="0">
                <a:solidFill>
                  <a:srgbClr val="FF0000"/>
                </a:solidFill>
                <a:latin typeface="Mishafi Gold" charset="-78"/>
                <a:ea typeface="Mishafi Gold" charset="-78"/>
                <a:cs typeface="Mishafi Gold" charset="-78"/>
              </a:rPr>
              <a:t> –  </a:t>
            </a:r>
            <a:r>
              <a:rPr lang="it-IT" sz="5400" b="1" dirty="0">
                <a:solidFill>
                  <a:srgbClr val="FF0000"/>
                </a:solidFill>
                <a:ea typeface="Mishafi Gold" charset="-78"/>
                <a:cs typeface="Mishafi Gold" charset="-78"/>
              </a:rPr>
              <a:t>1</a:t>
            </a:r>
            <a:r>
              <a:rPr lang="it-IT" sz="5400" b="1" dirty="0">
                <a:solidFill>
                  <a:srgbClr val="FF0000"/>
                </a:solidFill>
                <a:latin typeface="Mishafi Gold" charset="-78"/>
                <a:ea typeface="Mishafi Gold" charset="-78"/>
                <a:cs typeface="Mishafi Gold" charset="-78"/>
              </a:rPr>
              <a:t> DOF</a:t>
            </a:r>
            <a:endParaRPr lang="it-IT" sz="7200" b="1" dirty="0">
              <a:solidFill>
                <a:srgbClr val="FF0000"/>
              </a:solidFill>
              <a:latin typeface="Mishafi Gold" charset="-78"/>
              <a:ea typeface="Mishafi Gold" charset="-78"/>
              <a:cs typeface="Mishafi Gold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1073"/>
            <a:ext cx="4527774" cy="33958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1801905"/>
            <a:ext cx="4685553" cy="3514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7883" y="5592567"/>
            <a:ext cx="6438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white noise for validation! Friction effects are still visible</a:t>
            </a:r>
          </a:p>
          <a:p>
            <a:r>
              <a:rPr lang="en-US" dirty="0"/>
              <a:t>85.42% of fit</a:t>
            </a:r>
          </a:p>
        </p:txBody>
      </p:sp>
    </p:spTree>
    <p:extLst>
      <p:ext uri="{BB962C8B-B14F-4D97-AF65-F5344CB8AC3E}">
        <p14:creationId xmlns:p14="http://schemas.microsoft.com/office/powerpoint/2010/main" val="2325720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4509" y="879077"/>
            <a:ext cx="7061200" cy="2262457"/>
          </a:xfrm>
        </p:spPr>
        <p:txBody>
          <a:bodyPr/>
          <a:lstStyle/>
          <a:p>
            <a:pPr algn="ctr"/>
            <a:r>
              <a:rPr lang="it-IT" sz="5400" b="1" dirty="0" err="1">
                <a:solidFill>
                  <a:srgbClr val="FF0000"/>
                </a:solidFill>
                <a:latin typeface="Mishafi Gold" charset="-78"/>
                <a:ea typeface="Mishafi Gold" charset="-78"/>
                <a:cs typeface="Mishafi Gold" charset="-78"/>
              </a:rPr>
              <a:t>Validation</a:t>
            </a:r>
            <a:r>
              <a:rPr lang="it-IT" sz="5400" b="1" dirty="0">
                <a:solidFill>
                  <a:srgbClr val="FF0000"/>
                </a:solidFill>
                <a:latin typeface="Mishafi Gold" charset="-78"/>
                <a:ea typeface="Mishafi Gold" charset="-78"/>
                <a:cs typeface="Mishafi Gold" charset="-78"/>
              </a:rPr>
              <a:t> –  </a:t>
            </a:r>
            <a:r>
              <a:rPr lang="it-IT" sz="5400" b="1" dirty="0">
                <a:solidFill>
                  <a:srgbClr val="FF0000"/>
                </a:solidFill>
                <a:ea typeface="Mishafi Gold" charset="-78"/>
                <a:cs typeface="Mishafi Gold" charset="-78"/>
              </a:rPr>
              <a:t>2</a:t>
            </a:r>
            <a:r>
              <a:rPr lang="it-IT" sz="5400" b="1" dirty="0">
                <a:solidFill>
                  <a:srgbClr val="FF0000"/>
                </a:solidFill>
                <a:latin typeface="Mishafi Gold" charset="-78"/>
                <a:ea typeface="Mishafi Gold" charset="-78"/>
                <a:cs typeface="Mishafi Gold" charset="-78"/>
              </a:rPr>
              <a:t> DOF</a:t>
            </a:r>
            <a:endParaRPr lang="it-IT" sz="7200" b="1" dirty="0">
              <a:solidFill>
                <a:srgbClr val="FF0000"/>
              </a:solidFill>
              <a:latin typeface="Mishafi Gold" charset="-78"/>
              <a:ea typeface="Mishafi Gold" charset="-78"/>
              <a:cs typeface="Mishafi Gold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" y="2081604"/>
            <a:ext cx="4577976" cy="3433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109" y="2081604"/>
            <a:ext cx="4577977" cy="34334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8856" y="5680038"/>
            <a:ext cx="821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87.29% of fit for the first cart, 85.79% for the second one. Plots shown only for </a:t>
            </a:r>
          </a:p>
          <a:p>
            <a:r>
              <a:rPr lang="en-US" dirty="0"/>
              <a:t>the second cart</a:t>
            </a:r>
          </a:p>
        </p:txBody>
      </p:sp>
    </p:spTree>
    <p:extLst>
      <p:ext uri="{BB962C8B-B14F-4D97-AF65-F5344CB8AC3E}">
        <p14:creationId xmlns:p14="http://schemas.microsoft.com/office/powerpoint/2010/main" val="2685706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2236" y="2234541"/>
            <a:ext cx="7061200" cy="2262457"/>
          </a:xfrm>
        </p:spPr>
        <p:txBody>
          <a:bodyPr/>
          <a:lstStyle/>
          <a:p>
            <a:pPr algn="ctr"/>
            <a:r>
              <a:rPr lang="it-IT" sz="7200" b="1" dirty="0" err="1"/>
              <a:t>Gray</a:t>
            </a:r>
            <a:r>
              <a:rPr lang="it-IT" sz="7200" b="1" dirty="0"/>
              <a:t> Box </a:t>
            </a:r>
            <a:r>
              <a:rPr lang="it-IT" sz="7200" b="1" dirty="0" err="1"/>
              <a:t>Identification</a:t>
            </a:r>
            <a:endParaRPr lang="it-IT" sz="7200" b="1" dirty="0"/>
          </a:p>
        </p:txBody>
      </p:sp>
    </p:spTree>
    <p:extLst>
      <p:ext uri="{BB962C8B-B14F-4D97-AF65-F5344CB8AC3E}">
        <p14:creationId xmlns:p14="http://schemas.microsoft.com/office/powerpoint/2010/main" val="4021397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5" name="TextBox 4"/>
          <p:cNvSpPr txBox="1"/>
          <p:nvPr/>
        </p:nvSpPr>
        <p:spPr>
          <a:xfrm>
            <a:off x="392886" y="1366221"/>
            <a:ext cx="87511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the identification process was long, we first used a rapid approach to estimate</a:t>
            </a:r>
          </a:p>
          <a:p>
            <a:r>
              <a:rPr lang="en-US" dirty="0"/>
              <a:t>All the variables in play.</a:t>
            </a:r>
          </a:p>
          <a:p>
            <a:endParaRPr lang="en-US" dirty="0"/>
          </a:p>
          <a:p>
            <a:r>
              <a:rPr lang="en-US" dirty="0"/>
              <a:t>Feed a train of pulses into the system and measure both the current and </a:t>
            </a:r>
          </a:p>
          <a:p>
            <a:r>
              <a:rPr lang="en-US" dirty="0"/>
              <a:t>displacement of the cart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3889083"/>
            <a:ext cx="2806700" cy="109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390" y="3810493"/>
            <a:ext cx="1320800" cy="431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164" y="4435183"/>
            <a:ext cx="1816100" cy="45720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768443" y="4435183"/>
            <a:ext cx="215153" cy="26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70236" y="3835526"/>
            <a:ext cx="215153" cy="26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98136" y="3835525"/>
            <a:ext cx="215153" cy="26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098136" y="4435183"/>
            <a:ext cx="215153" cy="26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3" idx="2"/>
          </p:cNvCxnSpPr>
          <p:nvPr/>
        </p:nvCxnSpPr>
        <p:spPr>
          <a:xfrm flipH="1">
            <a:off x="3883511" y="3969997"/>
            <a:ext cx="886725" cy="27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</p:cNvCxnSpPr>
          <p:nvPr/>
        </p:nvCxnSpPr>
        <p:spPr>
          <a:xfrm flipH="1" flipV="1">
            <a:off x="3883511" y="4376764"/>
            <a:ext cx="884932" cy="19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99479" y="4178723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Measured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3963" y="4117434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Simulated</a:t>
            </a:r>
          </a:p>
        </p:txBody>
      </p:sp>
      <p:cxnSp>
        <p:nvCxnSpPr>
          <p:cNvPr id="23" name="Straight Arrow Connector 22"/>
          <p:cNvCxnSpPr>
            <a:stCxn id="14" idx="6"/>
            <a:endCxn id="22" idx="1"/>
          </p:cNvCxnSpPr>
          <p:nvPr/>
        </p:nvCxnSpPr>
        <p:spPr>
          <a:xfrm>
            <a:off x="5313289" y="3969996"/>
            <a:ext cx="770674" cy="2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6"/>
            <a:endCxn id="22" idx="1"/>
          </p:cNvCxnSpPr>
          <p:nvPr/>
        </p:nvCxnSpPr>
        <p:spPr>
          <a:xfrm flipV="1">
            <a:off x="5313289" y="4248239"/>
            <a:ext cx="770674" cy="32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253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3" y="3195020"/>
            <a:ext cx="4341308" cy="32559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0791" y="373290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51155" y="298405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9398" y="1258645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Identification results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312" y="5278849"/>
            <a:ext cx="4154619" cy="59938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432151" y="4937760"/>
            <a:ext cx="4625788" cy="122637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0" t="3897" r="7362" b="5623"/>
          <a:stretch/>
        </p:blipFill>
        <p:spPr>
          <a:xfrm>
            <a:off x="4045891" y="887241"/>
            <a:ext cx="5064369" cy="265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15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2236" y="2234541"/>
            <a:ext cx="7061200" cy="2262457"/>
          </a:xfrm>
        </p:spPr>
        <p:txBody>
          <a:bodyPr/>
          <a:lstStyle/>
          <a:p>
            <a:pPr algn="ctr"/>
            <a:r>
              <a:rPr lang="it-IT" sz="7200" b="1" dirty="0"/>
              <a:t>Non </a:t>
            </a:r>
            <a:r>
              <a:rPr lang="it-IT" sz="7200" b="1" dirty="0" err="1"/>
              <a:t>Linearities</a:t>
            </a:r>
            <a:r>
              <a:rPr lang="it-IT" sz="7200" b="1" dirty="0"/>
              <a:t> </a:t>
            </a:r>
            <a:r>
              <a:rPr lang="it-IT" sz="7200" b="1" dirty="0" err="1"/>
              <a:t>Identification</a:t>
            </a:r>
            <a:endParaRPr lang="it-IT" sz="7200" b="1" dirty="0"/>
          </a:p>
        </p:txBody>
      </p:sp>
    </p:spTree>
    <p:extLst>
      <p:ext uri="{BB962C8B-B14F-4D97-AF65-F5344CB8AC3E}">
        <p14:creationId xmlns:p14="http://schemas.microsoft.com/office/powerpoint/2010/main" val="3868802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392886" y="1366221"/>
            <a:ext cx="83022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During the course of the project we found many non-</a:t>
            </a:r>
            <a:r>
              <a:rPr lang="en-US" dirty="0" err="1"/>
              <a:t>linearities</a:t>
            </a:r>
            <a:r>
              <a:rPr lang="en-US" dirty="0"/>
              <a:t>, especially in the</a:t>
            </a:r>
          </a:p>
          <a:p>
            <a:r>
              <a:rPr lang="en-US" dirty="0"/>
              <a:t>Motor, responsible of poor performances in some cases.</a:t>
            </a:r>
          </a:p>
          <a:p>
            <a:endParaRPr lang="en-US" dirty="0"/>
          </a:p>
          <a:p>
            <a:r>
              <a:rPr lang="en-US" dirty="0"/>
              <a:t>One of the most important was that the gain was input-</a:t>
            </a:r>
            <a:r>
              <a:rPr lang="en-US" dirty="0" err="1"/>
              <a:t>dependant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2886" y="3930291"/>
            <a:ext cx="806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performed multiple experiments, using a step signal, at different voltages.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010" y="2822295"/>
            <a:ext cx="4127500" cy="711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4500059"/>
            <a:ext cx="1892300" cy="12573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075877" y="4874719"/>
            <a:ext cx="613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75877" y="5531118"/>
            <a:ext cx="613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56325" y="4690053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current, simulated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29100" y="526942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current, measured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80" y="5939493"/>
            <a:ext cx="2578100" cy="41910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3075877" y="6126254"/>
            <a:ext cx="613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29100" y="589213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Approximation of f(v)</a:t>
            </a:r>
          </a:p>
        </p:txBody>
      </p:sp>
      <p:sp>
        <p:nvSpPr>
          <p:cNvPr id="25" name="Right Brace 24"/>
          <p:cNvSpPr/>
          <p:nvPr/>
        </p:nvSpPr>
        <p:spPr>
          <a:xfrm>
            <a:off x="7001509" y="4690053"/>
            <a:ext cx="404835" cy="16685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10219" y="526942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squares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42250" y="932563"/>
            <a:ext cx="216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Non Linear Gain</a:t>
            </a:r>
          </a:p>
        </p:txBody>
      </p:sp>
    </p:spTree>
    <p:extLst>
      <p:ext uri="{BB962C8B-B14F-4D97-AF65-F5344CB8AC3E}">
        <p14:creationId xmlns:p14="http://schemas.microsoft.com/office/powerpoint/2010/main" val="2742037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3" y="1013420"/>
            <a:ext cx="365760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49" y="4093765"/>
            <a:ext cx="8035962" cy="22825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09103" y="1194099"/>
            <a:ext cx="35190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seen from the figure,</a:t>
            </a:r>
          </a:p>
          <a:p>
            <a:r>
              <a:rPr lang="en-US" dirty="0"/>
              <a:t>f(v)=g(v)/v is a nonlinearity with </a:t>
            </a:r>
          </a:p>
          <a:p>
            <a:r>
              <a:rPr lang="en-US" dirty="0"/>
              <a:t>sector [</a:t>
            </a:r>
            <a:r>
              <a:rPr lang="en-US" dirty="0" err="1"/>
              <a:t>a,b</a:t>
            </a:r>
            <a:r>
              <a:rPr lang="en-US" dirty="0"/>
              <a:t>], a &gt;0, b &lt; infinity.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8501" y="5050370"/>
            <a:ext cx="17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201269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Preliminary issues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240386" y="310151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4" name="Gruppo 33"/>
          <p:cNvGrpSpPr/>
          <p:nvPr/>
        </p:nvGrpSpPr>
        <p:grpSpPr>
          <a:xfrm>
            <a:off x="640090" y="849879"/>
            <a:ext cx="2675866" cy="478273"/>
            <a:chOff x="2798275" y="1113053"/>
            <a:chExt cx="6525195" cy="478272"/>
          </a:xfrm>
        </p:grpSpPr>
        <p:sp>
          <p:nvSpPr>
            <p:cNvPr id="35" name="Rettangolo arrotondato 34"/>
            <p:cNvSpPr/>
            <p:nvPr/>
          </p:nvSpPr>
          <p:spPr>
            <a:xfrm>
              <a:off x="2798275" y="1113053"/>
              <a:ext cx="6525195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2904331" y="1165276"/>
              <a:ext cx="6419136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Measurement saturation</a:t>
              </a:r>
            </a:p>
          </p:txBody>
        </p:sp>
      </p:grpSp>
      <p:pic>
        <p:nvPicPr>
          <p:cNvPr id="5" name="Immagine 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90" y="4958412"/>
            <a:ext cx="1613391" cy="1584943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9" y="1450002"/>
            <a:ext cx="3283568" cy="2462676"/>
          </a:xfrm>
          <a:prstGeom prst="rect">
            <a:avLst/>
          </a:prstGeom>
        </p:spPr>
      </p:pic>
      <p:sp>
        <p:nvSpPr>
          <p:cNvPr id="15" name="Freccia a destra con strisce 14"/>
          <p:cNvSpPr/>
          <p:nvPr/>
        </p:nvSpPr>
        <p:spPr>
          <a:xfrm rot="5400000">
            <a:off x="605204" y="4258532"/>
            <a:ext cx="1000049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Solved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4241115" y="849879"/>
            <a:ext cx="2199878" cy="478273"/>
            <a:chOff x="2904329" y="1104977"/>
            <a:chExt cx="6478968" cy="478272"/>
          </a:xfrm>
        </p:grpSpPr>
        <p:sp>
          <p:nvSpPr>
            <p:cNvPr id="46" name="Rettangolo arrotondato 45"/>
            <p:cNvSpPr/>
            <p:nvPr/>
          </p:nvSpPr>
          <p:spPr>
            <a:xfrm>
              <a:off x="2904329" y="1104977"/>
              <a:ext cx="6364562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2904331" y="1165276"/>
              <a:ext cx="6478966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Measurement noise</a:t>
              </a:r>
            </a:p>
          </p:txBody>
        </p:sp>
      </p:grpSp>
      <p:pic>
        <p:nvPicPr>
          <p:cNvPr id="16" name="Immagine 1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07" y="1448514"/>
            <a:ext cx="3347263" cy="2510448"/>
          </a:xfrm>
          <a:prstGeom prst="rect">
            <a:avLst/>
          </a:prstGeom>
        </p:spPr>
      </p:pic>
      <p:sp>
        <p:nvSpPr>
          <p:cNvPr id="24" name="CasellaDiTesto 23"/>
          <p:cNvSpPr txBox="1"/>
          <p:nvPr/>
        </p:nvSpPr>
        <p:spPr>
          <a:xfrm>
            <a:off x="3483916" y="4153520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White noise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kern="0" dirty="0">
                <a:solidFill>
                  <a:sysClr val="windowText" lastClr="000000"/>
                </a:solidFill>
              </a:rPr>
              <a:t>+ det. comp.</a:t>
            </a:r>
            <a:endParaRPr lang="en-GB" kern="0" noProof="0" dirty="0">
              <a:solidFill>
                <a:sysClr val="windowText" lastClr="000000"/>
              </a:solidFill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6783794" y="2365385"/>
            <a:ext cx="179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Variable variance</a:t>
            </a:r>
          </a:p>
        </p:txBody>
      </p:sp>
      <p:cxnSp>
        <p:nvCxnSpPr>
          <p:cNvPr id="54" name="Connettore 2 53"/>
          <p:cNvCxnSpPr>
            <a:stCxn id="52" idx="1"/>
          </p:cNvCxnSpPr>
          <p:nvPr/>
        </p:nvCxnSpPr>
        <p:spPr>
          <a:xfrm flipH="1">
            <a:off x="5452681" y="2550051"/>
            <a:ext cx="1331113" cy="79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>
            <a:stCxn id="52" idx="1"/>
          </p:cNvCxnSpPr>
          <p:nvPr/>
        </p:nvCxnSpPr>
        <p:spPr>
          <a:xfrm flipH="1">
            <a:off x="5804665" y="2550051"/>
            <a:ext cx="979129" cy="414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24" idx="0"/>
          </p:cNvCxnSpPr>
          <p:nvPr/>
        </p:nvCxnSpPr>
        <p:spPr>
          <a:xfrm flipV="1">
            <a:off x="4214244" y="2657808"/>
            <a:ext cx="608616" cy="1495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ccia a destra con strisce 59"/>
          <p:cNvSpPr/>
          <p:nvPr/>
        </p:nvSpPr>
        <p:spPr>
          <a:xfrm rot="5400000">
            <a:off x="4701817" y="4225194"/>
            <a:ext cx="1017095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Solved</a:t>
            </a:r>
          </a:p>
        </p:txBody>
      </p:sp>
      <p:sp>
        <p:nvSpPr>
          <p:cNvPr id="62" name="Freccia a destra con strisce 61"/>
          <p:cNvSpPr/>
          <p:nvPr/>
        </p:nvSpPr>
        <p:spPr>
          <a:xfrm rot="5400000">
            <a:off x="7119724" y="3060192"/>
            <a:ext cx="1017095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Solved</a:t>
            </a:r>
          </a:p>
        </p:txBody>
      </p:sp>
      <p:pic>
        <p:nvPicPr>
          <p:cNvPr id="63" name="Immagine 6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169" y="5005842"/>
            <a:ext cx="1793333" cy="1345000"/>
          </a:xfrm>
          <a:prstGeom prst="rect">
            <a:avLst/>
          </a:prstGeom>
        </p:spPr>
      </p:pic>
      <p:sp>
        <p:nvSpPr>
          <p:cNvPr id="64" name="CasellaDiTesto 63"/>
          <p:cNvSpPr txBox="1"/>
          <p:nvPr/>
        </p:nvSpPr>
        <p:spPr>
          <a:xfrm>
            <a:off x="2708219" y="5853642"/>
            <a:ext cx="164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Fourier analysis</a:t>
            </a:r>
          </a:p>
        </p:txBody>
      </p:sp>
      <p:pic>
        <p:nvPicPr>
          <p:cNvPr id="65" name="Immagine 64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436" y="3935685"/>
            <a:ext cx="2514312" cy="1885735"/>
          </a:xfrm>
          <a:prstGeom prst="rect">
            <a:avLst/>
          </a:prstGeom>
        </p:spPr>
      </p:pic>
      <p:sp>
        <p:nvSpPr>
          <p:cNvPr id="2" name="Ovale 1"/>
          <p:cNvSpPr/>
          <p:nvPr/>
        </p:nvSpPr>
        <p:spPr>
          <a:xfrm>
            <a:off x="4665945" y="2075922"/>
            <a:ext cx="581891" cy="58189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CasellaDiTesto 65"/>
          <p:cNvSpPr txBox="1"/>
          <p:nvPr/>
        </p:nvSpPr>
        <p:spPr>
          <a:xfrm>
            <a:off x="6959157" y="5786764"/>
            <a:ext cx="143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LS estimation</a:t>
            </a: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Automation and Control Laboratory – Ficicchia Russo Savaia</a:t>
            </a:r>
          </a:p>
        </p:txBody>
      </p:sp>
    </p:spTree>
    <p:extLst>
      <p:ext uri="{BB962C8B-B14F-4D97-AF65-F5344CB8AC3E}">
        <p14:creationId xmlns:p14="http://schemas.microsoft.com/office/powerpoint/2010/main" val="2363892420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27" name="TextBox 26"/>
          <p:cNvSpPr txBox="1"/>
          <p:nvPr/>
        </p:nvSpPr>
        <p:spPr>
          <a:xfrm>
            <a:off x="3342250" y="932563"/>
            <a:ext cx="3114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Motor Electrical Friction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1" y="1588961"/>
            <a:ext cx="4382938" cy="3287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69" y="1593172"/>
            <a:ext cx="4377322" cy="3282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250" y="5251375"/>
            <a:ext cx="2755900" cy="787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984393" y="5741894"/>
            <a:ext cx="1039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08406" y="5331396"/>
            <a:ext cx="3659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Minimize a cost function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 use the fact that the current</a:t>
            </a:r>
            <a:br>
              <a:rPr lang="en-US" dirty="0"/>
            </a:br>
            <a:r>
              <a:rPr lang="en-US" dirty="0"/>
              <a:t>is WN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16665" y="527574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Find c?</a:t>
            </a:r>
          </a:p>
        </p:txBody>
      </p:sp>
    </p:spTree>
    <p:extLst>
      <p:ext uri="{BB962C8B-B14F-4D97-AF65-F5344CB8AC3E}">
        <p14:creationId xmlns:p14="http://schemas.microsoft.com/office/powerpoint/2010/main" val="923775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3" name="TextBox 2"/>
          <p:cNvSpPr txBox="1"/>
          <p:nvPr/>
        </p:nvSpPr>
        <p:spPr>
          <a:xfrm>
            <a:off x="311972" y="153834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Minimize: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378" y="1538344"/>
            <a:ext cx="2616200" cy="355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3821" y="1538344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/>
              <a:t>&gt; </a:t>
            </a:r>
            <a:r>
              <a:rPr lang="en-US" dirty="0"/>
              <a:t>c= 0.4621, using </a:t>
            </a:r>
            <a:r>
              <a:rPr lang="en-US"/>
              <a:t>genetic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1474" y="2140772"/>
                <a:ext cx="8401082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 startAt="2"/>
                </a:pPr>
                <a:r>
                  <a:rPr lang="it-IT" dirty="0"/>
                  <a:t>Use an iterative </a:t>
                </a:r>
                <a:r>
                  <a:rPr lang="it-IT" dirty="0" err="1"/>
                  <a:t>method</a:t>
                </a:r>
                <a:r>
                  <a:rPr lang="it-IT" dirty="0"/>
                  <a:t>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it-IT" dirty="0" err="1"/>
                  <a:t>Find</a:t>
                </a:r>
                <a:r>
                  <a:rPr lang="it-IT" dirty="0"/>
                  <a:t> the set </a:t>
                </a:r>
                <a:r>
                  <a:rPr lang="it-IT" dirty="0" err="1"/>
                  <a:t>where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</a:rPr>
                          <m:t>𝑣</m:t>
                        </m:r>
                      </m:e>
                    </m:d>
                    <m:r>
                      <a:rPr lang="it-IT" b="0" i="1" smtClean="0">
                        <a:latin typeface="Cambria Math" charset="0"/>
                      </a:rPr>
                      <m:t>&lt;</m:t>
                    </m:r>
                    <m:r>
                      <a:rPr lang="it-IT" b="0" i="1" smtClean="0">
                        <a:latin typeface="Cambria Math" charset="0"/>
                      </a:rPr>
                      <m:t>𝑐</m:t>
                    </m:r>
                    <m:r>
                      <a:rPr lang="it-IT" b="0" i="1" smtClean="0">
                        <a:latin typeface="Cambria Math" charset="0"/>
                      </a:rPr>
                      <m:t>,  </m:t>
                    </m:r>
                    <m:r>
                      <a:rPr lang="it-IT" b="0" i="1" smtClean="0">
                        <a:latin typeface="Cambria Math" charset="0"/>
                      </a:rPr>
                      <m:t>𝑐</m:t>
                    </m:r>
                    <m:r>
                      <a:rPr lang="it-IT" b="0" i="1" smtClean="0">
                        <a:latin typeface="Cambria Math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Check if the current in that set is WN using the Anderson Whiteness Test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If not, repeat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charset="0"/>
                          </a:rPr>
                          <m:t>𝑛𝑒𝑤</m:t>
                        </m:r>
                      </m:sub>
                    </m:sSub>
                    <m:r>
                      <a:rPr lang="it-IT" b="0" i="1" smtClean="0">
                        <a:latin typeface="Cambria Math" charset="0"/>
                      </a:rPr>
                      <m:t>=</m:t>
                    </m:r>
                    <m:r>
                      <a:rPr lang="it-IT" b="0" i="1" smtClean="0">
                        <a:latin typeface="Cambria Math" charset="0"/>
                      </a:rPr>
                      <m:t>𝑐</m:t>
                    </m:r>
                    <m:r>
                      <a:rPr lang="it-IT" b="0" i="1" smtClean="0">
                        <a:latin typeface="Cambria Math" charset="0"/>
                      </a:rPr>
                      <m:t> −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charset="0"/>
                      </a:rPr>
                      <m:t>Δ</m:t>
                    </m:r>
                    <m:r>
                      <a:rPr lang="it-IT" b="0" i="0" smtClean="0">
                        <a:latin typeface="Cambria Math" charset="0"/>
                      </a:rPr>
                      <m:t>,  0&lt;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charset="0"/>
                      </a:rPr>
                      <m:t>Δ</m:t>
                    </m:r>
                    <m:r>
                      <a:rPr lang="it-IT" b="0" i="1" smtClean="0">
                        <a:latin typeface="Cambria Math" charset="0"/>
                      </a:rPr>
                      <m:t>&lt;</m:t>
                    </m:r>
                    <m:r>
                      <a:rPr lang="it-IT" b="0" i="1" smtClean="0">
                        <a:latin typeface="Cambria Math" charset="0"/>
                      </a:rPr>
                      <m:t>𝑐</m:t>
                    </m:r>
                  </m:oMath>
                </a14:m>
                <a:endParaRPr lang="it-IT" b="0" dirty="0"/>
              </a:p>
              <a:p>
                <a:pPr lvl="1"/>
                <a:r>
                  <a:rPr lang="it-IT" dirty="0"/>
                  <a:t>=&gt; C = 0.35</a:t>
                </a:r>
                <a:endParaRPr lang="it-IT" b="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74" y="2140772"/>
                <a:ext cx="8401082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508" t="-20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728" y="3539267"/>
            <a:ext cx="3905699" cy="29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39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1" y="1330356"/>
            <a:ext cx="6016962" cy="52606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82242" y="1145690"/>
                <a:ext cx="2707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Plot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charset="0"/>
                      </a:rPr>
                      <m:t>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it-IT" b="0" i="1" smtClean="0">
                            <a:latin typeface="Cambria Math" charset="0"/>
                          </a:rPr>
                          <m:t>𝑟𝑒𝑎𝑙</m:t>
                        </m:r>
                      </m:sub>
                    </m:sSub>
                    <m:r>
                      <a:rPr lang="it-IT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it-IT" b="0" i="1" smtClean="0">
                            <a:latin typeface="Cambria Math" charset="0"/>
                          </a:rPr>
                          <m:t>𝑠𝑖𝑚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42" y="1145690"/>
                <a:ext cx="270702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0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916706" y="3528508"/>
            <a:ext cx="3338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C=0.46 slightly outperforms C=0.35</a:t>
            </a:r>
          </a:p>
        </p:txBody>
      </p:sp>
      <p:sp>
        <p:nvSpPr>
          <p:cNvPr id="7" name="Oval 6"/>
          <p:cNvSpPr/>
          <p:nvPr/>
        </p:nvSpPr>
        <p:spPr>
          <a:xfrm>
            <a:off x="4152452" y="1515022"/>
            <a:ext cx="1613647" cy="7333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36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27" name="TextBox 26"/>
          <p:cNvSpPr txBox="1"/>
          <p:nvPr/>
        </p:nvSpPr>
        <p:spPr>
          <a:xfrm>
            <a:off x="3342250" y="932563"/>
            <a:ext cx="1891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Static Friction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5002" y="1541631"/>
                <a:ext cx="8417689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Another interesting problem was to identify the static friction of the entire system.</a:t>
                </a:r>
              </a:p>
              <a:p>
                <a:r>
                  <a:rPr lang="en-US" dirty="0"/>
                  <a:t>How can we do that?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Encoder have resolution of 14 bits =&gt; 16384 steps. Then the resolution in cm is</a:t>
                </a:r>
              </a:p>
              <a:p>
                <a:r>
                  <a:rPr lang="en-US" dirty="0"/>
                  <a:t>560/16384 = 0.0342 cm.</a:t>
                </a:r>
              </a:p>
              <a:p>
                <a:endParaRPr lang="en-US" dirty="0"/>
              </a:p>
              <a:p>
                <a:r>
                  <a:rPr lang="en-US" dirty="0"/>
                  <a:t>Use a linearly increasing input voltage, check for which t: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charset="0"/>
                      </a:rPr>
                      <m:t>=0.035</m:t>
                    </m:r>
                    <m:r>
                      <a:rPr lang="it-IT" b="0" i="1" smtClean="0">
                        <a:latin typeface="Cambria Math" charset="0"/>
                      </a:rPr>
                      <m:t>𝑐𝑚</m:t>
                    </m:r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Then: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02" y="1541631"/>
                <a:ext cx="8417689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579" t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38" y="5269309"/>
            <a:ext cx="1168400" cy="66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1920" y="5283378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N is the load,</a:t>
            </a:r>
          </a:p>
          <a:p>
            <a:r>
              <a:rPr lang="en-US" dirty="0" err="1"/>
              <a:t>i</a:t>
            </a:r>
            <a:r>
              <a:rPr lang="en-US" dirty="0"/>
              <a:t> the current at time 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38" y="4510563"/>
            <a:ext cx="1231900" cy="381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11920" y="4467299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Force transmitted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84433" y="4883972"/>
            <a:ext cx="3300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Knowledge of the other</a:t>
            </a:r>
          </a:p>
          <a:p>
            <a:r>
              <a:rPr lang="en-US" dirty="0"/>
              <a:t>Nonlinearities was needed</a:t>
            </a:r>
          </a:p>
          <a:p>
            <a:r>
              <a:rPr lang="en-US" dirty="0"/>
              <a:t>In order to estimate the friction</a:t>
            </a:r>
          </a:p>
          <a:p>
            <a:r>
              <a:rPr lang="en-US" dirty="0"/>
              <a:t>Correctly!</a:t>
            </a:r>
          </a:p>
        </p:txBody>
      </p:sp>
    </p:spTree>
    <p:extLst>
      <p:ext uri="{BB962C8B-B14F-4D97-AF65-F5344CB8AC3E}">
        <p14:creationId xmlns:p14="http://schemas.microsoft.com/office/powerpoint/2010/main" val="4090838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27" name="TextBox 26"/>
          <p:cNvSpPr txBox="1"/>
          <p:nvPr/>
        </p:nvSpPr>
        <p:spPr>
          <a:xfrm>
            <a:off x="3342250" y="932563"/>
            <a:ext cx="1891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Static Friction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6" y="1473798"/>
            <a:ext cx="4046269" cy="30347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562" y="2862148"/>
            <a:ext cx="4390272" cy="32927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127" y="5306023"/>
            <a:ext cx="20828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67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2236" y="2234541"/>
            <a:ext cx="7061200" cy="2262457"/>
          </a:xfrm>
        </p:spPr>
        <p:txBody>
          <a:bodyPr/>
          <a:lstStyle/>
          <a:p>
            <a:pPr algn="ctr"/>
            <a:r>
              <a:rPr lang="it-IT" sz="7200" b="1" dirty="0" err="1"/>
              <a:t>Filtering</a:t>
            </a:r>
            <a:endParaRPr lang="it-IT" sz="7200" b="1" dirty="0"/>
          </a:p>
        </p:txBody>
      </p:sp>
    </p:spTree>
    <p:extLst>
      <p:ext uri="{BB962C8B-B14F-4D97-AF65-F5344CB8AC3E}">
        <p14:creationId xmlns:p14="http://schemas.microsoft.com/office/powerpoint/2010/main" val="1705797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5" name="TextBox 4"/>
          <p:cNvSpPr txBox="1"/>
          <p:nvPr/>
        </p:nvSpPr>
        <p:spPr>
          <a:xfrm>
            <a:off x="333487" y="1355464"/>
            <a:ext cx="892237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Noisy current sensor, third encoder not available. How to do state feedback,</a:t>
            </a:r>
          </a:p>
          <a:p>
            <a:r>
              <a:rPr lang="en-US" dirty="0"/>
              <a:t>Pole placement, </a:t>
            </a:r>
            <a:r>
              <a:rPr lang="en-US" dirty="0" err="1"/>
              <a:t>etc</a:t>
            </a:r>
            <a:r>
              <a:rPr lang="is-IS" dirty="0"/>
              <a:t>…?</a:t>
            </a:r>
          </a:p>
          <a:p>
            <a:endParaRPr lang="is-IS" dirty="0"/>
          </a:p>
          <a:p>
            <a:r>
              <a:rPr lang="is-IS" dirty="0"/>
              <a:t>Use of Luenberger/Kalman observer. Tests done:</a:t>
            </a:r>
          </a:p>
          <a:p>
            <a:endParaRPr lang="is-IS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Estimate of the carts position (all 3 degree of freedom) using only the current.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Estimate of the carts position (second and third cart) using the current and the data from the first encoder.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Estimate of the carts position (second and third cart) using only the data from the first encoder. </a:t>
            </a:r>
            <a:br>
              <a:rPr lang="en-US" sz="1400" dirty="0"/>
            </a:b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is-IS" dirty="0"/>
          </a:p>
          <a:p>
            <a:endParaRPr lang="is-I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6632"/>
            <a:ext cx="3958814" cy="29691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55" y="3586632"/>
            <a:ext cx="3958814" cy="29691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31567" y="444290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90% fit</a:t>
            </a:r>
          </a:p>
        </p:txBody>
      </p:sp>
    </p:spTree>
    <p:extLst>
      <p:ext uri="{BB962C8B-B14F-4D97-AF65-F5344CB8AC3E}">
        <p14:creationId xmlns:p14="http://schemas.microsoft.com/office/powerpoint/2010/main" val="1788977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Control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2236" y="2234541"/>
            <a:ext cx="7061200" cy="2262457"/>
          </a:xfrm>
        </p:spPr>
        <p:txBody>
          <a:bodyPr/>
          <a:lstStyle/>
          <a:p>
            <a:pPr algn="ctr"/>
            <a:r>
              <a:rPr lang="it-IT" sz="7200" b="1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6859028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Loopshaping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013"/>
            <a:ext cx="6558064" cy="491854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470825" y="1984443"/>
            <a:ext cx="680936" cy="67120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39313" y="2290863"/>
            <a:ext cx="319067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39711" y="1984443"/>
            <a:ext cx="24805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  <a:latin typeface="+mn-lt"/>
              </a:rPr>
              <a:t>Poles coming from the cart dynamics.</a:t>
            </a:r>
          </a:p>
          <a:p>
            <a:endParaRPr lang="it-IT" dirty="0">
              <a:solidFill>
                <a:schemeClr val="tx2"/>
              </a:solidFill>
              <a:latin typeface="+mn-lt"/>
            </a:endParaRPr>
          </a:p>
          <a:p>
            <a:r>
              <a:rPr lang="it-IT" dirty="0">
                <a:solidFill>
                  <a:schemeClr val="tx2"/>
                </a:solidFill>
                <a:latin typeface="+mn-lt"/>
              </a:rPr>
              <a:t>We would like to cancel this behavior.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51761" y="1877438"/>
            <a:ext cx="75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3Hz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619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542"/>
    </mc:Choice>
    <mc:Fallback xmlns="">
      <p:transition xmlns:p14="http://schemas.microsoft.com/office/powerpoint/2010/main" spd="slow" advTm="147542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Loopshaping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836"/>
            <a:ext cx="9144000" cy="31904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46811" y="4627085"/>
                <a:ext cx="4850378" cy="898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𝐻𝐹</m:t>
                              </m:r>
                            </m:sub>
                          </m:s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811" y="4627085"/>
                <a:ext cx="4850378" cy="898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5274398" y="3387238"/>
            <a:ext cx="248905" cy="223736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4531" y="4022266"/>
            <a:ext cx="26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cancel out cart dynamic</a:t>
            </a:r>
          </a:p>
        </p:txBody>
      </p:sp>
      <p:sp>
        <p:nvSpPr>
          <p:cNvPr id="8" name="Oval 7"/>
          <p:cNvSpPr/>
          <p:nvPr/>
        </p:nvSpPr>
        <p:spPr>
          <a:xfrm>
            <a:off x="4484449" y="5175980"/>
            <a:ext cx="286700" cy="36994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2830748" y="5719867"/>
            <a:ext cx="165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Integral 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0338" y="5904533"/>
            <a:ext cx="165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causal block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604259" y="5391431"/>
            <a:ext cx="826850" cy="358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13120" y="5553541"/>
            <a:ext cx="741572" cy="350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10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Protection system: four macroblocks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-180398" y="310151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64" name="Immagine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1" y="1621135"/>
            <a:ext cx="9150561" cy="3830015"/>
          </a:xfrm>
          <a:prstGeom prst="rect">
            <a:avLst/>
          </a:prstGeom>
        </p:spPr>
      </p:pic>
      <p:sp>
        <p:nvSpPr>
          <p:cNvPr id="14" name="Freccia in giù 13"/>
          <p:cNvSpPr/>
          <p:nvPr/>
        </p:nvSpPr>
        <p:spPr>
          <a:xfrm>
            <a:off x="575796" y="1421382"/>
            <a:ext cx="484632" cy="552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5" name="Gruppo 14"/>
          <p:cNvGrpSpPr/>
          <p:nvPr/>
        </p:nvGrpSpPr>
        <p:grpSpPr>
          <a:xfrm>
            <a:off x="115323" y="759919"/>
            <a:ext cx="3409519" cy="794550"/>
            <a:chOff x="2671903" y="701782"/>
            <a:chExt cx="6075704" cy="920177"/>
          </a:xfrm>
        </p:grpSpPr>
        <p:sp>
          <p:nvSpPr>
            <p:cNvPr id="16" name="Rettangolo arrotondato 15"/>
            <p:cNvSpPr/>
            <p:nvPr/>
          </p:nvSpPr>
          <p:spPr>
            <a:xfrm>
              <a:off x="2671903" y="701782"/>
              <a:ext cx="5929963" cy="92017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2684070" y="732926"/>
              <a:ext cx="6063537" cy="646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Input manager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: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Selects input, applies noise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" name="Freccia in giù 17"/>
          <p:cNvSpPr/>
          <p:nvPr/>
        </p:nvSpPr>
        <p:spPr>
          <a:xfrm>
            <a:off x="3917283" y="2094674"/>
            <a:ext cx="484632" cy="80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9" name="Gruppo 18"/>
          <p:cNvGrpSpPr/>
          <p:nvPr/>
        </p:nvGrpSpPr>
        <p:grpSpPr>
          <a:xfrm>
            <a:off x="3711456" y="826699"/>
            <a:ext cx="5362206" cy="1383938"/>
            <a:chOff x="2671903" y="701782"/>
            <a:chExt cx="6075704" cy="1262416"/>
          </a:xfrm>
        </p:grpSpPr>
        <p:sp>
          <p:nvSpPr>
            <p:cNvPr id="20" name="Rettangolo arrotondato 19"/>
            <p:cNvSpPr/>
            <p:nvPr/>
          </p:nvSpPr>
          <p:spPr>
            <a:xfrm>
              <a:off x="2671903" y="701782"/>
              <a:ext cx="5929962" cy="1262416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2684069" y="732926"/>
              <a:ext cx="606353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Protector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(state machines): </a:t>
              </a:r>
            </a:p>
            <a:p>
              <a:pPr marL="285744" marR="0" lvl="0" indent="-285744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Saturates voltage, displacement and reference </a:t>
              </a:r>
            </a:p>
            <a:p>
              <a:pPr marL="285744" marR="0" lvl="0" indent="-285744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Synchronizes Arduino and signal starting time</a:t>
              </a:r>
            </a:p>
            <a:p>
              <a:pPr marL="285744" marR="0" lvl="0" indent="-285744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Triggers alert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82457" y="5805416"/>
            <a:ext cx="3150207" cy="745698"/>
            <a:chOff x="2671903" y="701782"/>
            <a:chExt cx="6075704" cy="745697"/>
          </a:xfrm>
        </p:grpSpPr>
        <p:sp>
          <p:nvSpPr>
            <p:cNvPr id="24" name="Rettangolo arrotondato 23"/>
            <p:cNvSpPr/>
            <p:nvPr/>
          </p:nvSpPr>
          <p:spPr>
            <a:xfrm>
              <a:off x="2671903" y="701782"/>
              <a:ext cx="5929963" cy="7456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2684069" y="732926"/>
              <a:ext cx="6063538" cy="646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System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: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Motor and encoder feedback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" name="Freccia in su 2"/>
          <p:cNvSpPr/>
          <p:nvPr/>
        </p:nvSpPr>
        <p:spPr>
          <a:xfrm>
            <a:off x="1718283" y="5346909"/>
            <a:ext cx="484632" cy="4544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7" name="Gruppo 26"/>
          <p:cNvGrpSpPr/>
          <p:nvPr/>
        </p:nvGrpSpPr>
        <p:grpSpPr>
          <a:xfrm>
            <a:off x="3785617" y="5795975"/>
            <a:ext cx="3150207" cy="745698"/>
            <a:chOff x="2671903" y="701782"/>
            <a:chExt cx="6075704" cy="745697"/>
          </a:xfrm>
        </p:grpSpPr>
        <p:sp>
          <p:nvSpPr>
            <p:cNvPr id="28" name="Rettangolo arrotondato 27"/>
            <p:cNvSpPr/>
            <p:nvPr/>
          </p:nvSpPr>
          <p:spPr>
            <a:xfrm>
              <a:off x="2671903" y="701782"/>
              <a:ext cx="5929963" cy="7456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2684069" y="732926"/>
              <a:ext cx="6063538" cy="646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Controller: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Contains control action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0" name="Freccia in su 29"/>
          <p:cNvSpPr/>
          <p:nvPr/>
        </p:nvSpPr>
        <p:spPr>
          <a:xfrm>
            <a:off x="3882660" y="5321508"/>
            <a:ext cx="484632" cy="4782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Automation and Control Laboratory – Ficicchia Russo Savaia</a:t>
            </a:r>
          </a:p>
        </p:txBody>
      </p:sp>
    </p:spTree>
    <p:extLst>
      <p:ext uri="{BB962C8B-B14F-4D97-AF65-F5344CB8AC3E}">
        <p14:creationId xmlns:p14="http://schemas.microsoft.com/office/powerpoint/2010/main" val="2976795231"/>
      </p:ext>
    </p:extLst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Loopshaping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4" y="895349"/>
            <a:ext cx="7134225" cy="535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57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Loopshaping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8" r="7603"/>
          <a:stretch/>
        </p:blipFill>
        <p:spPr>
          <a:xfrm>
            <a:off x="819150" y="2008757"/>
            <a:ext cx="7629525" cy="43644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1057275"/>
            <a:ext cx="7286625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2"/>
                </a:solidFill>
                <a:latin typeface="+mn-lt"/>
              </a:rPr>
              <a:t>Transient does not take into account non-linearities, 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2"/>
                </a:solidFill>
                <a:latin typeface="+mn-lt"/>
              </a:rPr>
              <a:t>but rising time and steady-state value match what we expected.</a:t>
            </a:r>
          </a:p>
        </p:txBody>
      </p:sp>
    </p:spTree>
    <p:extLst>
      <p:ext uri="{BB962C8B-B14F-4D97-AF65-F5344CB8AC3E}">
        <p14:creationId xmlns:p14="http://schemas.microsoft.com/office/powerpoint/2010/main" val="4025071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Positive zeros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00" y="901632"/>
            <a:ext cx="728662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2"/>
                </a:solidFill>
                <a:latin typeface="+mn-lt"/>
              </a:rPr>
              <a:t>What if there is another helpful position for the zeros of the regulator?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12588" r="50106" b="4501"/>
          <a:stretch/>
        </p:blipFill>
        <p:spPr>
          <a:xfrm>
            <a:off x="3159900" y="1591860"/>
            <a:ext cx="5282120" cy="475914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52045" y="3073941"/>
            <a:ext cx="2441643" cy="1001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Admissible Area </a:t>
            </a:r>
            <a:br>
              <a:rPr lang="it-IT" dirty="0"/>
            </a:br>
            <a:r>
              <a:rPr lang="it-IT" dirty="0"/>
              <a:t>wrt Performance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284068" y="3073941"/>
            <a:ext cx="1906621" cy="1001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Cart Poles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262664" y="2665379"/>
            <a:ext cx="1021404" cy="885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262664" y="3550596"/>
            <a:ext cx="1021404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898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Positive zeros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10" y="1011678"/>
            <a:ext cx="7341138" cy="550585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398849" y="2655651"/>
            <a:ext cx="1138137" cy="114786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 9"/>
          <p:cNvSpPr/>
          <p:nvPr/>
        </p:nvSpPr>
        <p:spPr>
          <a:xfrm>
            <a:off x="3206883" y="3955915"/>
            <a:ext cx="1138137" cy="114786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6228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LQG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8295" b="17188"/>
          <a:stretch/>
        </p:blipFill>
        <p:spPr>
          <a:xfrm>
            <a:off x="0" y="1240885"/>
            <a:ext cx="9144000" cy="28988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28492" y="4793977"/>
                <a:ext cx="3947940" cy="1262012"/>
              </a:xfrm>
              <a:prstGeom prst="rect">
                <a:avLst/>
              </a:prstGeom>
              <a:noFill/>
              <a:ln w="28575"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𝑥𝑄</m:t>
                          </m:r>
                          <m:sSup>
                            <m:s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𝑢𝑅</m:t>
                          </m:r>
                          <m:sSup>
                            <m:s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492" y="4793977"/>
                <a:ext cx="3947940" cy="1262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63443" y="1481139"/>
            <a:ext cx="1147459" cy="112587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6"/>
          <p:cNvSpPr txBox="1"/>
          <p:nvPr/>
        </p:nvSpPr>
        <p:spPr>
          <a:xfrm>
            <a:off x="151509" y="4963318"/>
            <a:ext cx="2683773" cy="92333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computed in order to guarantee zero tracking error at steady-state.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493396" y="2688687"/>
            <a:ext cx="2" cy="2059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9657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LQG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9" t="3342" r="8511" b="3234"/>
          <a:stretch/>
        </p:blipFill>
        <p:spPr>
          <a:xfrm>
            <a:off x="251028" y="2052536"/>
            <a:ext cx="8445500" cy="448445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692130" y="2355361"/>
            <a:ext cx="1147459" cy="112587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" name="Group 11"/>
          <p:cNvGrpSpPr/>
          <p:nvPr/>
        </p:nvGrpSpPr>
        <p:grpSpPr>
          <a:xfrm>
            <a:off x="3936858" y="879493"/>
            <a:ext cx="3913356" cy="2058259"/>
            <a:chOff x="4150874" y="850310"/>
            <a:chExt cx="3913356" cy="205825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0874" y="949865"/>
              <a:ext cx="3839780" cy="1861428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4183706" y="850310"/>
              <a:ext cx="3880524" cy="205825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22570" y="1050587"/>
            <a:ext cx="3217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tx2"/>
                </a:solidFill>
                <a:latin typeface="+mn-lt"/>
              </a:rPr>
              <a:t>The compensator is not perfect even though error is below 1/100.</a:t>
            </a:r>
          </a:p>
        </p:txBody>
      </p:sp>
    </p:spTree>
    <p:extLst>
      <p:ext uri="{BB962C8B-B14F-4D97-AF65-F5344CB8AC3E}">
        <p14:creationId xmlns:p14="http://schemas.microsoft.com/office/powerpoint/2010/main" val="16822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LQG 2dof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1" t="3010" r="7872" b="2118"/>
          <a:stretch/>
        </p:blipFill>
        <p:spPr>
          <a:xfrm>
            <a:off x="112794" y="1225685"/>
            <a:ext cx="9031206" cy="488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18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LQG 3dof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5" t="2565" r="7978" b="2565"/>
          <a:stretch/>
        </p:blipFill>
        <p:spPr>
          <a:xfrm>
            <a:off x="116730" y="1361871"/>
            <a:ext cx="8900810" cy="481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122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it-IT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it-IT" sz="4800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b="-4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8297"/>
            <a:ext cx="7798376" cy="3967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4797" y="1266358"/>
                <a:ext cx="3651925" cy="1221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it-I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d>
                                        <m:d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sub>
                              <m: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797" y="1266358"/>
                <a:ext cx="3651925" cy="1221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488332" y="5564221"/>
            <a:ext cx="719847" cy="350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30774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it-IT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it-IT" sz="4800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b="-4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3155"/>
            <a:ext cx="9144000" cy="2175189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946950" y="2555943"/>
            <a:ext cx="367625" cy="32060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 4"/>
          <p:cNvSpPr/>
          <p:nvPr/>
        </p:nvSpPr>
        <p:spPr>
          <a:xfrm>
            <a:off x="3921800" y="2555943"/>
            <a:ext cx="367625" cy="32060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/>
          <p:cNvSpPr/>
          <p:nvPr/>
        </p:nvSpPr>
        <p:spPr>
          <a:xfrm>
            <a:off x="7071400" y="2555943"/>
            <a:ext cx="367625" cy="32060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2130762" y="2943225"/>
            <a:ext cx="0" cy="60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21487" y="2933700"/>
            <a:ext cx="0" cy="60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55212" y="2924175"/>
            <a:ext cx="0" cy="60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130762" y="3543300"/>
            <a:ext cx="5975013" cy="9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05775" y="3278344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1Hz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199" y="4311241"/>
            <a:ext cx="7235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  <a:latin typeface="+mn-lt"/>
              </a:rPr>
              <a:t>The weights should have the inverse shape of the desired sensitivity.</a:t>
            </a:r>
          </a:p>
          <a:p>
            <a:endParaRPr lang="it-IT" dirty="0">
              <a:solidFill>
                <a:schemeClr val="tx2"/>
              </a:solidFill>
              <a:latin typeface="+mn-lt"/>
            </a:endParaRPr>
          </a:p>
          <a:p>
            <a:endParaRPr lang="it-IT" dirty="0">
              <a:solidFill>
                <a:schemeClr val="tx2"/>
              </a:solidFill>
              <a:latin typeface="+mn-lt"/>
            </a:endParaRPr>
          </a:p>
          <a:p>
            <a:r>
              <a:rPr lang="it-IT" dirty="0">
                <a:solidFill>
                  <a:schemeClr val="tx2"/>
                </a:solidFill>
                <a:latin typeface="+mn-lt"/>
              </a:rPr>
              <a:t>The higher the weight the weaker the control action:</a:t>
            </a:r>
          </a:p>
          <a:p>
            <a:r>
              <a:rPr lang="it-IT" dirty="0">
                <a:solidFill>
                  <a:schemeClr val="tx2"/>
                </a:solidFill>
                <a:latin typeface="+mn-lt"/>
              </a:rPr>
              <a:t>It is important since the motor saturates at ±5V.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793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Text Placeholder 2"/>
          <p:cNvSpPr txBox="1">
            <a:spLocks/>
          </p:cNvSpPr>
          <p:nvPr/>
        </p:nvSpPr>
        <p:spPr>
          <a:xfrm>
            <a:off x="1041400" y="2518398"/>
            <a:ext cx="7061200" cy="2262457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32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GB" sz="7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Modelling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Automation and Control Laboratory – Ficicchia Russo Savaia</a:t>
            </a:r>
          </a:p>
        </p:txBody>
      </p:sp>
    </p:spTree>
    <p:extLst>
      <p:ext uri="{BB962C8B-B14F-4D97-AF65-F5344CB8AC3E}">
        <p14:creationId xmlns:p14="http://schemas.microsoft.com/office/powerpoint/2010/main" val="727808587"/>
      </p:ext>
    </p:extLst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it-IT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it-IT" sz="4800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b="-4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2"/>
          <a:stretch/>
        </p:blipFill>
        <p:spPr>
          <a:xfrm>
            <a:off x="981074" y="1057274"/>
            <a:ext cx="7378701" cy="521017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235569" y="2572378"/>
            <a:ext cx="241161" cy="221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090058" y="2703007"/>
            <a:ext cx="11455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0519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it-IT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it-IT" sz="4800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b="-4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2124"/>
            <a:ext cx="9144000" cy="4791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3425" y="1181100"/>
            <a:ext cx="813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  <a:latin typeface="+mn-lt"/>
              </a:rPr>
              <a:t>Reducing the order of complexity of the regulator does not alter perfomance.</a:t>
            </a:r>
          </a:p>
        </p:txBody>
      </p:sp>
    </p:spTree>
    <p:extLst>
      <p:ext uri="{BB962C8B-B14F-4D97-AF65-F5344CB8AC3E}">
        <p14:creationId xmlns:p14="http://schemas.microsoft.com/office/powerpoint/2010/main" val="26651589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it-IT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it-IT" sz="4800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b="-4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" r="7446"/>
          <a:stretch/>
        </p:blipFill>
        <p:spPr>
          <a:xfrm>
            <a:off x="95250" y="1033462"/>
            <a:ext cx="6334126" cy="5372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29376" y="2811571"/>
            <a:ext cx="24288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  <a:latin typeface="+mn-lt"/>
              </a:rPr>
              <a:t>Zero tracking error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  <a:latin typeface="+mn-lt"/>
              </a:rPr>
              <a:t>Rising time less than 1 sec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  <a:latin typeface="+mn-lt"/>
              </a:rPr>
              <a:t>Noise cancellation</a:t>
            </a:r>
          </a:p>
        </p:txBody>
      </p:sp>
    </p:spTree>
    <p:extLst>
      <p:ext uri="{BB962C8B-B14F-4D97-AF65-F5344CB8AC3E}">
        <p14:creationId xmlns:p14="http://schemas.microsoft.com/office/powerpoint/2010/main" val="7433276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4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it-IT" sz="4800" dirty="0"/>
                  <a:t> 2dof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3"/>
                <a:stretch>
                  <a:fillRect t="-28571" b="-1226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1" y="1776413"/>
            <a:ext cx="8415052" cy="41957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86775" y="2952750"/>
            <a:ext cx="233078" cy="921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20852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4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it-IT" sz="4800" dirty="0"/>
                  <a:t> 2dof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t="-28571" b="-1226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5" r="8333"/>
          <a:stretch/>
        </p:blipFill>
        <p:spPr>
          <a:xfrm>
            <a:off x="76199" y="1314450"/>
            <a:ext cx="8834438" cy="520065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556675" y="3660843"/>
            <a:ext cx="815300" cy="56825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 4"/>
          <p:cNvSpPr/>
          <p:nvPr/>
        </p:nvSpPr>
        <p:spPr>
          <a:xfrm>
            <a:off x="5652175" y="2184468"/>
            <a:ext cx="815300" cy="56825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/>
          <p:cNvSpPr/>
          <p:nvPr/>
        </p:nvSpPr>
        <p:spPr>
          <a:xfrm>
            <a:off x="4652050" y="5051493"/>
            <a:ext cx="815300" cy="56825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3522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4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it-IT" sz="4800" dirty="0"/>
                  <a:t> 2dof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t="-28571" b="-1226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4116" b="29483"/>
          <a:stretch/>
        </p:blipFill>
        <p:spPr>
          <a:xfrm>
            <a:off x="219242" y="1190625"/>
            <a:ext cx="8924758" cy="1990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42" y="3463138"/>
            <a:ext cx="5437410" cy="26138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53124" y="3663163"/>
            <a:ext cx="2886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tx2"/>
                </a:solidFill>
                <a:latin typeface="+mn-lt"/>
              </a:rPr>
              <a:t>The current is not directly measured, but estimated through a Kalman filter.</a:t>
            </a:r>
          </a:p>
          <a:p>
            <a:pPr algn="just"/>
            <a:endParaRPr lang="it-IT" dirty="0">
              <a:solidFill>
                <a:schemeClr val="tx2"/>
              </a:solidFill>
              <a:latin typeface="+mn-lt"/>
            </a:endParaRPr>
          </a:p>
          <a:p>
            <a:pPr algn="just"/>
            <a:endParaRPr lang="it-IT" dirty="0">
              <a:solidFill>
                <a:schemeClr val="tx2"/>
              </a:solidFill>
              <a:latin typeface="+mn-lt"/>
            </a:endParaRPr>
          </a:p>
          <a:p>
            <a:pPr algn="just"/>
            <a:r>
              <a:rPr lang="it-IT" dirty="0">
                <a:solidFill>
                  <a:schemeClr val="tx2"/>
                </a:solidFill>
                <a:latin typeface="+mn-lt"/>
              </a:rPr>
              <a:t>The current regulator allows to stabilize the motor effort.</a:t>
            </a:r>
          </a:p>
        </p:txBody>
      </p:sp>
    </p:spTree>
    <p:extLst>
      <p:ext uri="{BB962C8B-B14F-4D97-AF65-F5344CB8AC3E}">
        <p14:creationId xmlns:p14="http://schemas.microsoft.com/office/powerpoint/2010/main" val="22697479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4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it-IT" sz="4800" dirty="0"/>
                  <a:t> 2dof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t="-28571" b="-1226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4" r="8021"/>
          <a:stretch/>
        </p:blipFill>
        <p:spPr>
          <a:xfrm>
            <a:off x="0" y="1076324"/>
            <a:ext cx="8948983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032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4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it-IT" sz="4800" dirty="0"/>
                  <a:t> 3dof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t="-28571" b="-1226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8" y="2119312"/>
            <a:ext cx="8205788" cy="3340355"/>
          </a:xfrm>
          <a:prstGeom prst="rect">
            <a:avLst/>
          </a:prstGeom>
        </p:spPr>
      </p:pic>
      <p:sp>
        <p:nvSpPr>
          <p:cNvPr id="4" name="Multiply 3"/>
          <p:cNvSpPr/>
          <p:nvPr/>
        </p:nvSpPr>
        <p:spPr>
          <a:xfrm>
            <a:off x="7962900" y="2105024"/>
            <a:ext cx="638175" cy="63817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4817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4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it-IT" sz="4800" dirty="0"/>
                  <a:t> 3dof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t="-28571" b="-1226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" y="971800"/>
            <a:ext cx="5333333" cy="400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7381" r="7512"/>
          <a:stretch/>
        </p:blipFill>
        <p:spPr>
          <a:xfrm>
            <a:off x="2723746" y="3197005"/>
            <a:ext cx="6274340" cy="33044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/>
          <p:cNvSpPr txBox="1"/>
          <p:nvPr/>
        </p:nvSpPr>
        <p:spPr>
          <a:xfrm>
            <a:off x="5390412" y="1685991"/>
            <a:ext cx="2966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tx2"/>
                </a:solidFill>
                <a:latin typeface="+mn-lt"/>
              </a:rPr>
              <a:t>The response (although not perfect) is way more stable with the inner current loop.</a:t>
            </a:r>
          </a:p>
        </p:txBody>
      </p:sp>
    </p:spTree>
    <p:extLst>
      <p:ext uri="{BB962C8B-B14F-4D97-AF65-F5344CB8AC3E}">
        <p14:creationId xmlns:p14="http://schemas.microsoft.com/office/powerpoint/2010/main" val="27289879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EKF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2236" y="2234541"/>
            <a:ext cx="7061200" cy="2262457"/>
          </a:xfrm>
        </p:spPr>
        <p:txBody>
          <a:bodyPr/>
          <a:lstStyle/>
          <a:p>
            <a:pPr algn="ctr"/>
            <a:r>
              <a:rPr lang="it-IT" sz="7200" b="1" dirty="0"/>
              <a:t>Extended Kalman Filter</a:t>
            </a:r>
          </a:p>
        </p:txBody>
      </p:sp>
    </p:spTree>
    <p:extLst>
      <p:ext uri="{BB962C8B-B14F-4D97-AF65-F5344CB8AC3E}">
        <p14:creationId xmlns:p14="http://schemas.microsoft.com/office/powerpoint/2010/main" val="271520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074" y="2681317"/>
            <a:ext cx="4001743" cy="2007124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Modelling: motor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02069" y="1630570"/>
            <a:ext cx="788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37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34" name="Oggetto 33"/>
          <p:cNvGraphicFramePr>
            <a:graphicFrameLocks noChangeAspect="1"/>
          </p:cNvGraphicFramePr>
          <p:nvPr>
            <p:extLst/>
          </p:nvPr>
        </p:nvGraphicFramePr>
        <p:xfrm>
          <a:off x="4771884" y="1558924"/>
          <a:ext cx="2589331" cy="5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zione" r:id="rId8" imgW="1815312" imgH="393529" progId="Equation.3">
                  <p:embed/>
                </p:oleObj>
              </mc:Choice>
              <mc:Fallback>
                <p:oleObj name="Equazione" r:id="rId8" imgW="1815312" imgH="393529" progId="Equation.3">
                  <p:embed/>
                  <p:pic>
                    <p:nvPicPr>
                      <p:cNvPr id="34" name="Oggetto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884" y="1558924"/>
                        <a:ext cx="2589331" cy="55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ggetto 22"/>
          <p:cNvGraphicFramePr>
            <a:graphicFrameLocks noChangeAspect="1"/>
          </p:cNvGraphicFramePr>
          <p:nvPr>
            <p:extLst/>
          </p:nvPr>
        </p:nvGraphicFramePr>
        <p:xfrm>
          <a:off x="4771885" y="2182597"/>
          <a:ext cx="705885" cy="36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zione" r:id="rId10" imgW="457200" imgH="241200" progId="Equation.3">
                  <p:embed/>
                </p:oleObj>
              </mc:Choice>
              <mc:Fallback>
                <p:oleObj name="Equazione" r:id="rId10" imgW="457200" imgH="241200" progId="Equation.3">
                  <p:embed/>
                  <p:pic>
                    <p:nvPicPr>
                      <p:cNvPr id="23" name="Oggetto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885" y="2182597"/>
                        <a:ext cx="705885" cy="366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ggetto 23"/>
          <p:cNvGraphicFramePr>
            <a:graphicFrameLocks noChangeAspect="1"/>
          </p:cNvGraphicFramePr>
          <p:nvPr>
            <p:extLst/>
          </p:nvPr>
        </p:nvGraphicFramePr>
        <p:xfrm>
          <a:off x="4909929" y="5433813"/>
          <a:ext cx="317204" cy="362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Equazione" r:id="rId12" imgW="203040" imgH="228600" progId="Equation.3">
                  <p:embed/>
                </p:oleObj>
              </mc:Choice>
              <mc:Fallback>
                <p:oleObj name="Equazione" r:id="rId12" imgW="203040" imgH="228600" progId="Equation.3">
                  <p:embed/>
                  <p:pic>
                    <p:nvPicPr>
                      <p:cNvPr id="24" name="Oggetto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9929" y="5433813"/>
                        <a:ext cx="317204" cy="362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364491" y="2162884"/>
            <a:ext cx="18668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37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back-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emf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effect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44" name="Oggetto 43"/>
          <p:cNvGraphicFramePr>
            <a:graphicFrameLocks noChangeAspect="1"/>
          </p:cNvGraphicFramePr>
          <p:nvPr>
            <p:extLst/>
          </p:nvPr>
        </p:nvGraphicFramePr>
        <p:xfrm>
          <a:off x="4888101" y="4926684"/>
          <a:ext cx="1263573" cy="365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zione" r:id="rId14" imgW="787400" imgH="228600" progId="Equation.3">
                  <p:embed/>
                </p:oleObj>
              </mc:Choice>
              <mc:Fallback>
                <p:oleObj name="Equazione" r:id="rId14" imgW="787400" imgH="228600" progId="Equation.3">
                  <p:embed/>
                  <p:pic>
                    <p:nvPicPr>
                      <p:cNvPr id="44" name="Oggetto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101" y="4926684"/>
                        <a:ext cx="1263573" cy="3653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17088"/>
          <a:stretch/>
        </p:blipFill>
        <p:spPr>
          <a:xfrm rot="5400000">
            <a:off x="-145388" y="1379702"/>
            <a:ext cx="4784172" cy="4328495"/>
          </a:xfrm>
          <a:prstGeom prst="rect">
            <a:avLst/>
          </a:prstGeom>
        </p:spPr>
      </p:pic>
      <p:cxnSp>
        <p:nvCxnSpPr>
          <p:cNvPr id="5" name="Connettore 2 4"/>
          <p:cNvCxnSpPr>
            <a:stCxn id="34" idx="1"/>
          </p:cNvCxnSpPr>
          <p:nvPr/>
        </p:nvCxnSpPr>
        <p:spPr>
          <a:xfrm flipH="1" flipV="1">
            <a:off x="3293459" y="1553317"/>
            <a:ext cx="1478425" cy="283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/>
          <p:cNvSpPr/>
          <p:nvPr/>
        </p:nvSpPr>
        <p:spPr>
          <a:xfrm>
            <a:off x="5119812" y="5409156"/>
            <a:ext cx="1846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torque constant 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Ovale 7"/>
          <p:cNvSpPr/>
          <p:nvPr/>
        </p:nvSpPr>
        <p:spPr>
          <a:xfrm>
            <a:off x="5650738" y="2889651"/>
            <a:ext cx="1132961" cy="87498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0" name="Connettore 2 9"/>
          <p:cNvCxnSpPr>
            <a:stCxn id="27" idx="2"/>
            <a:endCxn id="8" idx="0"/>
          </p:cNvCxnSpPr>
          <p:nvPr/>
        </p:nvCxnSpPr>
        <p:spPr>
          <a:xfrm flipH="1">
            <a:off x="6217219" y="2532216"/>
            <a:ext cx="80676" cy="357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6043119" y="4892640"/>
            <a:ext cx="1568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motor torque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4771884" y="1183985"/>
            <a:ext cx="256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first order system: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228600" y="6603458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Automation and Control Laboratory – Ficicchia Russo Savaia</a:t>
            </a:r>
          </a:p>
        </p:txBody>
      </p:sp>
    </p:spTree>
    <p:extLst>
      <p:ext uri="{BB962C8B-B14F-4D97-AF65-F5344CB8AC3E}">
        <p14:creationId xmlns:p14="http://schemas.microsoft.com/office/powerpoint/2010/main" val="474906806"/>
      </p:ext>
    </p:extLst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4840" y="4046706"/>
            <a:ext cx="4442316" cy="2348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EKF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622"/>
          <a:stretch/>
        </p:blipFill>
        <p:spPr>
          <a:xfrm>
            <a:off x="194552" y="4637160"/>
            <a:ext cx="4405519" cy="1575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392" y="4594147"/>
            <a:ext cx="3989961" cy="16182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508" y="962633"/>
            <a:ext cx="4463577" cy="295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840" y="4134255"/>
            <a:ext cx="444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Linear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57156" y="4131011"/>
            <a:ext cx="428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Nonlinear 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57156" y="4043463"/>
            <a:ext cx="4282062" cy="2348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6527259" y="1702340"/>
            <a:ext cx="340468" cy="735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88651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EKF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it-IT" dirty="0"/>
                  <a:t>Steps: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Update state estimate</a:t>
                </a:r>
                <a:br>
                  <a:rPr lang="it-IT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it-IT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Linearize system around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br>
                  <a:rPr lang="it-IT" dirty="0"/>
                </a:b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Update Kalman gain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Update prediction</a:t>
                </a:r>
                <a:br>
                  <a:rPr lang="it-IT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𝑚𝑒𝑎𝑠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pPr marL="514350" indent="-514350">
                  <a:buFont typeface="+mj-lt"/>
                  <a:buAutoNum type="arabicPeriod"/>
                </a:pPr>
                <a:endParaRPr lang="it-IT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2332" t="-15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8141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EKF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9471"/>
            <a:ext cx="9144000" cy="3618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285" y="1231208"/>
            <a:ext cx="8521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>
                <a:solidFill>
                  <a:schemeClr val="tx2"/>
                </a:solidFill>
                <a:latin typeface="+mn-lt"/>
              </a:rPr>
              <a:t>Simulink simulation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>
                <a:solidFill>
                  <a:schemeClr val="tx2"/>
                </a:solidFill>
                <a:latin typeface="+mn-lt"/>
              </a:rPr>
              <a:t>Porting onto Arduino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>
                <a:solidFill>
                  <a:schemeClr val="tx2"/>
                </a:solidFill>
                <a:latin typeface="+mn-lt"/>
              </a:rPr>
              <a:t>Validation of results </a:t>
            </a:r>
          </a:p>
        </p:txBody>
      </p:sp>
    </p:spTree>
    <p:extLst>
      <p:ext uri="{BB962C8B-B14F-4D97-AF65-F5344CB8AC3E}">
        <p14:creationId xmlns:p14="http://schemas.microsoft.com/office/powerpoint/2010/main" val="943629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EKF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30" y="996781"/>
            <a:ext cx="7244269" cy="543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441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2236" y="2234541"/>
            <a:ext cx="7061200" cy="2262457"/>
          </a:xfrm>
        </p:spPr>
        <p:txBody>
          <a:bodyPr/>
          <a:lstStyle/>
          <a:p>
            <a:pPr algn="ctr"/>
            <a:r>
              <a:rPr lang="it-IT" sz="7200" b="1" dirty="0"/>
              <a:t>THANK YOU!</a:t>
            </a:r>
          </a:p>
          <a:p>
            <a:pPr algn="ctr"/>
            <a:r>
              <a:rPr lang="it-IT" sz="72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5668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Modelling: pinion/rack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1004558" y="550146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17088"/>
          <a:stretch/>
        </p:blipFill>
        <p:spPr>
          <a:xfrm rot="5400000">
            <a:off x="-145388" y="1377508"/>
            <a:ext cx="4784172" cy="4328495"/>
          </a:xfrm>
          <a:prstGeom prst="rect">
            <a:avLst/>
          </a:prstGeom>
        </p:spPr>
      </p:pic>
      <p:cxnSp>
        <p:nvCxnSpPr>
          <p:cNvPr id="5" name="Connettore 2 4"/>
          <p:cNvCxnSpPr>
            <a:stCxn id="33" idx="1"/>
          </p:cNvCxnSpPr>
          <p:nvPr/>
        </p:nvCxnSpPr>
        <p:spPr>
          <a:xfrm flipH="1">
            <a:off x="2280060" y="1490554"/>
            <a:ext cx="2438567" cy="2026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ggetto 24"/>
          <p:cNvGraphicFramePr>
            <a:graphicFrameLocks noChangeAspect="1"/>
          </p:cNvGraphicFramePr>
          <p:nvPr>
            <p:extLst/>
          </p:nvPr>
        </p:nvGraphicFramePr>
        <p:xfrm>
          <a:off x="6021345" y="1293558"/>
          <a:ext cx="2680711" cy="394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Equazione" r:id="rId8" imgW="1625400" imgH="241200" progId="Equation.3">
                  <p:embed/>
                </p:oleObj>
              </mc:Choice>
              <mc:Fallback>
                <p:oleObj name="Equazione" r:id="rId8" imgW="1625400" imgH="241200" progId="Equation.3">
                  <p:embed/>
                  <p:pic>
                    <p:nvPicPr>
                      <p:cNvPr id="25" name="Oggetto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345" y="1293558"/>
                        <a:ext cx="2680711" cy="39422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ggetto 25"/>
          <p:cNvGraphicFramePr>
            <a:graphicFrameLocks noChangeAspect="1"/>
          </p:cNvGraphicFramePr>
          <p:nvPr>
            <p:extLst/>
          </p:nvPr>
        </p:nvGraphicFramePr>
        <p:xfrm>
          <a:off x="4866065" y="2778580"/>
          <a:ext cx="531464" cy="398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zione" r:id="rId10" imgW="304668" imgH="228501" progId="Equation.3">
                  <p:embed/>
                </p:oleObj>
              </mc:Choice>
              <mc:Fallback>
                <p:oleObj name="Equazione" r:id="rId10" imgW="304668" imgH="228501" progId="Equation.3">
                  <p:embed/>
                  <p:pic>
                    <p:nvPicPr>
                      <p:cNvPr id="26" name="Oggetto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6065" y="2778580"/>
                        <a:ext cx="531464" cy="398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ggetto 27"/>
          <p:cNvGraphicFramePr>
            <a:graphicFrameLocks noChangeAspect="1"/>
          </p:cNvGraphicFramePr>
          <p:nvPr>
            <p:extLst/>
          </p:nvPr>
        </p:nvGraphicFramePr>
        <p:xfrm>
          <a:off x="1663743" y="2460628"/>
          <a:ext cx="255231" cy="32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quazione" r:id="rId12" imgW="139579" imgH="177646" progId="Equation.3">
                  <p:embed/>
                </p:oleObj>
              </mc:Choice>
              <mc:Fallback>
                <p:oleObj name="Equazione" r:id="rId12" imgW="139579" imgH="177646" progId="Equation.3">
                  <p:embed/>
                  <p:pic>
                    <p:nvPicPr>
                      <p:cNvPr id="28" name="Oggetto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43" y="2460628"/>
                        <a:ext cx="255231" cy="3281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ggetto 28"/>
          <p:cNvGraphicFramePr>
            <a:graphicFrameLocks noChangeAspect="1"/>
          </p:cNvGraphicFramePr>
          <p:nvPr>
            <p:extLst/>
          </p:nvPr>
        </p:nvGraphicFramePr>
        <p:xfrm>
          <a:off x="4859938" y="3228527"/>
          <a:ext cx="932380" cy="408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zione" r:id="rId14" imgW="545760" imgH="241200" progId="Equation.3">
                  <p:embed/>
                </p:oleObj>
              </mc:Choice>
              <mc:Fallback>
                <p:oleObj name="Equazione" r:id="rId14" imgW="545760" imgH="241200" progId="Equation.3">
                  <p:embed/>
                  <p:pic>
                    <p:nvPicPr>
                      <p:cNvPr id="29" name="Oggetto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938" y="3228527"/>
                        <a:ext cx="932380" cy="4089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40"/>
          <p:cNvSpPr>
            <a:spLocks noChangeArrowheads="1"/>
          </p:cNvSpPr>
          <p:nvPr/>
        </p:nvSpPr>
        <p:spPr bwMode="auto">
          <a:xfrm>
            <a:off x="5255462" y="2784355"/>
            <a:ext cx="366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37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load torque transmitted to the carts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" name="Rectangle 41"/>
          <p:cNvSpPr>
            <a:spLocks noChangeArrowheads="1"/>
          </p:cNvSpPr>
          <p:nvPr/>
        </p:nvSpPr>
        <p:spPr bwMode="auto">
          <a:xfrm>
            <a:off x="5009543" y="2327186"/>
            <a:ext cx="33237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37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inertia of motor, pinion and rack</a:t>
            </a:r>
            <a:endParaRPr kumimoji="0" lang="en-US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42"/>
          <p:cNvSpPr>
            <a:spLocks noChangeArrowheads="1"/>
          </p:cNvSpPr>
          <p:nvPr/>
        </p:nvSpPr>
        <p:spPr bwMode="auto">
          <a:xfrm>
            <a:off x="5593631" y="3248325"/>
            <a:ext cx="26686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37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non linear motor friction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4718627" y="1305888"/>
            <a:ext cx="13827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37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Pinion/rack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5" name="Connettore 2 34"/>
          <p:cNvCxnSpPr>
            <a:stCxn id="33" idx="1"/>
          </p:cNvCxnSpPr>
          <p:nvPr/>
        </p:nvCxnSpPr>
        <p:spPr>
          <a:xfrm flipH="1">
            <a:off x="2498294" y="1490554"/>
            <a:ext cx="2220333" cy="3064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ccia circolare in giù 14"/>
          <p:cNvSpPr/>
          <p:nvPr/>
        </p:nvSpPr>
        <p:spPr>
          <a:xfrm>
            <a:off x="1183283" y="2251491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graphicFrame>
        <p:nvGraphicFramePr>
          <p:cNvPr id="46" name="Oggetto 45"/>
          <p:cNvGraphicFramePr>
            <a:graphicFrameLocks noChangeAspect="1"/>
          </p:cNvGraphicFramePr>
          <p:nvPr>
            <p:extLst/>
          </p:nvPr>
        </p:nvGraphicFramePr>
        <p:xfrm>
          <a:off x="4859945" y="2355592"/>
          <a:ext cx="264215" cy="33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Equazione" r:id="rId12" imgW="139579" imgH="177646" progId="Equation.3">
                  <p:embed/>
                </p:oleObj>
              </mc:Choice>
              <mc:Fallback>
                <p:oleObj name="Equazione" r:id="rId12" imgW="139579" imgH="177646" progId="Equation.3">
                  <p:embed/>
                  <p:pic>
                    <p:nvPicPr>
                      <p:cNvPr id="46" name="Oggetto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945" y="2355592"/>
                        <a:ext cx="264215" cy="3397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tangolo 7"/>
          <p:cNvSpPr/>
          <p:nvPr/>
        </p:nvSpPr>
        <p:spPr>
          <a:xfrm>
            <a:off x="4859938" y="1839114"/>
            <a:ext cx="842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where: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Automation and Control Laboratory – Ficicchia Russo Savaia</a:t>
            </a:r>
          </a:p>
        </p:txBody>
      </p:sp>
    </p:spTree>
    <p:extLst>
      <p:ext uri="{BB962C8B-B14F-4D97-AF65-F5344CB8AC3E}">
        <p14:creationId xmlns:p14="http://schemas.microsoft.com/office/powerpoint/2010/main" val="917644719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Modelling: carts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4" name="Oggetto 53"/>
          <p:cNvGraphicFramePr>
            <a:graphicFrameLocks noChangeAspect="1"/>
          </p:cNvGraphicFramePr>
          <p:nvPr>
            <p:extLst/>
          </p:nvPr>
        </p:nvGraphicFramePr>
        <p:xfrm>
          <a:off x="4780917" y="931946"/>
          <a:ext cx="2950987" cy="43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zione" r:id="rId7" imgW="1549400" imgH="228600" progId="Equation.3">
                  <p:embed/>
                </p:oleObj>
              </mc:Choice>
              <mc:Fallback>
                <p:oleObj name="Equazione" r:id="rId7" imgW="1549400" imgH="228600" progId="Equation.3">
                  <p:embed/>
                  <p:pic>
                    <p:nvPicPr>
                      <p:cNvPr id="54" name="Oggetto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0917" y="931946"/>
                        <a:ext cx="2950987" cy="43450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ggetto 57"/>
          <p:cNvGraphicFramePr>
            <a:graphicFrameLocks noChangeAspect="1"/>
          </p:cNvGraphicFramePr>
          <p:nvPr>
            <p:extLst/>
          </p:nvPr>
        </p:nvGraphicFramePr>
        <p:xfrm>
          <a:off x="3843856" y="1483546"/>
          <a:ext cx="735315" cy="352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Equazione" r:id="rId9" imgW="469900" imgH="228600" progId="Equation.3">
                  <p:embed/>
                </p:oleObj>
              </mc:Choice>
              <mc:Fallback>
                <p:oleObj name="Equazione" r:id="rId9" imgW="469900" imgH="228600" progId="Equation.3">
                  <p:embed/>
                  <p:pic>
                    <p:nvPicPr>
                      <p:cNvPr id="58" name="Oggetto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856" y="1483546"/>
                        <a:ext cx="735315" cy="3529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471099" y="1457431"/>
            <a:ext cx="4680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37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damping (viscous + spring) of the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i-th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cart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60" name="Oggetto 59"/>
          <p:cNvGraphicFramePr>
            <a:graphicFrameLocks noChangeAspect="1"/>
          </p:cNvGraphicFramePr>
          <p:nvPr>
            <p:extLst/>
          </p:nvPr>
        </p:nvGraphicFramePr>
        <p:xfrm>
          <a:off x="4608799" y="1938290"/>
          <a:ext cx="716813" cy="53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Equazione" r:id="rId11" imgW="520474" imgH="393529" progId="Equation.3">
                  <p:embed/>
                </p:oleObj>
              </mc:Choice>
              <mc:Fallback>
                <p:oleObj name="Equazione" r:id="rId11" imgW="520474" imgH="393529" progId="Equation.3">
                  <p:embed/>
                  <p:pic>
                    <p:nvPicPr>
                      <p:cNvPr id="60" name="Oggetto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799" y="1938290"/>
                        <a:ext cx="716813" cy="534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ggetto 60"/>
          <p:cNvGraphicFramePr>
            <a:graphicFrameLocks noChangeAspect="1"/>
          </p:cNvGraphicFramePr>
          <p:nvPr>
            <p:extLst/>
          </p:nvPr>
        </p:nvGraphicFramePr>
        <p:xfrm>
          <a:off x="4579171" y="2580173"/>
          <a:ext cx="3134889" cy="597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Equazione" r:id="rId13" imgW="2044700" imgH="393700" progId="Equation.3">
                  <p:embed/>
                </p:oleObj>
              </mc:Choice>
              <mc:Fallback>
                <p:oleObj name="Equazione" r:id="rId13" imgW="2044700" imgH="393700" progId="Equation.3">
                  <p:embed/>
                  <p:pic>
                    <p:nvPicPr>
                      <p:cNvPr id="61" name="Oggetto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171" y="2580173"/>
                        <a:ext cx="3134889" cy="59781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ggetto 62"/>
          <p:cNvGraphicFramePr>
            <a:graphicFrameLocks noChangeAspect="1"/>
          </p:cNvGraphicFramePr>
          <p:nvPr>
            <p:extLst/>
          </p:nvPr>
        </p:nvGraphicFramePr>
        <p:xfrm>
          <a:off x="4823240" y="3296172"/>
          <a:ext cx="876803" cy="599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Equazione" r:id="rId15" imgW="571252" imgH="393529" progId="Equation.3">
                  <p:embed/>
                </p:oleObj>
              </mc:Choice>
              <mc:Fallback>
                <p:oleObj name="Equazione" r:id="rId15" imgW="571252" imgH="393529" progId="Equation.3">
                  <p:embed/>
                  <p:pic>
                    <p:nvPicPr>
                      <p:cNvPr id="63" name="Oggetto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3240" y="3296172"/>
                        <a:ext cx="876803" cy="5991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55"/>
          <p:cNvSpPr>
            <a:spLocks noChangeArrowheads="1"/>
          </p:cNvSpPr>
          <p:nvPr/>
        </p:nvSpPr>
        <p:spPr bwMode="auto">
          <a:xfrm>
            <a:off x="3823425" y="1988151"/>
            <a:ext cx="4802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	           and neglecting nonlinear friction 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7" name="Rectangle 57"/>
          <p:cNvSpPr>
            <a:spLocks noChangeArrowheads="1"/>
          </p:cNvSpPr>
          <p:nvPr/>
        </p:nvSpPr>
        <p:spPr bwMode="auto">
          <a:xfrm>
            <a:off x="3985707" y="3428659"/>
            <a:ext cx="779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37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1004558" y="550146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3304427" y="944477"/>
            <a:ext cx="5213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449251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cart:			             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" r="2545"/>
          <a:stretch/>
        </p:blipFill>
        <p:spPr>
          <a:xfrm rot="5400000">
            <a:off x="-959057" y="1888419"/>
            <a:ext cx="5766727" cy="3558673"/>
          </a:xfrm>
          <a:prstGeom prst="rect">
            <a:avLst/>
          </a:prstGeom>
        </p:spPr>
      </p:pic>
      <p:graphicFrame>
        <p:nvGraphicFramePr>
          <p:cNvPr id="49" name="Oggetto 48"/>
          <p:cNvGraphicFramePr>
            <a:graphicFrameLocks noChangeAspect="1"/>
          </p:cNvGraphicFramePr>
          <p:nvPr>
            <p:extLst/>
          </p:nvPr>
        </p:nvGraphicFramePr>
        <p:xfrm>
          <a:off x="4062664" y="2675424"/>
          <a:ext cx="513331" cy="407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Equazione" r:id="rId18" imgW="190440" imgH="152280" progId="Equation.3">
                  <p:embed/>
                </p:oleObj>
              </mc:Choice>
              <mc:Fallback>
                <p:oleObj name="Equazione" r:id="rId18" imgW="190440" imgH="152280" progId="Equation.3">
                  <p:embed/>
                  <p:pic>
                    <p:nvPicPr>
                      <p:cNvPr id="49" name="Oggetto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664" y="2675424"/>
                        <a:ext cx="513331" cy="4073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Automation and Control Laboratory – Ficicchia Russo Savaia</a:t>
            </a:r>
          </a:p>
        </p:txBody>
      </p:sp>
    </p:spTree>
    <p:extLst>
      <p:ext uri="{BB962C8B-B14F-4D97-AF65-F5344CB8AC3E}">
        <p14:creationId xmlns:p14="http://schemas.microsoft.com/office/powerpoint/2010/main" val="4290116621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Equations: 1-2-3 DOF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Oggetto 2"/>
          <p:cNvGraphicFramePr>
            <a:graphicFrameLocks noChangeAspect="1"/>
          </p:cNvGraphicFramePr>
          <p:nvPr>
            <p:extLst/>
          </p:nvPr>
        </p:nvGraphicFramePr>
        <p:xfrm>
          <a:off x="1414685" y="1056603"/>
          <a:ext cx="2859951" cy="116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Equazione" r:id="rId7" imgW="1651000" imgH="660400" progId="Equation.3">
                  <p:embed/>
                </p:oleObj>
              </mc:Choice>
              <mc:Fallback>
                <p:oleObj name="Equazione" r:id="rId7" imgW="1651000" imgH="660400" progId="Equation.3">
                  <p:embed/>
                  <p:pic>
                    <p:nvPicPr>
                      <p:cNvPr id="3" name="Ogget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685" y="1056603"/>
                        <a:ext cx="2859951" cy="1168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>
            <p:extLst/>
          </p:nvPr>
        </p:nvGraphicFramePr>
        <p:xfrm>
          <a:off x="4737548" y="957263"/>
          <a:ext cx="3603625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" name="Equazione" r:id="rId9" imgW="2311200" imgH="965160" progId="Equation.3">
                  <p:embed/>
                </p:oleObj>
              </mc:Choice>
              <mc:Fallback>
                <p:oleObj name="Equazione" r:id="rId9" imgW="2311200" imgH="965160" progId="Equation.3">
                  <p:embed/>
                  <p:pic>
                    <p:nvPicPr>
                      <p:cNvPr id="5" name="Ogget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548" y="957263"/>
                        <a:ext cx="3603625" cy="1500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ggetto 24"/>
          <p:cNvGraphicFramePr>
            <a:graphicFrameLocks noChangeAspect="1"/>
          </p:cNvGraphicFramePr>
          <p:nvPr>
            <p:extLst/>
          </p:nvPr>
        </p:nvGraphicFramePr>
        <p:xfrm>
          <a:off x="4355393" y="1550471"/>
          <a:ext cx="37782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Equazione" r:id="rId11" imgW="190440" imgH="152280" progId="Equation.3">
                  <p:embed/>
                </p:oleObj>
              </mc:Choice>
              <mc:Fallback>
                <p:oleObj name="Equazione" r:id="rId11" imgW="190440" imgH="152280" progId="Equation.3">
                  <p:embed/>
                  <p:pic>
                    <p:nvPicPr>
                      <p:cNvPr id="25" name="Oggetto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393" y="1550471"/>
                        <a:ext cx="377825" cy="303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494000" y="2915995"/>
            <a:ext cx="65840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37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2-3 DOF: </a:t>
            </a:r>
            <a:r>
              <a:rPr kumimoji="0" lang="en-GB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Lagrangian</a:t>
            </a: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approach</a:t>
            </a: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			     where</a:t>
            </a:r>
            <a:endParaRPr kumimoji="0" lang="en-GB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28" name="Oggetto 27"/>
          <p:cNvGraphicFramePr>
            <a:graphicFrameLocks noChangeAspect="1"/>
          </p:cNvGraphicFramePr>
          <p:nvPr>
            <p:extLst/>
          </p:nvPr>
        </p:nvGraphicFramePr>
        <p:xfrm>
          <a:off x="3514252" y="2746175"/>
          <a:ext cx="2758195" cy="70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Equazione" r:id="rId13" imgW="1892300" imgH="482600" progId="Equation.3">
                  <p:embed/>
                </p:oleObj>
              </mc:Choice>
              <mc:Fallback>
                <p:oleObj name="Equazione" r:id="rId13" imgW="1892300" imgH="482600" progId="Equation.3">
                  <p:embed/>
                  <p:pic>
                    <p:nvPicPr>
                      <p:cNvPr id="28" name="Oggetto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252" y="2746175"/>
                        <a:ext cx="2758195" cy="70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ggetto 28"/>
          <p:cNvGraphicFramePr>
            <a:graphicFrameLocks noChangeAspect="1"/>
          </p:cNvGraphicFramePr>
          <p:nvPr>
            <p:extLst/>
          </p:nvPr>
        </p:nvGraphicFramePr>
        <p:xfrm>
          <a:off x="7025156" y="2790315"/>
          <a:ext cx="1043879" cy="61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name="Equazione" r:id="rId15" imgW="774364" imgH="457002" progId="Equation.3">
                  <p:embed/>
                </p:oleObj>
              </mc:Choice>
              <mc:Fallback>
                <p:oleObj name="Equazione" r:id="rId15" imgW="774364" imgH="457002" progId="Equation.3">
                  <p:embed/>
                  <p:pic>
                    <p:nvPicPr>
                      <p:cNvPr id="29" name="Oggetto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5156" y="2790315"/>
                        <a:ext cx="1043879" cy="618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ggetto 30"/>
          <p:cNvGraphicFramePr>
            <a:graphicFrameLocks noChangeAspect="1"/>
          </p:cNvGraphicFramePr>
          <p:nvPr>
            <p:extLst/>
          </p:nvPr>
        </p:nvGraphicFramePr>
        <p:xfrm>
          <a:off x="200260" y="4210396"/>
          <a:ext cx="4085656" cy="155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Equazione" r:id="rId17" imgW="3009900" imgH="1143000" progId="Equation.3">
                  <p:embed/>
                </p:oleObj>
              </mc:Choice>
              <mc:Fallback>
                <p:oleObj name="Equazione" r:id="rId17" imgW="3009900" imgH="1143000" progId="Equation.3">
                  <p:embed/>
                  <p:pic>
                    <p:nvPicPr>
                      <p:cNvPr id="31" name="Oggetto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260" y="4210396"/>
                        <a:ext cx="4085656" cy="15515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uppo 51"/>
          <p:cNvGrpSpPr/>
          <p:nvPr/>
        </p:nvGrpSpPr>
        <p:grpSpPr>
          <a:xfrm>
            <a:off x="485910" y="1379876"/>
            <a:ext cx="798136" cy="478272"/>
            <a:chOff x="2640935" y="969207"/>
            <a:chExt cx="1565305" cy="478272"/>
          </a:xfrm>
        </p:grpSpPr>
        <p:sp>
          <p:nvSpPr>
            <p:cNvPr id="53" name="Rettangolo arrotondato 52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Rettangolo 53"/>
            <p:cNvSpPr/>
            <p:nvPr/>
          </p:nvSpPr>
          <p:spPr>
            <a:xfrm>
              <a:off x="2640935" y="997207"/>
              <a:ext cx="1481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 DOF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5" name="Gruppo 54"/>
          <p:cNvGrpSpPr/>
          <p:nvPr/>
        </p:nvGrpSpPr>
        <p:grpSpPr>
          <a:xfrm>
            <a:off x="1730936" y="3529315"/>
            <a:ext cx="798137" cy="478272"/>
            <a:chOff x="2640934" y="969207"/>
            <a:chExt cx="1565306" cy="478272"/>
          </a:xfrm>
        </p:grpSpPr>
        <p:sp>
          <p:nvSpPr>
            <p:cNvPr id="56" name="Rettangolo arrotondato 55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Rettangolo 57"/>
            <p:cNvSpPr/>
            <p:nvPr/>
          </p:nvSpPr>
          <p:spPr>
            <a:xfrm>
              <a:off x="2640934" y="997207"/>
              <a:ext cx="14813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 DOF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59" name="Oggetto 58"/>
          <p:cNvGraphicFramePr>
            <a:graphicFrameLocks noChangeAspect="1"/>
          </p:cNvGraphicFramePr>
          <p:nvPr>
            <p:extLst/>
          </p:nvPr>
        </p:nvGraphicFramePr>
        <p:xfrm>
          <a:off x="4450358" y="3885222"/>
          <a:ext cx="4413251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6" name="Equazione" r:id="rId19" imgW="3251160" imgH="1600200" progId="Equation.3">
                  <p:embed/>
                </p:oleObj>
              </mc:Choice>
              <mc:Fallback>
                <p:oleObj name="Equazione" r:id="rId19" imgW="3251160" imgH="1600200" progId="Equation.3">
                  <p:embed/>
                  <p:pic>
                    <p:nvPicPr>
                      <p:cNvPr id="59" name="Oggetto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0358" y="3885222"/>
                        <a:ext cx="4413251" cy="217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Gruppo 59"/>
          <p:cNvGrpSpPr/>
          <p:nvPr/>
        </p:nvGrpSpPr>
        <p:grpSpPr>
          <a:xfrm>
            <a:off x="6068659" y="3529315"/>
            <a:ext cx="798137" cy="478272"/>
            <a:chOff x="2640934" y="969207"/>
            <a:chExt cx="1565306" cy="478272"/>
          </a:xfrm>
        </p:grpSpPr>
        <p:sp>
          <p:nvSpPr>
            <p:cNvPr id="61" name="Rettangolo arrotondato 60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2640934" y="997207"/>
              <a:ext cx="14813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 DOF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Automation and Control Laboratory – Ficicchia Russo Savaia</a:t>
            </a:r>
          </a:p>
        </p:txBody>
      </p:sp>
    </p:spTree>
    <p:extLst>
      <p:ext uri="{BB962C8B-B14F-4D97-AF65-F5344CB8AC3E}">
        <p14:creationId xmlns:p14="http://schemas.microsoft.com/office/powerpoint/2010/main" val="3949044147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25.6|40.5"/>
</p:tagLst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7_Storyboard Layouts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8_Storyboard Layouts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9_Storyboard Layouts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0_Storyboard Layouts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1_Storyboard Layouts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2_Storyboard Layouts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3_Storyboard Layouts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4_Storyboard Layouts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Storyboard Layouts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Storyboard Layouts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Storyboard Layouts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Storyboard Layouts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Storyboard Layouts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Storyboard Layouts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8489</TotalTime>
  <Words>1654</Words>
  <Application>Microsoft Office PowerPoint</Application>
  <PresentationFormat>On-screen Show (4:3)</PresentationFormat>
  <Paragraphs>366</Paragraphs>
  <Slides>64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92" baseType="lpstr">
      <vt:lpstr>ＭＳ Ｐゴシック</vt:lpstr>
      <vt:lpstr>Arial</vt:lpstr>
      <vt:lpstr>Calibri</vt:lpstr>
      <vt:lpstr>Calibri Light</vt:lpstr>
      <vt:lpstr>Cambria Math</vt:lpstr>
      <vt:lpstr>Lucida Calligraphy</vt:lpstr>
      <vt:lpstr>Minion Web</vt:lpstr>
      <vt:lpstr>Mishafi Gold</vt:lpstr>
      <vt:lpstr>Times New Roman</vt:lpstr>
      <vt:lpstr>Wingdings</vt:lpstr>
      <vt:lpstr>Intro</vt:lpstr>
      <vt:lpstr>PoliMi_TESI_Scribd</vt:lpstr>
      <vt:lpstr>1_Intro</vt:lpstr>
      <vt:lpstr>1_Storyboard Layouts</vt:lpstr>
      <vt:lpstr>2_Storyboard Layouts</vt:lpstr>
      <vt:lpstr>3_Storyboard Layouts</vt:lpstr>
      <vt:lpstr>4_Storyboard Layouts</vt:lpstr>
      <vt:lpstr>5_Storyboard Layouts</vt:lpstr>
      <vt:lpstr>6_Storyboard Layouts</vt:lpstr>
      <vt:lpstr>7_Storyboard Layouts</vt:lpstr>
      <vt:lpstr>8_Storyboard Layouts</vt:lpstr>
      <vt:lpstr>9_Storyboard Layouts</vt:lpstr>
      <vt:lpstr>10_Storyboard Layouts</vt:lpstr>
      <vt:lpstr>11_Storyboard Layouts</vt:lpstr>
      <vt:lpstr>12_Storyboard Layouts</vt:lpstr>
      <vt:lpstr>13_Storyboard Layouts</vt:lpstr>
      <vt:lpstr>14_Storyboard Layouts</vt:lpstr>
      <vt:lpstr>Equazione</vt:lpstr>
      <vt:lpstr>PowerPoint Presentation</vt:lpstr>
      <vt:lpstr>System description</vt:lpstr>
      <vt:lpstr>Preliminary issues</vt:lpstr>
      <vt:lpstr>Protection system: four macroblocks</vt:lpstr>
      <vt:lpstr>Modelling</vt:lpstr>
      <vt:lpstr>Modelling: motor</vt:lpstr>
      <vt:lpstr>Modelling: pinion/rack</vt:lpstr>
      <vt:lpstr>Modelling: carts</vt:lpstr>
      <vt:lpstr>Equations: 1-2-3 DOF</vt:lpstr>
      <vt:lpstr>Identification</vt:lpstr>
      <vt:lpstr>White box identification: steps</vt:lpstr>
      <vt:lpstr>Validation cost function</vt:lpstr>
      <vt:lpstr>Motor identification: resistance</vt:lpstr>
      <vt:lpstr>Motor identification: inductance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Politecnico di Milano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PresentazioneTesiNomeCognome</dc:title>
  <dc:subject/>
  <dc:creator>Luca Maggiori</dc:creator>
  <cp:keywords/>
  <dc:description/>
  <cp:lastModifiedBy>Gianluca Savaia</cp:lastModifiedBy>
  <cp:revision>1460</cp:revision>
  <dcterms:created xsi:type="dcterms:W3CDTF">2014-04-15T14:07:28Z</dcterms:created>
  <dcterms:modified xsi:type="dcterms:W3CDTF">2016-06-23T19:50:45Z</dcterms:modified>
  <cp:category/>
</cp:coreProperties>
</file>