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27"/>
  </p:notesMasterIdLst>
  <p:sldIdLst>
    <p:sldId id="330" r:id="rId4"/>
    <p:sldId id="331" r:id="rId5"/>
    <p:sldId id="332" r:id="rId6"/>
    <p:sldId id="333" r:id="rId7"/>
    <p:sldId id="334" r:id="rId8"/>
    <p:sldId id="335" r:id="rId9"/>
    <p:sldId id="339" r:id="rId10"/>
    <p:sldId id="340" r:id="rId11"/>
    <p:sldId id="342" r:id="rId12"/>
    <p:sldId id="343" r:id="rId13"/>
    <p:sldId id="336" r:id="rId14"/>
    <p:sldId id="344" r:id="rId15"/>
    <p:sldId id="345" r:id="rId16"/>
    <p:sldId id="337" r:id="rId17"/>
    <p:sldId id="346" r:id="rId18"/>
    <p:sldId id="347" r:id="rId19"/>
    <p:sldId id="349" r:id="rId20"/>
    <p:sldId id="351" r:id="rId21"/>
    <p:sldId id="352" r:id="rId22"/>
    <p:sldId id="350" r:id="rId23"/>
    <p:sldId id="353" r:id="rId24"/>
    <p:sldId id="338" r:id="rId25"/>
    <p:sldId id="354" r:id="rId26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1212" autoAdjust="0"/>
  </p:normalViewPr>
  <p:slideViewPr>
    <p:cSldViewPr snapToGrid="0" snapToObjects="1">
      <p:cViewPr varScale="1">
        <p:scale>
          <a:sx n="119" d="100"/>
          <a:sy n="119" d="100"/>
        </p:scale>
        <p:origin x="7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t>23/06/16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Fare clic sull'icona per inserire un clip multimediale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Trascinare l'immagine su un segnaposto o fare clic sull'icona per aggiungerla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Fare clic sull'icona per inserire un clip multimediale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Trascinare l'immagine su un segnaposto o fare clic sull'icona per aggiungerla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theme" Target="../theme/theme2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3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3F6E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4" Type="http://schemas.openxmlformats.org/officeDocument/2006/relationships/image" Target="../media/image25.tif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28.tif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4" Type="http://schemas.openxmlformats.org/officeDocument/2006/relationships/image" Target="../media/image31.tif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tif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iff"/><Relationship Id="rId4" Type="http://schemas.openxmlformats.org/officeDocument/2006/relationships/image" Target="../media/image44.tif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tif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tif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4" Type="http://schemas.openxmlformats.org/officeDocument/2006/relationships/image" Target="../media/image16.tiff"/><Relationship Id="rId5" Type="http://schemas.openxmlformats.org/officeDocument/2006/relationships/image" Target="../media/image17.png"/><Relationship Id="rId6" Type="http://schemas.openxmlformats.org/officeDocument/2006/relationships/image" Target="../media/image18.tif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236" y="2234541"/>
            <a:ext cx="7061200" cy="2262457"/>
          </a:xfrm>
        </p:spPr>
        <p:txBody>
          <a:bodyPr/>
          <a:lstStyle/>
          <a:p>
            <a:pPr algn="ctr"/>
            <a:r>
              <a:rPr lang="it-IT" sz="7200" b="1" dirty="0" smtClean="0"/>
              <a:t>Cart </a:t>
            </a:r>
            <a:r>
              <a:rPr lang="it-IT" sz="7200" b="1" dirty="0" err="1" smtClean="0"/>
              <a:t>identification</a:t>
            </a:r>
            <a:endParaRPr lang="it-IT" sz="7200" b="1" dirty="0"/>
          </a:p>
        </p:txBody>
      </p:sp>
    </p:spTree>
    <p:extLst>
      <p:ext uri="{BB962C8B-B14F-4D97-AF65-F5344CB8AC3E}">
        <p14:creationId xmlns:p14="http://schemas.microsoft.com/office/powerpoint/2010/main" val="15529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4509" y="879077"/>
            <a:ext cx="7061200" cy="2262457"/>
          </a:xfrm>
        </p:spPr>
        <p:txBody>
          <a:bodyPr/>
          <a:lstStyle/>
          <a:p>
            <a:pPr algn="ctr"/>
            <a:r>
              <a:rPr lang="it-IT" sz="5400" b="1" dirty="0" err="1" smtClean="0">
                <a:solidFill>
                  <a:srgbClr val="FF0000"/>
                </a:solidFill>
                <a:latin typeface="Mishafi Gold" charset="-78"/>
                <a:ea typeface="Mishafi Gold" charset="-78"/>
                <a:cs typeface="Mishafi Gold" charset="-78"/>
              </a:rPr>
              <a:t>Validation</a:t>
            </a:r>
            <a:r>
              <a:rPr lang="it-IT" sz="5400" b="1" dirty="0" smtClean="0">
                <a:solidFill>
                  <a:srgbClr val="FF0000"/>
                </a:solidFill>
                <a:latin typeface="Mishafi Gold" charset="-78"/>
                <a:ea typeface="Mishafi Gold" charset="-78"/>
                <a:cs typeface="Mishafi Gold" charset="-78"/>
              </a:rPr>
              <a:t> –  </a:t>
            </a:r>
            <a:r>
              <a:rPr lang="it-IT" sz="5400" b="1" dirty="0" smtClean="0">
                <a:solidFill>
                  <a:srgbClr val="FF0000"/>
                </a:solidFill>
                <a:ea typeface="Mishafi Gold" charset="-78"/>
                <a:cs typeface="Mishafi Gold" charset="-78"/>
              </a:rPr>
              <a:t>2</a:t>
            </a:r>
            <a:r>
              <a:rPr lang="it-IT" sz="5400" b="1" dirty="0" smtClean="0">
                <a:solidFill>
                  <a:srgbClr val="FF0000"/>
                </a:solidFill>
                <a:latin typeface="Mishafi Gold" charset="-78"/>
                <a:ea typeface="Mishafi Gold" charset="-78"/>
                <a:cs typeface="Mishafi Gold" charset="-78"/>
              </a:rPr>
              <a:t> DOF</a:t>
            </a:r>
            <a:endParaRPr lang="it-IT" sz="7200" b="1" dirty="0">
              <a:solidFill>
                <a:srgbClr val="FF0000"/>
              </a:solidFill>
              <a:latin typeface="Mishafi Gold" charset="-78"/>
              <a:ea typeface="Mishafi Gold" charset="-78"/>
              <a:cs typeface="Mishafi Gold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" y="2081604"/>
            <a:ext cx="4577976" cy="3433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109" y="2081604"/>
            <a:ext cx="4577977" cy="34334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8856" y="5680038"/>
            <a:ext cx="821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87.29% of fit for the first cart, 85.79% for the second one. Plots shown only for </a:t>
            </a:r>
          </a:p>
          <a:p>
            <a:r>
              <a:rPr lang="en-US" dirty="0" smtClean="0"/>
              <a:t>the second 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236" y="2234541"/>
            <a:ext cx="7061200" cy="2262457"/>
          </a:xfrm>
        </p:spPr>
        <p:txBody>
          <a:bodyPr/>
          <a:lstStyle/>
          <a:p>
            <a:pPr algn="ctr"/>
            <a:r>
              <a:rPr lang="it-IT" sz="7200" b="1" dirty="0" err="1" smtClean="0"/>
              <a:t>Gray</a:t>
            </a:r>
            <a:r>
              <a:rPr lang="it-IT" sz="7200" b="1" dirty="0" smtClean="0"/>
              <a:t> Box </a:t>
            </a:r>
            <a:r>
              <a:rPr lang="it-IT" sz="7200" b="1" dirty="0" err="1" smtClean="0"/>
              <a:t>Identification</a:t>
            </a:r>
            <a:endParaRPr lang="it-IT" sz="7200" b="1" dirty="0"/>
          </a:p>
        </p:txBody>
      </p:sp>
    </p:spTree>
    <p:extLst>
      <p:ext uri="{BB962C8B-B14F-4D97-AF65-F5344CB8AC3E}">
        <p14:creationId xmlns:p14="http://schemas.microsoft.com/office/powerpoint/2010/main" val="12523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392886" y="1366221"/>
            <a:ext cx="87511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the identification process was long, we first used a rapid approach to estimate</a:t>
            </a:r>
          </a:p>
          <a:p>
            <a:r>
              <a:rPr lang="en-US" dirty="0" smtClean="0"/>
              <a:t>All the variables in play.</a:t>
            </a:r>
          </a:p>
          <a:p>
            <a:endParaRPr lang="en-US" dirty="0"/>
          </a:p>
          <a:p>
            <a:r>
              <a:rPr lang="en-US" dirty="0" smtClean="0"/>
              <a:t>Feed a </a:t>
            </a:r>
            <a:r>
              <a:rPr lang="en-US" dirty="0"/>
              <a:t>train of pulses into the system and measure both the current and </a:t>
            </a:r>
            <a:endParaRPr lang="en-US" dirty="0" smtClean="0"/>
          </a:p>
          <a:p>
            <a:r>
              <a:rPr lang="en-US" dirty="0" smtClean="0"/>
              <a:t>displacement </a:t>
            </a:r>
            <a:r>
              <a:rPr lang="en-US" dirty="0"/>
              <a:t>of the </a:t>
            </a:r>
            <a:r>
              <a:rPr lang="en-US" dirty="0" smtClean="0"/>
              <a:t>cart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889083"/>
            <a:ext cx="2806700" cy="109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390" y="3810493"/>
            <a:ext cx="1320800" cy="43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164" y="4435183"/>
            <a:ext cx="1816100" cy="4572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768443" y="4435183"/>
            <a:ext cx="215153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0236" y="3835526"/>
            <a:ext cx="215153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98136" y="3835525"/>
            <a:ext cx="215153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98136" y="4435183"/>
            <a:ext cx="215153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3" idx="2"/>
          </p:cNvCxnSpPr>
          <p:nvPr/>
        </p:nvCxnSpPr>
        <p:spPr>
          <a:xfrm flipH="1">
            <a:off x="3883511" y="3969997"/>
            <a:ext cx="886725" cy="27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 flipV="1">
            <a:off x="3883511" y="4376764"/>
            <a:ext cx="884932" cy="19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99479" y="4178723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Measured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6083963" y="4117434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Simulated</a:t>
            </a:r>
            <a:endParaRPr lang="en-US" sz="1100" dirty="0"/>
          </a:p>
        </p:txBody>
      </p:sp>
      <p:cxnSp>
        <p:nvCxnSpPr>
          <p:cNvPr id="23" name="Straight Arrow Connector 22"/>
          <p:cNvCxnSpPr>
            <a:stCxn id="14" idx="6"/>
            <a:endCxn id="22" idx="1"/>
          </p:cNvCxnSpPr>
          <p:nvPr/>
        </p:nvCxnSpPr>
        <p:spPr>
          <a:xfrm>
            <a:off x="5313289" y="3969996"/>
            <a:ext cx="770674" cy="2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6"/>
            <a:endCxn id="22" idx="1"/>
          </p:cNvCxnSpPr>
          <p:nvPr/>
        </p:nvCxnSpPr>
        <p:spPr>
          <a:xfrm flipV="1">
            <a:off x="5313289" y="4248239"/>
            <a:ext cx="770674" cy="32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48" y="1130514"/>
            <a:ext cx="5452244" cy="26023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3" y="3195020"/>
            <a:ext cx="4341308" cy="32559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0791" y="37329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1525" y="305517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398" y="1258645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Identification results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312" y="5278849"/>
            <a:ext cx="4154619" cy="59938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432151" y="4937760"/>
            <a:ext cx="4625788" cy="122637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236" y="2234541"/>
            <a:ext cx="7061200" cy="2262457"/>
          </a:xfrm>
        </p:spPr>
        <p:txBody>
          <a:bodyPr/>
          <a:lstStyle/>
          <a:p>
            <a:pPr algn="ctr"/>
            <a:r>
              <a:rPr lang="it-IT" sz="7200" b="1" dirty="0" smtClean="0"/>
              <a:t>Non </a:t>
            </a:r>
            <a:r>
              <a:rPr lang="it-IT" sz="7200" b="1" dirty="0" err="1" smtClean="0"/>
              <a:t>Linearities</a:t>
            </a:r>
            <a:r>
              <a:rPr lang="it-IT" sz="7200" b="1" dirty="0" smtClean="0"/>
              <a:t> </a:t>
            </a:r>
            <a:r>
              <a:rPr lang="it-IT" sz="7200" b="1" dirty="0" err="1" smtClean="0"/>
              <a:t>Identification</a:t>
            </a:r>
            <a:endParaRPr lang="it-IT" sz="7200" b="1" dirty="0"/>
          </a:p>
        </p:txBody>
      </p:sp>
    </p:spTree>
    <p:extLst>
      <p:ext uri="{BB962C8B-B14F-4D97-AF65-F5344CB8AC3E}">
        <p14:creationId xmlns:p14="http://schemas.microsoft.com/office/powerpoint/2010/main" val="16544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392886" y="1366221"/>
            <a:ext cx="8302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During the course of the project we found many non-</a:t>
            </a:r>
            <a:r>
              <a:rPr lang="en-US" dirty="0" err="1" smtClean="0"/>
              <a:t>linearities</a:t>
            </a:r>
            <a:r>
              <a:rPr lang="en-US" dirty="0" smtClean="0"/>
              <a:t>, especially in the</a:t>
            </a:r>
          </a:p>
          <a:p>
            <a:r>
              <a:rPr lang="en-US" dirty="0" smtClean="0"/>
              <a:t>Motor, responsible of poor performances in some cases.</a:t>
            </a:r>
          </a:p>
          <a:p>
            <a:endParaRPr lang="en-US" dirty="0"/>
          </a:p>
          <a:p>
            <a:r>
              <a:rPr lang="en-US" dirty="0" smtClean="0"/>
              <a:t>One of the most important was that the gain was input-</a:t>
            </a:r>
            <a:r>
              <a:rPr lang="en-US" dirty="0" err="1" smtClean="0"/>
              <a:t>dependant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2886" y="3930291"/>
            <a:ext cx="806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performed multiple experiments, using a step signal, at different voltages.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010" y="2822295"/>
            <a:ext cx="4127500" cy="711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4500059"/>
            <a:ext cx="1892300" cy="12573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75877" y="4874719"/>
            <a:ext cx="613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75877" y="5531118"/>
            <a:ext cx="613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56325" y="469005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Ideal current, simulated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29100" y="526942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current, measured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80" y="5939493"/>
            <a:ext cx="2578100" cy="41910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3075877" y="6126254"/>
            <a:ext cx="613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29100" y="589213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Approximation of f(v)</a:t>
            </a:r>
            <a:endParaRPr lang="en-US" dirty="0"/>
          </a:p>
        </p:txBody>
      </p:sp>
      <p:sp>
        <p:nvSpPr>
          <p:cNvPr id="25" name="Right Brace 24"/>
          <p:cNvSpPr/>
          <p:nvPr/>
        </p:nvSpPr>
        <p:spPr>
          <a:xfrm>
            <a:off x="7001509" y="4690053"/>
            <a:ext cx="404835" cy="16685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10219" y="526942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42250" y="932563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Non Linear Gain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3" y="1013420"/>
            <a:ext cx="365760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49" y="4093765"/>
            <a:ext cx="8035962" cy="2282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9103" y="1194099"/>
            <a:ext cx="35190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seen from the figure,</a:t>
            </a:r>
          </a:p>
          <a:p>
            <a:r>
              <a:rPr lang="en-US" dirty="0" smtClean="0"/>
              <a:t>f(v)=g(v)/v is a nonlinearity with </a:t>
            </a:r>
          </a:p>
          <a:p>
            <a:r>
              <a:rPr lang="en-US" dirty="0" smtClean="0"/>
              <a:t>sector [</a:t>
            </a:r>
            <a:r>
              <a:rPr lang="en-US" dirty="0" err="1" smtClean="0"/>
              <a:t>a,b</a:t>
            </a:r>
            <a:r>
              <a:rPr lang="en-US" dirty="0" smtClean="0"/>
              <a:t>], a &gt;0, b &lt; infinity.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501" y="5050370"/>
            <a:ext cx="17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Results: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0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sp>
        <p:nvSpPr>
          <p:cNvPr id="27" name="TextBox 26"/>
          <p:cNvSpPr txBox="1"/>
          <p:nvPr/>
        </p:nvSpPr>
        <p:spPr>
          <a:xfrm>
            <a:off x="3342250" y="932563"/>
            <a:ext cx="3114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Motor Electrical Friction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1" y="1588961"/>
            <a:ext cx="4382938" cy="3287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69" y="1593172"/>
            <a:ext cx="4377322" cy="3282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250" y="5251375"/>
            <a:ext cx="2755900" cy="787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984393" y="5741894"/>
            <a:ext cx="1039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08406" y="5331396"/>
            <a:ext cx="3659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Minimize a cost function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Or use the fact that the current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is WN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16665" y="527574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Find c?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311972" y="153834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Minimize: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378" y="1538344"/>
            <a:ext cx="2616200" cy="355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3821" y="1538344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mtClean="0"/>
              <a:t>&gt; </a:t>
            </a:r>
            <a:r>
              <a:rPr lang="en-US" dirty="0" smtClean="0"/>
              <a:t>c= 0.4621, using </a:t>
            </a:r>
            <a:r>
              <a:rPr lang="en-US" smtClean="0"/>
              <a:t>genetic algorithm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21474" y="2140772"/>
                <a:ext cx="840108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 startAt="2"/>
                </a:pPr>
                <a:r>
                  <a:rPr lang="it-IT" dirty="0" smtClean="0"/>
                  <a:t>Use an iterative </a:t>
                </a:r>
                <a:r>
                  <a:rPr lang="it-IT" dirty="0" err="1" smtClean="0"/>
                  <a:t>method</a:t>
                </a:r>
                <a:r>
                  <a:rPr lang="it-IT" dirty="0" smtClean="0"/>
                  <a:t>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it-IT" dirty="0" err="1" smtClean="0"/>
                  <a:t>Find</a:t>
                </a:r>
                <a:r>
                  <a:rPr lang="it-IT" dirty="0"/>
                  <a:t> </a:t>
                </a:r>
                <a:r>
                  <a:rPr lang="it-IT" dirty="0" smtClean="0"/>
                  <a:t>the set </a:t>
                </a:r>
                <a:r>
                  <a:rPr lang="it-IT" dirty="0" err="1" smtClean="0"/>
                  <a:t>where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𝑣</m:t>
                        </m:r>
                      </m:e>
                    </m:d>
                    <m:r>
                      <a:rPr lang="it-IT" b="0" i="1" smtClean="0">
                        <a:latin typeface="Cambria Math" charset="0"/>
                      </a:rPr>
                      <m:t>&lt;</m:t>
                    </m:r>
                    <m:r>
                      <a:rPr lang="it-IT" b="0" i="1" smtClean="0">
                        <a:latin typeface="Cambria Math" charset="0"/>
                      </a:rPr>
                      <m:t>𝑐</m:t>
                    </m:r>
                    <m:r>
                      <a:rPr lang="it-IT" b="0" i="1" smtClean="0">
                        <a:latin typeface="Cambria Math" charset="0"/>
                      </a:rPr>
                      <m:t>,  </m:t>
                    </m:r>
                    <m:r>
                      <a:rPr lang="it-IT" b="0" i="1" smtClean="0">
                        <a:latin typeface="Cambria Math" charset="0"/>
                      </a:rPr>
                      <m:t>𝑐</m:t>
                    </m:r>
                    <m:r>
                      <a:rPr lang="it-IT" b="0" i="1" smtClean="0">
                        <a:latin typeface="Cambria Math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Check if the current in that set is WN using the Anderson Whiteness Test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If not, repeat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</a:rPr>
                          <m:t>𝑛𝑒𝑤</m:t>
                        </m:r>
                      </m:sub>
                    </m:sSub>
                    <m:r>
                      <a:rPr lang="it-IT" b="0" i="1" smtClean="0">
                        <a:latin typeface="Cambria Math" charset="0"/>
                      </a:rPr>
                      <m:t>=</m:t>
                    </m:r>
                    <m:r>
                      <a:rPr lang="it-IT" b="0" i="1" smtClean="0">
                        <a:latin typeface="Cambria Math" charset="0"/>
                      </a:rPr>
                      <m:t>𝑐</m:t>
                    </m:r>
                    <m:r>
                      <a:rPr lang="it-IT" b="0" i="1" smtClean="0">
                        <a:latin typeface="Cambria Math" charset="0"/>
                      </a:rPr>
                      <m:t> −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charset="0"/>
                      </a:rPr>
                      <m:t>Δ</m:t>
                    </m:r>
                    <m:r>
                      <a:rPr lang="it-IT" b="0" i="0" smtClean="0">
                        <a:latin typeface="Cambria Math" charset="0"/>
                      </a:rPr>
                      <m:t>,  0&lt;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charset="0"/>
                      </a:rPr>
                      <m:t>Δ</m:t>
                    </m:r>
                    <m:r>
                      <a:rPr lang="it-IT" b="0" i="1" smtClean="0">
                        <a:latin typeface="Cambria Math" charset="0"/>
                      </a:rPr>
                      <m:t>&lt;</m:t>
                    </m:r>
                    <m:r>
                      <a:rPr lang="it-IT" b="0" i="1" smtClean="0">
                        <a:latin typeface="Cambria Math" charset="0"/>
                      </a:rPr>
                      <m:t>𝑐</m:t>
                    </m:r>
                  </m:oMath>
                </a14:m>
                <a:endParaRPr lang="it-IT" b="0" dirty="0" smtClean="0"/>
              </a:p>
              <a:p>
                <a:pPr lvl="1"/>
                <a:r>
                  <a:rPr lang="it-IT" dirty="0" smtClean="0"/>
                  <a:t>=&gt; C = 0.35</a:t>
                </a:r>
                <a:endParaRPr lang="it-IT" b="0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74" y="2140772"/>
                <a:ext cx="8401082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08" t="-20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728" y="3539267"/>
            <a:ext cx="3905699" cy="29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1" y="1330356"/>
            <a:ext cx="6016962" cy="52606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82242" y="1145690"/>
                <a:ext cx="2707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Plot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charset="0"/>
                      </a:rPr>
                      <m:t>𝑒</m:t>
                    </m:r>
                    <m:d>
                      <m:dPr>
                        <m:ctrlPr>
                          <a:rPr lang="it-IT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</a:rPr>
                          <m:t>𝑟𝑒𝑎𝑙</m:t>
                        </m:r>
                      </m:sub>
                    </m:sSub>
                    <m:r>
                      <a:rPr lang="it-IT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</a:rPr>
                          <m:t>𝑠𝑖𝑚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42" y="1145690"/>
                <a:ext cx="270702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0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916706" y="3528508"/>
            <a:ext cx="3338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C=0.46 slightly outperforms C=0.35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4152452" y="1515022"/>
            <a:ext cx="1613647" cy="7333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61" y="1366035"/>
            <a:ext cx="3289300" cy="19558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183804" y="1366035"/>
            <a:ext cx="322729" cy="388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5319" y="2275877"/>
            <a:ext cx="322729" cy="388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86177" y="2081417"/>
            <a:ext cx="322729" cy="388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28860" y="1741466"/>
            <a:ext cx="3008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Mass of the cart?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Damping and stiffness of</a:t>
            </a:r>
            <a:br>
              <a:rPr lang="en-US" dirty="0" smtClean="0"/>
            </a:br>
            <a:r>
              <a:rPr lang="en-US" dirty="0" smtClean="0"/>
              <a:t>the springs?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4657" y="3591077"/>
            <a:ext cx="605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Detach the cart from the motor, and perform experiments!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51" y="4525678"/>
            <a:ext cx="2413000" cy="368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29451" y="4387026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response to an initial condition x(0), where C depends</a:t>
            </a:r>
          </a:p>
          <a:p>
            <a:r>
              <a:rPr lang="en-US" dirty="0" smtClean="0"/>
              <a:t>On x(0)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1671" y="5518673"/>
            <a:ext cx="3587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the period T =&gt; pulsation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the damping ratio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stiffness and mass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sp>
        <p:nvSpPr>
          <p:cNvPr id="27" name="TextBox 26"/>
          <p:cNvSpPr txBox="1"/>
          <p:nvPr/>
        </p:nvSpPr>
        <p:spPr>
          <a:xfrm>
            <a:off x="3342250" y="932563"/>
            <a:ext cx="189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Static Friction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55002" y="1541631"/>
                <a:ext cx="841768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Another interesting problem was to identify the static friction of the entire system.</a:t>
                </a:r>
              </a:p>
              <a:p>
                <a:r>
                  <a:rPr lang="en-US" dirty="0" smtClean="0"/>
                  <a:t>How can we do that?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Encoder have resolution of 14 bits =&gt; 16384 steps. Then the resolution in cm is</a:t>
                </a:r>
              </a:p>
              <a:p>
                <a:r>
                  <a:rPr lang="en-US" dirty="0" smtClean="0"/>
                  <a:t>560/16384 = 0.0342 cm.</a:t>
                </a:r>
              </a:p>
              <a:p>
                <a:endParaRPr lang="en-US" dirty="0"/>
              </a:p>
              <a:p>
                <a:r>
                  <a:rPr lang="en-US" dirty="0" smtClean="0"/>
                  <a:t>Use a linearly increasing input voltage, check for which t: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charset="0"/>
                      </a:rPr>
                      <m:t>=0.035</m:t>
                    </m:r>
                    <m:r>
                      <a:rPr lang="it-IT" b="0" i="1" smtClean="0">
                        <a:latin typeface="Cambria Math" charset="0"/>
                      </a:rPr>
                      <m:t>𝑐𝑚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Then: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2" y="1541631"/>
                <a:ext cx="8417689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579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38" y="5269309"/>
            <a:ext cx="1168400" cy="66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1920" y="5283378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N is the load,</a:t>
            </a:r>
          </a:p>
          <a:p>
            <a:r>
              <a:rPr lang="en-US" dirty="0" err="1"/>
              <a:t>i</a:t>
            </a:r>
            <a:r>
              <a:rPr lang="en-US" dirty="0" smtClean="0"/>
              <a:t> the current at time t.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38" y="4510563"/>
            <a:ext cx="1231900" cy="38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11920" y="446729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Force transmitted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84433" y="4883972"/>
            <a:ext cx="330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Knowledge of the other</a:t>
            </a:r>
          </a:p>
          <a:p>
            <a:r>
              <a:rPr lang="en-US" dirty="0" smtClean="0"/>
              <a:t>Nonlinearities was needed</a:t>
            </a:r>
          </a:p>
          <a:p>
            <a:r>
              <a:rPr lang="en-US" dirty="0" smtClean="0"/>
              <a:t>In order to estimate the friction</a:t>
            </a:r>
          </a:p>
          <a:p>
            <a:r>
              <a:rPr lang="en-US" dirty="0" smtClean="0"/>
              <a:t>Correctly!</a:t>
            </a:r>
          </a:p>
        </p:txBody>
      </p:sp>
    </p:spTree>
    <p:extLst>
      <p:ext uri="{BB962C8B-B14F-4D97-AF65-F5344CB8AC3E}">
        <p14:creationId xmlns:p14="http://schemas.microsoft.com/office/powerpoint/2010/main" val="19036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sp>
        <p:nvSpPr>
          <p:cNvPr id="27" name="TextBox 26"/>
          <p:cNvSpPr txBox="1"/>
          <p:nvPr/>
        </p:nvSpPr>
        <p:spPr>
          <a:xfrm>
            <a:off x="3342250" y="932563"/>
            <a:ext cx="189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Static Friction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6" y="1473798"/>
            <a:ext cx="4046269" cy="30347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562" y="2862148"/>
            <a:ext cx="4390272" cy="32927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127" y="5306023"/>
            <a:ext cx="20828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236" y="2234541"/>
            <a:ext cx="7061200" cy="2262457"/>
          </a:xfrm>
        </p:spPr>
        <p:txBody>
          <a:bodyPr/>
          <a:lstStyle/>
          <a:p>
            <a:pPr algn="ctr"/>
            <a:r>
              <a:rPr lang="it-IT" sz="7200" b="1" dirty="0" err="1" smtClean="0"/>
              <a:t>Filtering</a:t>
            </a:r>
            <a:endParaRPr lang="it-IT" sz="7200" b="1" dirty="0"/>
          </a:p>
        </p:txBody>
      </p:sp>
    </p:spTree>
    <p:extLst>
      <p:ext uri="{BB962C8B-B14F-4D97-AF65-F5344CB8AC3E}">
        <p14:creationId xmlns:p14="http://schemas.microsoft.com/office/powerpoint/2010/main" val="82993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333487" y="1355464"/>
            <a:ext cx="892237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Noisy current sensor, third encoder not available. How to do state feedback,</a:t>
            </a:r>
          </a:p>
          <a:p>
            <a:r>
              <a:rPr lang="en-US" dirty="0" smtClean="0"/>
              <a:t>Pole placement, </a:t>
            </a:r>
            <a:r>
              <a:rPr lang="en-US" dirty="0" err="1" smtClean="0"/>
              <a:t>etc</a:t>
            </a:r>
            <a:r>
              <a:rPr lang="is-IS" dirty="0" smtClean="0"/>
              <a:t>…?</a:t>
            </a:r>
          </a:p>
          <a:p>
            <a:endParaRPr lang="is-IS" dirty="0"/>
          </a:p>
          <a:p>
            <a:r>
              <a:rPr lang="is-IS" dirty="0" smtClean="0"/>
              <a:t>Use of Luenberger/Kalman observer. Tests done:</a:t>
            </a:r>
          </a:p>
          <a:p>
            <a:endParaRPr lang="is-IS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Estimate of the carts position (all 3 degree of freedom) using only the current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Estimate of the carts position (second and third cart) using the current and the data from the first encoder. 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Estimate of the carts position (second and third cart) using only the data from the first encoder. 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is-IS" dirty="0" smtClean="0"/>
          </a:p>
          <a:p>
            <a:endParaRPr lang="is-I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6632"/>
            <a:ext cx="3958814" cy="2969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55" y="3586632"/>
            <a:ext cx="3958814" cy="29691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31567" y="444290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90%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1341181"/>
            <a:ext cx="6581555" cy="443349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667897" y="1775012"/>
            <a:ext cx="1793" cy="34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95774" y="1775012"/>
            <a:ext cx="17212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20471" y="138639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89131" y="2233374"/>
            <a:ext cx="1744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w= 2pi/T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32" y="3557929"/>
            <a:ext cx="2372024" cy="525033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2440718" y="1904705"/>
            <a:ext cx="141117" cy="23696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05084" y="2153636"/>
            <a:ext cx="141117" cy="23696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0" idx="1"/>
          </p:cNvCxnSpPr>
          <p:nvPr/>
        </p:nvCxnSpPr>
        <p:spPr>
          <a:xfrm flipH="1">
            <a:off x="1796527" y="1939407"/>
            <a:ext cx="664857" cy="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7"/>
          </p:cNvCxnSpPr>
          <p:nvPr/>
        </p:nvCxnSpPr>
        <p:spPr>
          <a:xfrm flipV="1">
            <a:off x="2725535" y="2121049"/>
            <a:ext cx="556688" cy="6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05341" y="18930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X(T)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82953" y="175474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X(0)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95774" y="1775012"/>
            <a:ext cx="0" cy="19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4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451821" y="1409252"/>
            <a:ext cx="8742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find the stiffness of the spring and the mass of the cart we need two equations..</a:t>
            </a:r>
          </a:p>
          <a:p>
            <a:r>
              <a:rPr lang="en-US" dirty="0" smtClean="0"/>
              <a:t>Since we have 2 unknown variables! But what coefficient do we change? The mass!</a:t>
            </a:r>
          </a:p>
          <a:p>
            <a:r>
              <a:rPr lang="en-US" dirty="0" smtClean="0"/>
              <a:t>We know the load!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76" y="3442567"/>
            <a:ext cx="3205354" cy="9058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924485" y="4861897"/>
                <a:ext cx="379745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charset="0"/>
                          </a:rPr>
                          <m:t>𝜔</m:t>
                        </m:r>
                      </m:e>
                      <m:sub>
                        <m:r>
                          <a:rPr lang="it-IT" sz="1400" b="0" i="1" smtClean="0">
                            <a:latin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400" dirty="0" smtClean="0"/>
                  <a:t>: natural pulsation with additional load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charset="0"/>
                          </a:rPr>
                          <m:t>𝜔</m:t>
                        </m:r>
                      </m:e>
                      <m:sub>
                        <m:r>
                          <a:rPr lang="it-IT" sz="1400" b="0" i="1" smtClean="0">
                            <a:latin typeface="Cambria Math" charset="0"/>
                          </a:rPr>
                          <m:t>𝑛𝑙</m:t>
                        </m:r>
                      </m:sub>
                    </m:sSub>
                    <m:r>
                      <a:rPr lang="it-IT" sz="1400" b="0" i="0" smtClean="0">
                        <a:latin typeface="Cambria Math" charset="0"/>
                      </a:rPr>
                      <m:t>: </m:t>
                    </m:r>
                  </m:oMath>
                </a14:m>
                <a:r>
                  <a:rPr lang="en-US" sz="1400" dirty="0" smtClean="0"/>
                  <a:t>natural pulsation without any load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it-IT" sz="1400" i="1">
                            <a:latin typeface="Cambria Math" charset="0"/>
                          </a:rPr>
                          <m:t>𝑙</m:t>
                        </m:r>
                      </m:sub>
                    </m:sSub>
                    <m:r>
                      <a:rPr lang="it-IT" sz="1400" b="0" i="0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1400" dirty="0" smtClean="0"/>
                  <a:t> load in kilograms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it-IT" sz="1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it-IT" sz="140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mass of the cart in kilograms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it-IT" sz="1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it-IT" sz="1400" b="0" i="0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1400" dirty="0" smtClean="0"/>
                  <a:t> stiffness of the </a:t>
                </a:r>
                <a:r>
                  <a:rPr lang="en-US" sz="1400" dirty="0" err="1" smtClean="0"/>
                  <a:t>i</a:t>
                </a:r>
                <a:r>
                  <a:rPr lang="en-US" sz="1400" dirty="0" smtClean="0"/>
                  <a:t>-eth spring</a:t>
                </a:r>
                <a:endParaRPr lang="en-US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85" y="4861897"/>
                <a:ext cx="3797450" cy="1169551"/>
              </a:xfrm>
              <a:prstGeom prst="rect">
                <a:avLst/>
              </a:prstGeom>
              <a:blipFill rotWithShape="0">
                <a:blip r:embed="rId3"/>
                <a:stretch>
                  <a:fillRect t="-3665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48640" y="2549562"/>
                <a:ext cx="2290371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Remember,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charset="0"/>
                          </a:rPr>
                          <m:t>𝜔</m:t>
                        </m:r>
                      </m:e>
                      <m:sub/>
                      <m:sup>
                        <m:r>
                          <a:rPr lang="it-IT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charset="0"/>
                          </a:rPr>
                          <m:t>𝐾</m:t>
                        </m:r>
                      </m:num>
                      <m:den>
                        <m:r>
                          <a:rPr lang="it-IT" b="0" i="1" smtClean="0">
                            <a:latin typeface="Cambria Math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2549562"/>
                <a:ext cx="2290371" cy="484172"/>
              </a:xfrm>
              <a:prstGeom prst="rect">
                <a:avLst/>
              </a:prstGeom>
              <a:blipFill rotWithShape="0">
                <a:blip r:embed="rId4"/>
                <a:stretch>
                  <a:fillRect l="-212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272" y="3451770"/>
            <a:ext cx="2189061" cy="88745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997810" y="3780247"/>
            <a:ext cx="462579" cy="248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6" y="1816249"/>
            <a:ext cx="4528969" cy="339672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4509" y="879077"/>
            <a:ext cx="7061200" cy="2262457"/>
          </a:xfrm>
        </p:spPr>
        <p:txBody>
          <a:bodyPr/>
          <a:lstStyle/>
          <a:p>
            <a:pPr algn="ctr"/>
            <a:r>
              <a:rPr lang="it-IT" sz="5400" b="1" dirty="0" err="1" smtClean="0">
                <a:solidFill>
                  <a:srgbClr val="FF0000"/>
                </a:solidFill>
                <a:latin typeface="Mishafi Gold" charset="-78"/>
                <a:ea typeface="Mishafi Gold" charset="-78"/>
                <a:cs typeface="Mishafi Gold" charset="-78"/>
              </a:rPr>
              <a:t>Validation</a:t>
            </a:r>
            <a:endParaRPr lang="it-IT" sz="7200" b="1" dirty="0">
              <a:solidFill>
                <a:srgbClr val="FF0000"/>
              </a:solidFill>
              <a:latin typeface="Mishafi Gold" charset="-78"/>
              <a:ea typeface="Mishafi Gold" charset="-78"/>
              <a:cs typeface="Mishafi Gold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67" y="1884604"/>
            <a:ext cx="4437830" cy="33283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5609" y="5443369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Identification: use same x(0)</a:t>
            </a:r>
          </a:p>
          <a:p>
            <a:r>
              <a:rPr lang="en-US" dirty="0" smtClean="0"/>
              <a:t>Validation: random x(0)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678654" y="2926080"/>
            <a:ext cx="1527586" cy="1043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75850" y="2926080"/>
            <a:ext cx="1527586" cy="1043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3" idx="5"/>
          </p:cNvCxnSpPr>
          <p:nvPr/>
        </p:nvCxnSpPr>
        <p:spPr>
          <a:xfrm flipH="1" flipV="1">
            <a:off x="3982530" y="3816756"/>
            <a:ext cx="1191898" cy="194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3"/>
          </p:cNvCxnSpPr>
          <p:nvPr/>
        </p:nvCxnSpPr>
        <p:spPr>
          <a:xfrm flipV="1">
            <a:off x="5299825" y="3816756"/>
            <a:ext cx="1599735" cy="194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70079" y="5817481"/>
            <a:ext cx="16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Friction effect!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91376" y="5608121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Orange</a:t>
            </a:r>
            <a:r>
              <a:rPr lang="en-US" i="1" u="sng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simulated signal</a:t>
            </a:r>
            <a:endParaRPr lang="en-US" i="1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Blue: real signal</a:t>
            </a:r>
            <a:endParaRPr lang="en-US" i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236" y="2234541"/>
            <a:ext cx="7061200" cy="2262457"/>
          </a:xfrm>
        </p:spPr>
        <p:txBody>
          <a:bodyPr/>
          <a:lstStyle/>
          <a:p>
            <a:pPr algn="ctr"/>
            <a:r>
              <a:rPr lang="it-IT" sz="7200" b="1" dirty="0" err="1" smtClean="0"/>
              <a:t>Overall</a:t>
            </a:r>
            <a:r>
              <a:rPr lang="it-IT" sz="7200" b="1" dirty="0" smtClean="0"/>
              <a:t> </a:t>
            </a:r>
            <a:r>
              <a:rPr lang="it-IT" sz="7200" b="1" dirty="0" err="1" smtClean="0"/>
              <a:t>system</a:t>
            </a:r>
            <a:endParaRPr lang="it-IT" sz="7200" b="1" dirty="0" smtClean="0"/>
          </a:p>
          <a:p>
            <a:pPr algn="ctr"/>
            <a:r>
              <a:rPr lang="it-IT" sz="7200" b="1" dirty="0" err="1" smtClean="0"/>
              <a:t>Identification</a:t>
            </a:r>
            <a:endParaRPr lang="it-IT" sz="7200" b="1" dirty="0"/>
          </a:p>
        </p:txBody>
      </p:sp>
    </p:spTree>
    <p:extLst>
      <p:ext uri="{BB962C8B-B14F-4D97-AF65-F5344CB8AC3E}">
        <p14:creationId xmlns:p14="http://schemas.microsoft.com/office/powerpoint/2010/main" val="12655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438526" y="1289645"/>
            <a:ext cx="7353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far we estimated the main parameters of the motor, and of the cart.</a:t>
            </a:r>
          </a:p>
          <a:p>
            <a:r>
              <a:rPr lang="en-US" dirty="0" smtClean="0"/>
              <a:t>We still miss: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Electrical torque constant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Inertia of the motor/pinion/rack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Induced stiffness and damping of the motor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8184" y="3645439"/>
            <a:ext cx="4658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Therefore: attach the cart to the rack, use same experiments used to identify the motor, and use the techniques presented before to estimate the mass/inertia, stiffness, damping, </a:t>
            </a:r>
            <a:r>
              <a:rPr lang="en-US" dirty="0" err="1" smtClean="0"/>
              <a:t>etc</a:t>
            </a:r>
            <a:r>
              <a:rPr lang="is-IS" dirty="0" smtClean="0"/>
              <a:t>…</a:t>
            </a:r>
            <a:endParaRPr lang="en-US" dirty="0" smtClean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482" y="3129680"/>
            <a:ext cx="2689786" cy="199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sp>
        <p:nvSpPr>
          <p:cNvPr id="19" name="TextBox 18"/>
          <p:cNvSpPr txBox="1"/>
          <p:nvPr/>
        </p:nvSpPr>
        <p:spPr>
          <a:xfrm>
            <a:off x="376251" y="3791627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Force transmitted from the motor: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663" y="3607993"/>
            <a:ext cx="1943100" cy="736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55" y="3646093"/>
            <a:ext cx="1054100" cy="66040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6131858" y="3870503"/>
            <a:ext cx="215153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831105" y="3339806"/>
            <a:ext cx="634701" cy="45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831105" y="4139444"/>
            <a:ext cx="568362" cy="1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62417" y="4172455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Diameter of the pinion</a:t>
            </a:r>
            <a:endParaRPr lang="en-US" sz="1100" dirty="0"/>
          </a:p>
        </p:txBody>
      </p:sp>
      <p:sp>
        <p:nvSpPr>
          <p:cNvPr id="26" name="Oval 25"/>
          <p:cNvSpPr/>
          <p:nvPr/>
        </p:nvSpPr>
        <p:spPr>
          <a:xfrm>
            <a:off x="6615952" y="4004973"/>
            <a:ext cx="215153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24200" y="3737651"/>
            <a:ext cx="330108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62417" y="3209001"/>
            <a:ext cx="1196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Electrical torque</a:t>
            </a:r>
          </a:p>
          <a:p>
            <a:r>
              <a:rPr lang="en-US" sz="1100" dirty="0" smtClean="0"/>
              <a:t>constant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398850" y="4885732"/>
            <a:ext cx="262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identify gamma use: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73837" y="4922490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infinity stands </a:t>
            </a:r>
            <a:r>
              <a:rPr lang="en-US" smtClean="0"/>
              <a:t>for steady state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65760" y="1625720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about electrical torque constant?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834" y="4890244"/>
            <a:ext cx="1930400" cy="495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98850" y="2462509"/>
                <a:ext cx="3708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Remember,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charset="0"/>
                      </a:rPr>
                      <m:t>𝑥</m:t>
                    </m:r>
                    <m:d>
                      <m:dPr>
                        <m:ctrlPr>
                          <a:rPr lang="it-IT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it-IT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it-IT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it-IT" b="0" i="1" smtClean="0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it-IT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50" y="2462509"/>
                <a:ext cx="370845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1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134" y="2279822"/>
            <a:ext cx="3784600" cy="6858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107301" y="2461476"/>
            <a:ext cx="16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Identification</a:t>
            </a:r>
            <a:endParaRPr lang="it-IT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4509" y="879077"/>
            <a:ext cx="7061200" cy="2262457"/>
          </a:xfrm>
        </p:spPr>
        <p:txBody>
          <a:bodyPr/>
          <a:lstStyle/>
          <a:p>
            <a:pPr algn="ctr"/>
            <a:r>
              <a:rPr lang="it-IT" sz="5400" b="1" dirty="0" err="1" smtClean="0">
                <a:solidFill>
                  <a:srgbClr val="FF0000"/>
                </a:solidFill>
                <a:latin typeface="Mishafi Gold" charset="-78"/>
                <a:ea typeface="Mishafi Gold" charset="-78"/>
                <a:cs typeface="Mishafi Gold" charset="-78"/>
              </a:rPr>
              <a:t>Validation</a:t>
            </a:r>
            <a:r>
              <a:rPr lang="it-IT" sz="5400" b="1" dirty="0" smtClean="0">
                <a:solidFill>
                  <a:srgbClr val="FF0000"/>
                </a:solidFill>
                <a:latin typeface="Mishafi Gold" charset="-78"/>
                <a:ea typeface="Mishafi Gold" charset="-78"/>
                <a:cs typeface="Mishafi Gold" charset="-78"/>
              </a:rPr>
              <a:t> –  </a:t>
            </a:r>
            <a:r>
              <a:rPr lang="it-IT" sz="5400" b="1" dirty="0" smtClean="0">
                <a:solidFill>
                  <a:srgbClr val="FF0000"/>
                </a:solidFill>
                <a:ea typeface="Mishafi Gold" charset="-78"/>
                <a:cs typeface="Mishafi Gold" charset="-78"/>
              </a:rPr>
              <a:t>1</a:t>
            </a:r>
            <a:r>
              <a:rPr lang="it-IT" sz="5400" b="1" dirty="0" smtClean="0">
                <a:solidFill>
                  <a:srgbClr val="FF0000"/>
                </a:solidFill>
                <a:latin typeface="Mishafi Gold" charset="-78"/>
                <a:ea typeface="Mishafi Gold" charset="-78"/>
                <a:cs typeface="Mishafi Gold" charset="-78"/>
              </a:rPr>
              <a:t> DOF</a:t>
            </a:r>
            <a:endParaRPr lang="it-IT" sz="7200" b="1" dirty="0">
              <a:solidFill>
                <a:srgbClr val="FF0000"/>
              </a:solidFill>
              <a:latin typeface="Mishafi Gold" charset="-78"/>
              <a:ea typeface="Mishafi Gold" charset="-78"/>
              <a:cs typeface="Mishafi Gold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1073"/>
            <a:ext cx="4527774" cy="3395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801905"/>
            <a:ext cx="4685553" cy="3514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7883" y="5592567"/>
            <a:ext cx="6438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white noise for validation! Friction effects are still visible</a:t>
            </a:r>
          </a:p>
          <a:p>
            <a:r>
              <a:rPr lang="en-US" dirty="0" smtClean="0"/>
              <a:t>85.42% of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7870</TotalTime>
  <Words>669</Words>
  <Application>Microsoft Macintosh PowerPoint</Application>
  <PresentationFormat>On-screen Show (4:3)</PresentationFormat>
  <Paragraphs>141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Calibri</vt:lpstr>
      <vt:lpstr>Cambria Math</vt:lpstr>
      <vt:lpstr>Minion Web</vt:lpstr>
      <vt:lpstr>Mishafi Gold</vt:lpstr>
      <vt:lpstr>ＭＳ Ｐゴシック</vt:lpstr>
      <vt:lpstr>Wingdings</vt:lpstr>
      <vt:lpstr>Arial</vt:lpstr>
      <vt:lpstr>Intro</vt:lpstr>
      <vt:lpstr>PoliMi_TESI_Scribd</vt:lpstr>
      <vt:lpstr>1_Intro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Politecnico di Milano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PresentazioneTesiNomeCognome</dc:title>
  <dc:subject/>
  <dc:creator>Luca Maggiori</dc:creator>
  <cp:keywords/>
  <dc:description/>
  <cp:lastModifiedBy>Alessio Russo</cp:lastModifiedBy>
  <cp:revision>1422</cp:revision>
  <dcterms:created xsi:type="dcterms:W3CDTF">2014-04-15T14:07:28Z</dcterms:created>
  <dcterms:modified xsi:type="dcterms:W3CDTF">2016-06-23T15:49:03Z</dcterms:modified>
  <cp:category/>
</cp:coreProperties>
</file>