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7" r:id="rId3"/>
    <p:sldId id="258" r:id="rId4"/>
    <p:sldId id="267" r:id="rId5"/>
    <p:sldId id="266" r:id="rId6"/>
    <p:sldId id="259" r:id="rId7"/>
    <p:sldId id="270" r:id="rId8"/>
    <p:sldId id="268" r:id="rId9"/>
    <p:sldId id="260" r:id="rId10"/>
    <p:sldId id="263" r:id="rId11"/>
    <p:sldId id="272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48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71755-9285-4A55-92B4-833415C06301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27A85-D19F-4F06-8C8B-897C4628CEA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11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Fare due slide e più figure</a:t>
            </a:r>
            <a:r>
              <a:rPr lang="it-IT" baseline="0" dirty="0"/>
              <a:t> e meno testo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39134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Voltaggio</a:t>
            </a:r>
            <a:r>
              <a:rPr lang="it-IT" baseline="0" dirty="0"/>
              <a:t> a onda quadra con corrente che lo segue e fare vedere che la </a:t>
            </a:r>
            <a:r>
              <a:rPr lang="it-IT" baseline="0" dirty="0" err="1"/>
              <a:t>disatnza</a:t>
            </a:r>
            <a:r>
              <a:rPr lang="it-IT" baseline="0" dirty="0"/>
              <a:t> a steady state è R. L’abbiamo </a:t>
            </a:r>
            <a:r>
              <a:rPr lang="it-IT" baseline="0" dirty="0" err="1"/>
              <a:t>idnetificata</a:t>
            </a:r>
            <a:r>
              <a:rPr lang="it-IT" baseline="0" dirty="0"/>
              <a:t> cosi.</a:t>
            </a:r>
          </a:p>
          <a:p>
            <a:pPr lvl="0" rtl="0">
              <a:spcBef>
                <a:spcPts val="0"/>
              </a:spcBef>
              <a:buNone/>
            </a:pPr>
            <a:endParaRPr lang="it-IT" baseline="0" dirty="0"/>
          </a:p>
          <a:p>
            <a:pPr lvl="0" rtl="0">
              <a:spcBef>
                <a:spcPts val="0"/>
              </a:spcBef>
              <a:buNone/>
            </a:pPr>
            <a:r>
              <a:rPr lang="it-IT" baseline="0" dirty="0"/>
              <a:t>Per la </a:t>
            </a:r>
            <a:r>
              <a:rPr lang="it-IT" baseline="0" dirty="0" err="1"/>
              <a:t>fuznione</a:t>
            </a:r>
            <a:r>
              <a:rPr lang="it-IT" baseline="0" dirty="0"/>
              <a:t> di </a:t>
            </a:r>
            <a:r>
              <a:rPr lang="it-IT" baseline="0" dirty="0" err="1"/>
              <a:t>straferimento</a:t>
            </a:r>
            <a:r>
              <a:rPr lang="it-IT" baseline="0" dirty="0"/>
              <a:t> mettere il blocchetto di </a:t>
            </a:r>
            <a:r>
              <a:rPr lang="it-IT" baseline="0" dirty="0" err="1"/>
              <a:t>simulink</a:t>
            </a:r>
            <a:r>
              <a:rPr lang="it-IT" baseline="0" dirty="0"/>
              <a:t> nei modelli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1829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Fare due slide e più figure</a:t>
            </a:r>
            <a:r>
              <a:rPr lang="it-IT" baseline="0" dirty="0"/>
              <a:t> e meno testo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5271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Fare due slide e più figure</a:t>
            </a:r>
            <a:r>
              <a:rPr lang="it-IT" baseline="0" dirty="0"/>
              <a:t> e meno testo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9741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Mettere</a:t>
            </a:r>
            <a:r>
              <a:rPr lang="it-IT" baseline="0" dirty="0"/>
              <a:t> foto carrellino</a:t>
            </a:r>
          </a:p>
          <a:p>
            <a:pPr lvl="0" rtl="0">
              <a:spcBef>
                <a:spcPts val="0"/>
              </a:spcBef>
              <a:buNone/>
            </a:pPr>
            <a:r>
              <a:rPr lang="it-IT" baseline="0" dirty="0"/>
              <a:t>Fare sezioni a scomparsa con immagini riferite al pezzo del modello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5908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Mettere</a:t>
            </a:r>
            <a:r>
              <a:rPr lang="it-IT" baseline="0" dirty="0"/>
              <a:t> foto carrellino</a:t>
            </a:r>
          </a:p>
          <a:p>
            <a:pPr lvl="0" rtl="0">
              <a:spcBef>
                <a:spcPts val="0"/>
              </a:spcBef>
              <a:buNone/>
            </a:pPr>
            <a:r>
              <a:rPr lang="it-IT" baseline="0" dirty="0"/>
              <a:t>Fare sezioni a scomparsa con immagini riferite al pezzo del modello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2516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Mettere</a:t>
            </a:r>
            <a:r>
              <a:rPr lang="it-IT" baseline="0" dirty="0"/>
              <a:t> foto carrellino</a:t>
            </a:r>
          </a:p>
          <a:p>
            <a:pPr lvl="0" rtl="0">
              <a:spcBef>
                <a:spcPts val="0"/>
              </a:spcBef>
              <a:buNone/>
            </a:pPr>
            <a:r>
              <a:rPr lang="it-IT" baseline="0" dirty="0"/>
              <a:t>Fare sezioni a scomparsa con immagini riferite al pezzo del modello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9538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2732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Voltaggio</a:t>
            </a:r>
            <a:r>
              <a:rPr lang="it-IT" baseline="0" dirty="0"/>
              <a:t> a onda quadra con corrente che lo segue e fare vedere che la </a:t>
            </a:r>
            <a:r>
              <a:rPr lang="it-IT" baseline="0" dirty="0" err="1"/>
              <a:t>disatnza</a:t>
            </a:r>
            <a:r>
              <a:rPr lang="it-IT" baseline="0" dirty="0"/>
              <a:t> a steady state è R. L’abbiamo </a:t>
            </a:r>
            <a:r>
              <a:rPr lang="it-IT" baseline="0" dirty="0" err="1"/>
              <a:t>idnetificata</a:t>
            </a:r>
            <a:r>
              <a:rPr lang="it-IT" baseline="0" dirty="0"/>
              <a:t> cosi.</a:t>
            </a:r>
          </a:p>
          <a:p>
            <a:pPr lvl="0" rtl="0">
              <a:spcBef>
                <a:spcPts val="0"/>
              </a:spcBef>
              <a:buNone/>
            </a:pPr>
            <a:endParaRPr lang="it-IT" baseline="0" dirty="0"/>
          </a:p>
          <a:p>
            <a:pPr lvl="0" rtl="0">
              <a:spcBef>
                <a:spcPts val="0"/>
              </a:spcBef>
              <a:buNone/>
            </a:pPr>
            <a:r>
              <a:rPr lang="it-IT" baseline="0" dirty="0"/>
              <a:t>Per la </a:t>
            </a:r>
            <a:r>
              <a:rPr lang="it-IT" baseline="0" dirty="0" err="1"/>
              <a:t>fuznione</a:t>
            </a:r>
            <a:r>
              <a:rPr lang="it-IT" baseline="0" dirty="0"/>
              <a:t> di </a:t>
            </a:r>
            <a:r>
              <a:rPr lang="it-IT" baseline="0" dirty="0" err="1"/>
              <a:t>straferimento</a:t>
            </a:r>
            <a:r>
              <a:rPr lang="it-IT" baseline="0" dirty="0"/>
              <a:t> mettere il blocchetto di </a:t>
            </a:r>
            <a:r>
              <a:rPr lang="it-IT" baseline="0" dirty="0" err="1"/>
              <a:t>simulink</a:t>
            </a:r>
            <a:r>
              <a:rPr lang="it-IT" baseline="0" dirty="0"/>
              <a:t> nei modelli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6830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-IT" dirty="0"/>
              <a:t>Voltaggio</a:t>
            </a:r>
            <a:r>
              <a:rPr lang="it-IT" baseline="0" dirty="0"/>
              <a:t> a onda quadra con corrente che lo segue e fare vedere che la </a:t>
            </a:r>
            <a:r>
              <a:rPr lang="it-IT" baseline="0" dirty="0" err="1"/>
              <a:t>disatnza</a:t>
            </a:r>
            <a:r>
              <a:rPr lang="it-IT" baseline="0" dirty="0"/>
              <a:t> a steady state è R. L’abbiamo </a:t>
            </a:r>
            <a:r>
              <a:rPr lang="it-IT" baseline="0" dirty="0" err="1"/>
              <a:t>idnetificata</a:t>
            </a:r>
            <a:r>
              <a:rPr lang="it-IT" baseline="0" dirty="0"/>
              <a:t> cosi.</a:t>
            </a:r>
          </a:p>
          <a:p>
            <a:pPr lvl="0" rtl="0">
              <a:spcBef>
                <a:spcPts val="0"/>
              </a:spcBef>
              <a:buNone/>
            </a:pPr>
            <a:endParaRPr lang="it-IT" baseline="0" dirty="0"/>
          </a:p>
          <a:p>
            <a:pPr lvl="0" rtl="0">
              <a:spcBef>
                <a:spcPts val="0"/>
              </a:spcBef>
              <a:buNone/>
            </a:pPr>
            <a:r>
              <a:rPr lang="it-IT" baseline="0" dirty="0"/>
              <a:t>Per la </a:t>
            </a:r>
            <a:r>
              <a:rPr lang="it-IT" baseline="0" dirty="0" err="1"/>
              <a:t>fuznione</a:t>
            </a:r>
            <a:r>
              <a:rPr lang="it-IT" baseline="0" dirty="0"/>
              <a:t> di </a:t>
            </a:r>
            <a:r>
              <a:rPr lang="it-IT" baseline="0" dirty="0" err="1"/>
              <a:t>straferimento</a:t>
            </a:r>
            <a:r>
              <a:rPr lang="it-IT" baseline="0" dirty="0"/>
              <a:t> mettere il blocchetto di </a:t>
            </a:r>
            <a:r>
              <a:rPr lang="it-IT" baseline="0" dirty="0" err="1"/>
              <a:t>simulink</a:t>
            </a:r>
            <a:r>
              <a:rPr lang="it-IT" baseline="0" dirty="0"/>
              <a:t> nei modelli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8796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982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018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387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ChangeArrowheads="1"/>
          </p:cNvSpPr>
          <p:nvPr/>
        </p:nvSpPr>
        <p:spPr bwMode="auto">
          <a:xfrm>
            <a:off x="0" y="1"/>
            <a:ext cx="12225867" cy="687387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20000"/>
              </a:spcBef>
              <a:defRPr/>
            </a:pPr>
            <a:endParaRPr lang="it-IT" sz="1800">
              <a:latin typeface="Arial" charset="0"/>
            </a:endParaRPr>
          </a:p>
        </p:txBody>
      </p:sp>
      <p:pic>
        <p:nvPicPr>
          <p:cNvPr id="3" name="Picture 68" descr="powerpoint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200467" cy="705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9" descr="logo_istituz_positiv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1974850"/>
            <a:ext cx="33528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4533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5667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3923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2122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697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40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699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98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96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928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32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4FC0-81D1-4453-9443-D3E156B7E80B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30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C4FC0-81D1-4453-9443-D3E156B7E80B}" type="datetimeFigureOut">
              <a:rPr lang="en-GB" smtClean="0"/>
              <a:t>22/06/2016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16275-21D0-4E9D-9684-7551CAB2301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616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8358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62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ssalessio/linearVibrationsControl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41.wmf"/><Relationship Id="rId18" Type="http://schemas.openxmlformats.org/officeDocument/2006/relationships/oleObject" Target="../embeddings/oleObject29.bin"/><Relationship Id="rId3" Type="http://schemas.openxmlformats.org/officeDocument/2006/relationships/notesSlide" Target="../notesSlides/notesSlide10.xml"/><Relationship Id="rId21" Type="http://schemas.openxmlformats.org/officeDocument/2006/relationships/image" Target="../media/image45.wmf"/><Relationship Id="rId7" Type="http://schemas.openxmlformats.org/officeDocument/2006/relationships/image" Target="../media/image6.png"/><Relationship Id="rId12" Type="http://schemas.openxmlformats.org/officeDocument/2006/relationships/oleObject" Target="../embeddings/oleObject26.bin"/><Relationship Id="rId17" Type="http://schemas.openxmlformats.org/officeDocument/2006/relationships/image" Target="../media/image43.wmf"/><Relationship Id="rId2" Type="http://schemas.openxmlformats.org/officeDocument/2006/relationships/slideLayout" Target="../slideLayouts/slideLayout15.xml"/><Relationship Id="rId16" Type="http://schemas.openxmlformats.org/officeDocument/2006/relationships/oleObject" Target="../embeddings/oleObject28.bin"/><Relationship Id="rId20" Type="http://schemas.openxmlformats.org/officeDocument/2006/relationships/oleObject" Target="../embeddings/oleObject30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png"/><Relationship Id="rId11" Type="http://schemas.openxmlformats.org/officeDocument/2006/relationships/image" Target="../media/image40.wmf"/><Relationship Id="rId5" Type="http://schemas.openxmlformats.org/officeDocument/2006/relationships/image" Target="../media/image4.png"/><Relationship Id="rId15" Type="http://schemas.openxmlformats.org/officeDocument/2006/relationships/image" Target="../media/image42.wmf"/><Relationship Id="rId23" Type="http://schemas.openxmlformats.org/officeDocument/2006/relationships/image" Target="../media/image46.wmf"/><Relationship Id="rId10" Type="http://schemas.openxmlformats.org/officeDocument/2006/relationships/oleObject" Target="../embeddings/oleObject25.bin"/><Relationship Id="rId19" Type="http://schemas.openxmlformats.org/officeDocument/2006/relationships/image" Target="../media/image44.wmf"/><Relationship Id="rId4" Type="http://schemas.openxmlformats.org/officeDocument/2006/relationships/image" Target="../media/image47.png"/><Relationship Id="rId9" Type="http://schemas.openxmlformats.org/officeDocument/2006/relationships/image" Target="../media/image39.wmf"/><Relationship Id="rId14" Type="http://schemas.openxmlformats.org/officeDocument/2006/relationships/oleObject" Target="../embeddings/oleObject27.bin"/><Relationship Id="rId22" Type="http://schemas.openxmlformats.org/officeDocument/2006/relationships/oleObject" Target="../embeddings/oleObject3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2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13" Type="http://schemas.openxmlformats.org/officeDocument/2006/relationships/image" Target="../media/image15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png"/><Relationship Id="rId12" Type="http://schemas.openxmlformats.org/officeDocument/2006/relationships/oleObject" Target="../embeddings/oleObject3.bin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18.jpeg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11" Type="http://schemas.openxmlformats.org/officeDocument/2006/relationships/image" Target="../media/image14.wmf"/><Relationship Id="rId5" Type="http://schemas.openxmlformats.org/officeDocument/2006/relationships/image" Target="../media/image4.png"/><Relationship Id="rId15" Type="http://schemas.openxmlformats.org/officeDocument/2006/relationships/image" Target="../media/image16.wmf"/><Relationship Id="rId10" Type="http://schemas.openxmlformats.org/officeDocument/2006/relationships/oleObject" Target="../embeddings/oleObject2.bin"/><Relationship Id="rId4" Type="http://schemas.openxmlformats.org/officeDocument/2006/relationships/image" Target="../media/image17.jpeg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21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8.jpeg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11" Type="http://schemas.openxmlformats.org/officeDocument/2006/relationships/image" Target="../media/image20.wmf"/><Relationship Id="rId5" Type="http://schemas.openxmlformats.org/officeDocument/2006/relationships/image" Target="../media/image5.png"/><Relationship Id="rId15" Type="http://schemas.openxmlformats.org/officeDocument/2006/relationships/image" Target="../media/image22.wmf"/><Relationship Id="rId10" Type="http://schemas.openxmlformats.org/officeDocument/2006/relationships/oleObject" Target="../embeddings/oleObject6.bin"/><Relationship Id="rId4" Type="http://schemas.openxmlformats.org/officeDocument/2006/relationships/image" Target="../media/image4.png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12.bin"/><Relationship Id="rId18" Type="http://schemas.openxmlformats.org/officeDocument/2006/relationships/oleObject" Target="../embeddings/oleObject14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9.bin"/><Relationship Id="rId12" Type="http://schemas.openxmlformats.org/officeDocument/2006/relationships/image" Target="../media/image25.wmf"/><Relationship Id="rId17" Type="http://schemas.openxmlformats.org/officeDocument/2006/relationships/image" Target="../media/image29.jpeg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27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png"/><Relationship Id="rId11" Type="http://schemas.openxmlformats.org/officeDocument/2006/relationships/oleObject" Target="../embeddings/oleObject11.bin"/><Relationship Id="rId5" Type="http://schemas.openxmlformats.org/officeDocument/2006/relationships/image" Target="../media/image5.png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24.wmf"/><Relationship Id="rId19" Type="http://schemas.openxmlformats.org/officeDocument/2006/relationships/image" Target="../media/image28.wmf"/><Relationship Id="rId4" Type="http://schemas.openxmlformats.org/officeDocument/2006/relationships/image" Target="../media/image4.png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2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35.wmf"/><Relationship Id="rId3" Type="http://schemas.openxmlformats.org/officeDocument/2006/relationships/notesSlide" Target="../notesSlides/notesSlide7.xml"/><Relationship Id="rId21" Type="http://schemas.openxmlformats.org/officeDocument/2006/relationships/oleObject" Target="../embeddings/oleObject22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20.bin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34.wmf"/><Relationship Id="rId20" Type="http://schemas.openxmlformats.org/officeDocument/2006/relationships/image" Target="../media/image36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png"/><Relationship Id="rId11" Type="http://schemas.openxmlformats.org/officeDocument/2006/relationships/oleObject" Target="../embeddings/oleObject17.bin"/><Relationship Id="rId5" Type="http://schemas.openxmlformats.org/officeDocument/2006/relationships/image" Target="../media/image5.png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31.wmf"/><Relationship Id="rId19" Type="http://schemas.openxmlformats.org/officeDocument/2006/relationships/oleObject" Target="../embeddings/oleObject21.bin"/><Relationship Id="rId4" Type="http://schemas.openxmlformats.org/officeDocument/2006/relationships/image" Target="../media/image4.png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33.wmf"/><Relationship Id="rId22" Type="http://schemas.openxmlformats.org/officeDocument/2006/relationships/image" Target="../media/image3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9"/>
          <p:cNvSpPr txBox="1">
            <a:spLocks noChangeArrowheads="1"/>
          </p:cNvSpPr>
          <p:nvPr/>
        </p:nvSpPr>
        <p:spPr bwMode="auto">
          <a:xfrm>
            <a:off x="2255838" y="4477703"/>
            <a:ext cx="74453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GB" altLang="en-US" b="1" dirty="0">
                <a:solidFill>
                  <a:srgbClr val="004F84"/>
                </a:solidFill>
              </a:rPr>
              <a:t>Control of linear vibrations</a:t>
            </a:r>
            <a:endParaRPr lang="it-IT" altLang="en-US" sz="2200" b="1" i="1" dirty="0">
              <a:solidFill>
                <a:srgbClr val="004F84"/>
              </a:solidFill>
            </a:endParaRPr>
          </a:p>
        </p:txBody>
      </p:sp>
      <p:sp>
        <p:nvSpPr>
          <p:cNvPr id="3" name="Text Box 20"/>
          <p:cNvSpPr txBox="1">
            <a:spLocks noChangeArrowheads="1"/>
          </p:cNvSpPr>
          <p:nvPr/>
        </p:nvSpPr>
        <p:spPr bwMode="auto">
          <a:xfrm>
            <a:off x="6439437" y="5524143"/>
            <a:ext cx="5549011" cy="94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it-IT" altLang="en-US" sz="1800" b="1" dirty="0"/>
              <a:t>Russo Alessio, Savaia Gianluca, Alberto Ficicchia</a:t>
            </a:r>
          </a:p>
          <a:p>
            <a:pPr>
              <a:spcBef>
                <a:spcPct val="20000"/>
              </a:spcBef>
            </a:pPr>
            <a:r>
              <a:rPr lang="it-IT" altLang="en-US" sz="1800" i="1" dirty="0"/>
              <a:t>School of Industrial and Information Engineering</a:t>
            </a:r>
          </a:p>
          <a:p>
            <a:pPr>
              <a:spcBef>
                <a:spcPct val="20000"/>
              </a:spcBef>
            </a:pPr>
            <a:r>
              <a:rPr lang="it-IT" altLang="en-US" sz="1800" i="1" dirty="0"/>
              <a:t>Politecnico di milano</a:t>
            </a:r>
          </a:p>
        </p:txBody>
      </p:sp>
      <p:sp>
        <p:nvSpPr>
          <p:cNvPr id="4" name="CasellaDiTesto 3"/>
          <p:cNvSpPr txBox="1">
            <a:spLocks noChangeArrowheads="1"/>
          </p:cNvSpPr>
          <p:nvPr/>
        </p:nvSpPr>
        <p:spPr bwMode="auto">
          <a:xfrm>
            <a:off x="4760203" y="0"/>
            <a:ext cx="7060819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20000"/>
              </a:spcBef>
            </a:pPr>
            <a:r>
              <a:rPr lang="it-IT" altLang="en-US" b="1" dirty="0">
                <a:solidFill>
                  <a:srgbClr val="FF9900"/>
                </a:solidFill>
              </a:rPr>
              <a:t>AUTOMATION AND CONTROL LABORATORY</a:t>
            </a:r>
          </a:p>
          <a:p>
            <a:pPr algn="r">
              <a:spcBef>
                <a:spcPct val="20000"/>
              </a:spcBef>
            </a:pPr>
            <a:r>
              <a:rPr lang="it-IT" altLang="en-US" b="1" dirty="0">
                <a:solidFill>
                  <a:srgbClr val="FF9900"/>
                </a:solidFill>
              </a:rPr>
              <a:t>Automation and Control Engineering</a:t>
            </a:r>
            <a:br>
              <a:rPr lang="it-IT" altLang="en-US" b="1" dirty="0">
                <a:solidFill>
                  <a:srgbClr val="FF9900"/>
                </a:solidFill>
              </a:rPr>
            </a:br>
            <a:r>
              <a:rPr lang="it-IT" altLang="en-US" b="1" dirty="0">
                <a:solidFill>
                  <a:srgbClr val="FF9900"/>
                </a:solidFill>
              </a:rPr>
              <a:t>2015/2016</a:t>
            </a:r>
          </a:p>
        </p:txBody>
      </p:sp>
      <p:sp>
        <p:nvSpPr>
          <p:cNvPr id="6" name="Rectangle 5"/>
          <p:cNvSpPr/>
          <p:nvPr/>
        </p:nvSpPr>
        <p:spPr>
          <a:xfrm>
            <a:off x="955438" y="6096607"/>
            <a:ext cx="521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https://github.com/rssalessio/linearVibrationsControl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8139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0" y="131951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GB" sz="3000" dirty="0">
                <a:solidFill>
                  <a:srgbClr val="003366"/>
                </a:solidFill>
              </a:rPr>
              <a:t>Identification: open vs closed loop</a:t>
            </a:r>
          </a:p>
        </p:txBody>
      </p:sp>
      <p:pic>
        <p:nvPicPr>
          <p:cNvPr id="38" name="Shape 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6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0" y="630540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0" y="126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1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GB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0" y="6571226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3575453" y="650085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GB" sz="1200" b="1" dirty="0">
                <a:solidFill>
                  <a:srgbClr val="003366"/>
                </a:solidFill>
              </a:rPr>
              <a:t>Control of linear vibrations</a:t>
            </a:r>
            <a:endParaRPr lang="en-GB" sz="1300" b="1" dirty="0">
              <a:solidFill>
                <a:srgbClr val="003366"/>
              </a:solidFill>
            </a:endParaRPr>
          </a:p>
        </p:txBody>
      </p:sp>
      <p:sp>
        <p:nvSpPr>
          <p:cNvPr id="45" name="Rectangle 39"/>
          <p:cNvSpPr>
            <a:spLocks noChangeArrowheads="1"/>
          </p:cNvSpPr>
          <p:nvPr/>
        </p:nvSpPr>
        <p:spPr bwMode="auto">
          <a:xfrm>
            <a:off x="2106219" y="197359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606450" y="1049867"/>
            <a:ext cx="473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Back-</a:t>
            </a:r>
            <a:r>
              <a:rPr lang="en-GB" dirty="0" err="1"/>
              <a:t>emf</a:t>
            </a:r>
            <a:r>
              <a:rPr lang="en-GB" dirty="0"/>
              <a:t> can be seen as a closed loop feedback:</a:t>
            </a:r>
          </a:p>
        </p:txBody>
      </p:sp>
      <p:graphicFrame>
        <p:nvGraphicFramePr>
          <p:cNvPr id="28" name="Oggetto 27"/>
          <p:cNvGraphicFramePr>
            <a:graphicFrameLocks noChangeAspect="1"/>
          </p:cNvGraphicFramePr>
          <p:nvPr>
            <p:extLst/>
          </p:nvPr>
        </p:nvGraphicFramePr>
        <p:xfrm>
          <a:off x="6216650" y="1047750"/>
          <a:ext cx="1354138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zione" r:id="rId7" imgW="876240" imgH="253800" progId="Equation.3">
                  <p:embed/>
                </p:oleObj>
              </mc:Choice>
              <mc:Fallback>
                <p:oleObj name="Equazione" r:id="rId7" imgW="876240" imgH="253800" progId="Equation.3">
                  <p:embed/>
                  <p:pic>
                    <p:nvPicPr>
                      <p:cNvPr id="28" name="Oggetto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6650" y="1047750"/>
                        <a:ext cx="1354138" cy="3857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asellaDiTesto 2"/>
          <p:cNvSpPr txBox="1"/>
          <p:nvPr/>
        </p:nvSpPr>
        <p:spPr>
          <a:xfrm>
            <a:off x="1606450" y="1630584"/>
            <a:ext cx="8370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effect is proportional to velocity and opposing to motion, thus it adds to damping</a:t>
            </a:r>
          </a:p>
        </p:txBody>
      </p:sp>
    </p:spTree>
    <p:extLst>
      <p:ext uri="{BB962C8B-B14F-4D97-AF65-F5344CB8AC3E}">
        <p14:creationId xmlns:p14="http://schemas.microsoft.com/office/powerpoint/2010/main" val="2114405860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magine 46" descr="C:\Users\user\Documents\GitHub\linearVibrationsControl\finalReport\parts\Identification\img\motor_validation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501" y="3520433"/>
            <a:ext cx="4451846" cy="3083294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0" y="131951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000" dirty="0">
                <a:solidFill>
                  <a:srgbClr val="003366"/>
                </a:solidFill>
              </a:rPr>
              <a:t>Identification: validation cost function</a:t>
            </a:r>
          </a:p>
        </p:txBody>
      </p:sp>
      <p:pic>
        <p:nvPicPr>
          <p:cNvPr id="38" name="Shape 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6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0" y="630540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0" y="126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1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0" y="6571226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3575453" y="650085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US" sz="1200" b="1" dirty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sp>
        <p:nvSpPr>
          <p:cNvPr id="45" name="Rectangle 39"/>
          <p:cNvSpPr>
            <a:spLocks noChangeArrowheads="1"/>
          </p:cNvSpPr>
          <p:nvPr/>
        </p:nvSpPr>
        <p:spPr bwMode="auto">
          <a:xfrm>
            <a:off x="2106219" y="192966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9" name="Rectangle 39"/>
          <p:cNvSpPr>
            <a:spLocks noChangeArrowheads="1"/>
          </p:cNvSpPr>
          <p:nvPr/>
        </p:nvSpPr>
        <p:spPr bwMode="auto">
          <a:xfrm>
            <a:off x="2120169" y="192972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Oggetto 12"/>
          <p:cNvGraphicFramePr>
            <a:graphicFrameLocks noChangeAspect="1"/>
          </p:cNvGraphicFramePr>
          <p:nvPr>
            <p:extLst/>
          </p:nvPr>
        </p:nvGraphicFramePr>
        <p:xfrm>
          <a:off x="8307700" y="924792"/>
          <a:ext cx="3264190" cy="355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2" name="Equazione" r:id="rId8" imgW="1841500" imgH="203200" progId="Equation.3">
                  <p:embed/>
                </p:oleObj>
              </mc:Choice>
              <mc:Fallback>
                <p:oleObj name="Equazione" r:id="rId8" imgW="1841500" imgH="203200" progId="Equation.3">
                  <p:embed/>
                  <p:pic>
                    <p:nvPicPr>
                      <p:cNvPr id="13" name="Oggetto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7700" y="924792"/>
                        <a:ext cx="3264190" cy="3551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ggetto 13"/>
          <p:cNvGraphicFramePr>
            <a:graphicFrameLocks noChangeAspect="1"/>
          </p:cNvGraphicFramePr>
          <p:nvPr>
            <p:extLst/>
          </p:nvPr>
        </p:nvGraphicFramePr>
        <p:xfrm>
          <a:off x="1676659" y="1595869"/>
          <a:ext cx="1717782" cy="572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3" name="Equazione" r:id="rId10" imgW="1167893" imgH="393529" progId="Equation.3">
                  <p:embed/>
                </p:oleObj>
              </mc:Choice>
              <mc:Fallback>
                <p:oleObj name="Equazione" r:id="rId10" imgW="1167893" imgH="393529" progId="Equation.3">
                  <p:embed/>
                  <p:pic>
                    <p:nvPicPr>
                      <p:cNvPr id="14" name="Oggetto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659" y="1595869"/>
                        <a:ext cx="1717782" cy="5725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ggetto 14"/>
          <p:cNvGraphicFramePr>
            <a:graphicFrameLocks noChangeAspect="1"/>
          </p:cNvGraphicFramePr>
          <p:nvPr>
            <p:extLst/>
          </p:nvPr>
        </p:nvGraphicFramePr>
        <p:xfrm>
          <a:off x="4418872" y="1691068"/>
          <a:ext cx="885554" cy="372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4" name="Equazione" r:id="rId12" imgW="545863" imgH="228501" progId="Equation.3">
                  <p:embed/>
                </p:oleObj>
              </mc:Choice>
              <mc:Fallback>
                <p:oleObj name="Equazione" r:id="rId12" imgW="545863" imgH="228501" progId="Equation.3">
                  <p:embed/>
                  <p:pic>
                    <p:nvPicPr>
                      <p:cNvPr id="15" name="Oggetto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8872" y="1691068"/>
                        <a:ext cx="885554" cy="3728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ggetto 15"/>
          <p:cNvGraphicFramePr>
            <a:graphicFrameLocks noChangeAspect="1"/>
          </p:cNvGraphicFramePr>
          <p:nvPr>
            <p:extLst/>
          </p:nvPr>
        </p:nvGraphicFramePr>
        <p:xfrm>
          <a:off x="7128491" y="1608151"/>
          <a:ext cx="1179209" cy="508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5" name="Equazione" r:id="rId14" imgW="901309" imgH="393529" progId="Equation.3">
                  <p:embed/>
                </p:oleObj>
              </mc:Choice>
              <mc:Fallback>
                <p:oleObj name="Equazione" r:id="rId14" imgW="901309" imgH="393529" progId="Equation.3">
                  <p:embed/>
                  <p:pic>
                    <p:nvPicPr>
                      <p:cNvPr id="16" name="Oggetto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8491" y="1608151"/>
                        <a:ext cx="1179209" cy="5089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ggetto 16"/>
          <p:cNvGraphicFramePr>
            <a:graphicFrameLocks noChangeAspect="1"/>
          </p:cNvGraphicFramePr>
          <p:nvPr>
            <p:extLst/>
          </p:nvPr>
        </p:nvGraphicFramePr>
        <p:xfrm>
          <a:off x="2052978" y="2230862"/>
          <a:ext cx="2682925" cy="36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6" name="Equazione" r:id="rId16" imgW="1485900" imgH="203200" progId="Equation.3">
                  <p:embed/>
                </p:oleObj>
              </mc:Choice>
              <mc:Fallback>
                <p:oleObj name="Equazione" r:id="rId16" imgW="1485900" imgH="203200" progId="Equation.3">
                  <p:embed/>
                  <p:pic>
                    <p:nvPicPr>
                      <p:cNvPr id="17" name="Oggetto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978" y="2230862"/>
                        <a:ext cx="2682925" cy="3611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ggetto 18"/>
          <p:cNvGraphicFramePr>
            <a:graphicFrameLocks noChangeAspect="1"/>
          </p:cNvGraphicFramePr>
          <p:nvPr>
            <p:extLst/>
          </p:nvPr>
        </p:nvGraphicFramePr>
        <p:xfrm>
          <a:off x="4789144" y="2222975"/>
          <a:ext cx="2727069" cy="360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7" name="Equazione" r:id="rId18" imgW="1511300" imgH="203200" progId="Equation.3">
                  <p:embed/>
                </p:oleObj>
              </mc:Choice>
              <mc:Fallback>
                <p:oleObj name="Equazione" r:id="rId18" imgW="1511300" imgH="203200" progId="Equation.3">
                  <p:embed/>
                  <p:pic>
                    <p:nvPicPr>
                      <p:cNvPr id="19" name="Oggetto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9144" y="2222975"/>
                        <a:ext cx="2727069" cy="3601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ggetto 19"/>
          <p:cNvGraphicFramePr>
            <a:graphicFrameLocks noChangeAspect="1"/>
          </p:cNvGraphicFramePr>
          <p:nvPr>
            <p:extLst/>
          </p:nvPr>
        </p:nvGraphicFramePr>
        <p:xfrm>
          <a:off x="5365781" y="2682332"/>
          <a:ext cx="1064119" cy="375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8" name="Equazione" r:id="rId20" imgW="647640" imgH="228600" progId="Equation.3">
                  <p:embed/>
                </p:oleObj>
              </mc:Choice>
              <mc:Fallback>
                <p:oleObj name="Equazione" r:id="rId20" imgW="647640" imgH="228600" progId="Equation.3">
                  <p:embed/>
                  <p:pic>
                    <p:nvPicPr>
                      <p:cNvPr id="20" name="Oggetto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81" y="2682332"/>
                        <a:ext cx="1064119" cy="3755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ggetto 21"/>
          <p:cNvGraphicFramePr>
            <a:graphicFrameLocks noChangeAspect="1"/>
          </p:cNvGraphicFramePr>
          <p:nvPr>
            <p:extLst/>
          </p:nvPr>
        </p:nvGraphicFramePr>
        <p:xfrm>
          <a:off x="6484314" y="2681549"/>
          <a:ext cx="1458372" cy="376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9" name="Equazione" r:id="rId22" imgW="889000" imgH="228600" progId="Equation.3">
                  <p:embed/>
                </p:oleObj>
              </mc:Choice>
              <mc:Fallback>
                <p:oleObj name="Equazione" r:id="rId22" imgW="889000" imgH="228600" progId="Equation.3">
                  <p:embed/>
                  <p:pic>
                    <p:nvPicPr>
                      <p:cNvPr id="22" name="Oggetto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4314" y="2681549"/>
                        <a:ext cx="1458372" cy="3763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1606450" y="8607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Resistance only: voltage pulses to motor: steady state measurement of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1624903" y="1242560"/>
            <a:ext cx="89421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Resistance and inductance: experimental input/output data given to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Matlab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tfest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(first order)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3275819" y="1677721"/>
            <a:ext cx="39376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back-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neglected because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 flipH="1">
            <a:off x="4654954" y="2222693"/>
            <a:ext cx="1481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15"/>
          <p:cNvSpPr>
            <a:spLocks noChangeArrowheads="1"/>
          </p:cNvSpPr>
          <p:nvPr/>
        </p:nvSpPr>
        <p:spPr bwMode="auto">
          <a:xfrm>
            <a:off x="1676659" y="2697927"/>
            <a:ext cx="39137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Nominal values from motor datasheet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16"/>
          <p:cNvSpPr>
            <a:spLocks noChangeArrowheads="1"/>
          </p:cNvSpPr>
          <p:nvPr/>
        </p:nvSpPr>
        <p:spPr bwMode="auto">
          <a:xfrm>
            <a:off x="6335920" y="2690519"/>
            <a:ext cx="2423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1676659" y="3151101"/>
            <a:ext cx="75743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real output vs simulation with input = N(0,9/4): fit=0.8142±0.0364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432972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63"/>
          <a:stretch/>
        </p:blipFill>
        <p:spPr>
          <a:xfrm>
            <a:off x="1524000" y="1862330"/>
            <a:ext cx="9130253" cy="4464865"/>
          </a:xfrm>
          <a:prstGeom prst="rect">
            <a:avLst/>
          </a:prstGeom>
        </p:spPr>
      </p:pic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0" y="131951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000" dirty="0">
                <a:solidFill>
                  <a:srgbClr val="003366"/>
                </a:solidFill>
              </a:rPr>
              <a:t>System description</a:t>
            </a:r>
          </a:p>
        </p:txBody>
      </p:sp>
      <p:pic>
        <p:nvPicPr>
          <p:cNvPr id="38" name="Shape 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6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0" y="630540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0" y="126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1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0" y="6571226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3575453" y="650085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US" sz="1200" b="1" dirty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sp>
        <p:nvSpPr>
          <p:cNvPr id="55" name="Rectangle 44"/>
          <p:cNvSpPr>
            <a:spLocks noChangeArrowheads="1"/>
          </p:cNvSpPr>
          <p:nvPr/>
        </p:nvSpPr>
        <p:spPr bwMode="auto">
          <a:xfrm>
            <a:off x="1343600" y="310151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6" name="Freccia in giù 5"/>
          <p:cNvSpPr/>
          <p:nvPr/>
        </p:nvSpPr>
        <p:spPr>
          <a:xfrm>
            <a:off x="3177417" y="1412079"/>
            <a:ext cx="484632" cy="8482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10" name="Gruppo 9"/>
          <p:cNvGrpSpPr/>
          <p:nvPr/>
        </p:nvGrpSpPr>
        <p:grpSpPr>
          <a:xfrm>
            <a:off x="2640935" y="969207"/>
            <a:ext cx="1596271" cy="478272"/>
            <a:chOff x="2640935" y="969207"/>
            <a:chExt cx="1596271" cy="478272"/>
          </a:xfrm>
        </p:grpSpPr>
        <p:sp>
          <p:nvSpPr>
            <p:cNvPr id="8" name="Rettangolo arrotondato 7"/>
            <p:cNvSpPr/>
            <p:nvPr/>
          </p:nvSpPr>
          <p:spPr>
            <a:xfrm>
              <a:off x="2671903" y="969207"/>
              <a:ext cx="1534337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7" name="Rettangolo 6"/>
            <p:cNvSpPr/>
            <p:nvPr/>
          </p:nvSpPr>
          <p:spPr>
            <a:xfrm>
              <a:off x="2640935" y="997207"/>
              <a:ext cx="15962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Brushed motor</a:t>
              </a:r>
              <a:endParaRPr lang="it-IT" dirty="0"/>
            </a:p>
          </p:txBody>
        </p:sp>
      </p:grpSp>
      <p:sp>
        <p:nvSpPr>
          <p:cNvPr id="21" name="Freccia in giù 20"/>
          <p:cNvSpPr/>
          <p:nvPr/>
        </p:nvSpPr>
        <p:spPr>
          <a:xfrm>
            <a:off x="5053812" y="1628589"/>
            <a:ext cx="484632" cy="12891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9" name="Gruppo 8"/>
          <p:cNvGrpSpPr/>
          <p:nvPr/>
        </p:nvGrpSpPr>
        <p:grpSpPr>
          <a:xfrm>
            <a:off x="4268174" y="1150317"/>
            <a:ext cx="2136867" cy="478272"/>
            <a:chOff x="4268174" y="1150317"/>
            <a:chExt cx="2136867" cy="478272"/>
          </a:xfrm>
        </p:grpSpPr>
        <p:sp>
          <p:nvSpPr>
            <p:cNvPr id="20" name="Rettangolo arrotondato 19"/>
            <p:cNvSpPr/>
            <p:nvPr/>
          </p:nvSpPr>
          <p:spPr>
            <a:xfrm>
              <a:off x="4268174" y="1150317"/>
              <a:ext cx="2105899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2" name="Rettangolo 21"/>
            <p:cNvSpPr/>
            <p:nvPr/>
          </p:nvSpPr>
          <p:spPr>
            <a:xfrm>
              <a:off x="4268174" y="1180868"/>
              <a:ext cx="21368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Incremental encoder</a:t>
              </a:r>
              <a:endParaRPr lang="it-IT" dirty="0"/>
            </a:p>
          </p:txBody>
        </p:sp>
      </p:grpSp>
      <p:sp>
        <p:nvSpPr>
          <p:cNvPr id="25" name="Freccia in giù 24"/>
          <p:cNvSpPr/>
          <p:nvPr/>
        </p:nvSpPr>
        <p:spPr>
          <a:xfrm>
            <a:off x="8665930" y="2526233"/>
            <a:ext cx="484632" cy="21288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26" name="Gruppo 25"/>
          <p:cNvGrpSpPr/>
          <p:nvPr/>
        </p:nvGrpSpPr>
        <p:grpSpPr>
          <a:xfrm>
            <a:off x="8617214" y="2027849"/>
            <a:ext cx="582064" cy="478272"/>
            <a:chOff x="6934343" y="1130205"/>
            <a:chExt cx="2105899" cy="478272"/>
          </a:xfrm>
        </p:grpSpPr>
        <p:sp>
          <p:nvSpPr>
            <p:cNvPr id="27" name="Rettangolo arrotondato 26"/>
            <p:cNvSpPr/>
            <p:nvPr/>
          </p:nvSpPr>
          <p:spPr>
            <a:xfrm>
              <a:off x="6934343" y="1130205"/>
              <a:ext cx="2105899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8" name="Rettangolo 27"/>
            <p:cNvSpPr/>
            <p:nvPr/>
          </p:nvSpPr>
          <p:spPr>
            <a:xfrm>
              <a:off x="6934343" y="1176495"/>
              <a:ext cx="5757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Cart</a:t>
              </a:r>
              <a:endParaRPr lang="it-IT" dirty="0"/>
            </a:p>
          </p:txBody>
        </p:sp>
      </p:grpSp>
      <p:sp>
        <p:nvSpPr>
          <p:cNvPr id="11" name="Freccia a destra 10"/>
          <p:cNvSpPr/>
          <p:nvPr/>
        </p:nvSpPr>
        <p:spPr>
          <a:xfrm>
            <a:off x="3620995" y="357110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31" name="Gruppo 30"/>
          <p:cNvGrpSpPr/>
          <p:nvPr/>
        </p:nvGrpSpPr>
        <p:grpSpPr>
          <a:xfrm>
            <a:off x="2885321" y="3559700"/>
            <a:ext cx="1254416" cy="478272"/>
            <a:chOff x="6658600" y="1130205"/>
            <a:chExt cx="3200741" cy="478272"/>
          </a:xfrm>
        </p:grpSpPr>
        <p:sp>
          <p:nvSpPr>
            <p:cNvPr id="32" name="Rettangolo arrotondato 31"/>
            <p:cNvSpPr/>
            <p:nvPr/>
          </p:nvSpPr>
          <p:spPr>
            <a:xfrm>
              <a:off x="6658600" y="1130205"/>
              <a:ext cx="2288684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33" name="Rettangolo 32"/>
            <p:cNvSpPr/>
            <p:nvPr/>
          </p:nvSpPr>
          <p:spPr>
            <a:xfrm>
              <a:off x="6764654" y="1176495"/>
              <a:ext cx="30946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Weight</a:t>
              </a:r>
              <a:endParaRPr lang="it-IT" dirty="0"/>
            </a:p>
          </p:txBody>
        </p:sp>
      </p:grpSp>
      <p:grpSp>
        <p:nvGrpSpPr>
          <p:cNvPr id="34" name="Gruppo 33"/>
          <p:cNvGrpSpPr/>
          <p:nvPr/>
        </p:nvGrpSpPr>
        <p:grpSpPr>
          <a:xfrm>
            <a:off x="4060373" y="5594789"/>
            <a:ext cx="1585705" cy="478272"/>
            <a:chOff x="6658597" y="1130205"/>
            <a:chExt cx="4046051" cy="478272"/>
          </a:xfrm>
        </p:grpSpPr>
        <p:sp>
          <p:nvSpPr>
            <p:cNvPr id="35" name="Rettangolo arrotondato 34"/>
            <p:cNvSpPr/>
            <p:nvPr/>
          </p:nvSpPr>
          <p:spPr>
            <a:xfrm>
              <a:off x="6658597" y="1130205"/>
              <a:ext cx="4046051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37" name="Rettangolo 36"/>
            <p:cNvSpPr/>
            <p:nvPr/>
          </p:nvSpPr>
          <p:spPr>
            <a:xfrm>
              <a:off x="6764653" y="1176495"/>
              <a:ext cx="39318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Arduino board</a:t>
              </a:r>
              <a:endParaRPr lang="it-IT" dirty="0"/>
            </a:p>
          </p:txBody>
        </p:sp>
      </p:grpSp>
      <p:sp>
        <p:nvSpPr>
          <p:cNvPr id="12" name="Freccia a sinistra 11"/>
          <p:cNvSpPr/>
          <p:nvPr/>
        </p:nvSpPr>
        <p:spPr>
          <a:xfrm>
            <a:off x="3067517" y="5594789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47" name="Gruppo 46"/>
          <p:cNvGrpSpPr/>
          <p:nvPr/>
        </p:nvGrpSpPr>
        <p:grpSpPr>
          <a:xfrm>
            <a:off x="5151731" y="4834784"/>
            <a:ext cx="817740" cy="478272"/>
            <a:chOff x="7585747" y="1130205"/>
            <a:chExt cx="2086528" cy="478272"/>
          </a:xfrm>
        </p:grpSpPr>
        <p:sp>
          <p:nvSpPr>
            <p:cNvPr id="48" name="Rettangolo arrotondato 47"/>
            <p:cNvSpPr/>
            <p:nvPr/>
          </p:nvSpPr>
          <p:spPr>
            <a:xfrm>
              <a:off x="7585747" y="1130205"/>
              <a:ext cx="2086528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0" name="Rettangolo 49"/>
            <p:cNvSpPr/>
            <p:nvPr/>
          </p:nvSpPr>
          <p:spPr>
            <a:xfrm>
              <a:off x="7650559" y="1177067"/>
              <a:ext cx="198047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Spring</a:t>
              </a:r>
              <a:endParaRPr lang="it-IT" dirty="0"/>
            </a:p>
          </p:txBody>
        </p:sp>
      </p:grpSp>
      <p:sp>
        <p:nvSpPr>
          <p:cNvPr id="13" name="Freccia in su 12"/>
          <p:cNvSpPr/>
          <p:nvPr/>
        </p:nvSpPr>
        <p:spPr>
          <a:xfrm>
            <a:off x="5321123" y="3856376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9399844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0" y="131951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GB" sz="3000" dirty="0">
                <a:solidFill>
                  <a:srgbClr val="003366"/>
                </a:solidFill>
              </a:rPr>
              <a:t>Preliminary issues</a:t>
            </a:r>
          </a:p>
        </p:txBody>
      </p:sp>
      <p:pic>
        <p:nvPicPr>
          <p:cNvPr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6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0" y="630540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0" y="126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1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GB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0" y="6571226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3575453" y="650085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GB" sz="1200" b="1" dirty="0">
                <a:solidFill>
                  <a:srgbClr val="003366"/>
                </a:solidFill>
              </a:rPr>
              <a:t>Control of linear vibrations</a:t>
            </a:r>
            <a:endParaRPr lang="en-GB" sz="1300" b="1" dirty="0">
              <a:solidFill>
                <a:srgbClr val="003366"/>
              </a:solidFill>
            </a:endParaRPr>
          </a:p>
        </p:txBody>
      </p:sp>
      <p:sp>
        <p:nvSpPr>
          <p:cNvPr id="55" name="Rectangle 44"/>
          <p:cNvSpPr>
            <a:spLocks noChangeArrowheads="1"/>
          </p:cNvSpPr>
          <p:nvPr/>
        </p:nvSpPr>
        <p:spPr bwMode="auto">
          <a:xfrm>
            <a:off x="1343600" y="310151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dirty="0"/>
          </a:p>
        </p:txBody>
      </p:sp>
      <p:grpSp>
        <p:nvGrpSpPr>
          <p:cNvPr id="34" name="Gruppo 33"/>
          <p:cNvGrpSpPr/>
          <p:nvPr/>
        </p:nvGrpSpPr>
        <p:grpSpPr>
          <a:xfrm>
            <a:off x="1743299" y="849870"/>
            <a:ext cx="2557318" cy="478272"/>
            <a:chOff x="2798275" y="1113053"/>
            <a:chExt cx="6525195" cy="478272"/>
          </a:xfrm>
        </p:grpSpPr>
        <p:sp>
          <p:nvSpPr>
            <p:cNvPr id="35" name="Rettangolo arrotondato 34"/>
            <p:cNvSpPr/>
            <p:nvPr/>
          </p:nvSpPr>
          <p:spPr>
            <a:xfrm>
              <a:off x="2798275" y="1113053"/>
              <a:ext cx="6525195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7" name="Rettangolo 36"/>
            <p:cNvSpPr/>
            <p:nvPr/>
          </p:nvSpPr>
          <p:spPr>
            <a:xfrm>
              <a:off x="2904331" y="1165276"/>
              <a:ext cx="64191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Measurement saturation</a:t>
              </a:r>
            </a:p>
          </p:txBody>
        </p:sp>
      </p:grpSp>
      <p:pic>
        <p:nvPicPr>
          <p:cNvPr id="5" name="Immagin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043" y="4909374"/>
            <a:ext cx="1613391" cy="1584943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565" y="1450001"/>
            <a:ext cx="3283568" cy="2462676"/>
          </a:xfrm>
          <a:prstGeom prst="rect">
            <a:avLst/>
          </a:prstGeom>
        </p:spPr>
      </p:pic>
      <p:sp>
        <p:nvSpPr>
          <p:cNvPr id="15" name="Freccia a destra con strisce 14"/>
          <p:cNvSpPr/>
          <p:nvPr/>
        </p:nvSpPr>
        <p:spPr>
          <a:xfrm rot="5400000">
            <a:off x="2542715" y="4230876"/>
            <a:ext cx="1000049" cy="484632"/>
          </a:xfrm>
          <a:prstGeom prst="stripedRightArrow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GB" dirty="0"/>
              <a:t>Solved</a:t>
            </a:r>
          </a:p>
        </p:txBody>
      </p:sp>
      <p:grpSp>
        <p:nvGrpSpPr>
          <p:cNvPr id="45" name="Gruppo 44"/>
          <p:cNvGrpSpPr/>
          <p:nvPr/>
        </p:nvGrpSpPr>
        <p:grpSpPr>
          <a:xfrm>
            <a:off x="7057902" y="847623"/>
            <a:ext cx="2096836" cy="478272"/>
            <a:chOff x="2798275" y="1113053"/>
            <a:chExt cx="6585023" cy="478272"/>
          </a:xfrm>
        </p:grpSpPr>
        <p:sp>
          <p:nvSpPr>
            <p:cNvPr id="46" name="Rettangolo arrotondato 45"/>
            <p:cNvSpPr/>
            <p:nvPr/>
          </p:nvSpPr>
          <p:spPr>
            <a:xfrm>
              <a:off x="2798275" y="1113053"/>
              <a:ext cx="6525195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9" name="Rettangolo 48"/>
            <p:cNvSpPr/>
            <p:nvPr/>
          </p:nvSpPr>
          <p:spPr>
            <a:xfrm>
              <a:off x="2904331" y="1165276"/>
              <a:ext cx="64789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Measurement noise</a:t>
              </a:r>
            </a:p>
          </p:txBody>
        </p:sp>
      </p:grpSp>
      <p:pic>
        <p:nvPicPr>
          <p:cNvPr id="16" name="Immagin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862" y="1408265"/>
            <a:ext cx="3347263" cy="2510448"/>
          </a:xfrm>
          <a:prstGeom prst="rect">
            <a:avLst/>
          </a:prstGeom>
        </p:spPr>
      </p:pic>
      <p:sp>
        <p:nvSpPr>
          <p:cNvPr id="24" name="CasellaDiTesto 23"/>
          <p:cNvSpPr txBox="1"/>
          <p:nvPr/>
        </p:nvSpPr>
        <p:spPr>
          <a:xfrm>
            <a:off x="5782597" y="3816417"/>
            <a:ext cx="1309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White noise</a:t>
            </a:r>
          </a:p>
        </p:txBody>
      </p:sp>
      <p:sp>
        <p:nvSpPr>
          <p:cNvPr id="52" name="CasellaDiTesto 51"/>
          <p:cNvSpPr txBox="1"/>
          <p:nvPr/>
        </p:nvSpPr>
        <p:spPr>
          <a:xfrm>
            <a:off x="10026718" y="2175266"/>
            <a:ext cx="179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Variable variance</a:t>
            </a:r>
          </a:p>
        </p:txBody>
      </p:sp>
      <p:cxnSp>
        <p:nvCxnSpPr>
          <p:cNvPr id="54" name="Connettore 2 53"/>
          <p:cNvCxnSpPr>
            <a:stCxn id="52" idx="1"/>
          </p:cNvCxnSpPr>
          <p:nvPr/>
        </p:nvCxnSpPr>
        <p:spPr>
          <a:xfrm flipH="1">
            <a:off x="8565502" y="2359932"/>
            <a:ext cx="1461216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/>
          <p:cNvCxnSpPr>
            <a:stCxn id="52" idx="1"/>
          </p:cNvCxnSpPr>
          <p:nvPr/>
        </p:nvCxnSpPr>
        <p:spPr>
          <a:xfrm flipH="1">
            <a:off x="8990214" y="2359932"/>
            <a:ext cx="1036504" cy="5418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/>
          <p:cNvCxnSpPr>
            <a:stCxn id="24" idx="0"/>
          </p:cNvCxnSpPr>
          <p:nvPr/>
        </p:nvCxnSpPr>
        <p:spPr>
          <a:xfrm flipV="1">
            <a:off x="6437135" y="2359932"/>
            <a:ext cx="1400579" cy="14564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ccia a destra con strisce 59"/>
          <p:cNvSpPr/>
          <p:nvPr/>
        </p:nvSpPr>
        <p:spPr>
          <a:xfrm rot="5400000">
            <a:off x="5867314" y="4418296"/>
            <a:ext cx="1017095" cy="484632"/>
          </a:xfrm>
          <a:prstGeom prst="stripedRightArrow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GB" dirty="0"/>
              <a:t>Solved</a:t>
            </a:r>
          </a:p>
        </p:txBody>
      </p:sp>
      <p:sp>
        <p:nvSpPr>
          <p:cNvPr id="62" name="Freccia a destra con strisce 61"/>
          <p:cNvSpPr/>
          <p:nvPr/>
        </p:nvSpPr>
        <p:spPr>
          <a:xfrm rot="5400000">
            <a:off x="10398352" y="2810830"/>
            <a:ext cx="1017095" cy="484632"/>
          </a:xfrm>
          <a:prstGeom prst="stripedRightArrow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GB" dirty="0"/>
              <a:t>Solved</a:t>
            </a:r>
          </a:p>
        </p:txBody>
      </p:sp>
      <p:pic>
        <p:nvPicPr>
          <p:cNvPr id="63" name="Immagine 6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195" y="5209385"/>
            <a:ext cx="1793333" cy="1345000"/>
          </a:xfrm>
          <a:prstGeom prst="rect">
            <a:avLst/>
          </a:prstGeom>
        </p:spPr>
      </p:pic>
      <p:sp>
        <p:nvSpPr>
          <p:cNvPr id="64" name="CasellaDiTesto 63"/>
          <p:cNvSpPr txBox="1"/>
          <p:nvPr/>
        </p:nvSpPr>
        <p:spPr>
          <a:xfrm>
            <a:off x="7091673" y="6071620"/>
            <a:ext cx="1836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Fourier </a:t>
            </a:r>
            <a:r>
              <a:rPr lang="it-IT" dirty="0" err="1"/>
              <a:t>transform</a:t>
            </a:r>
            <a:endParaRPr lang="it-IT" dirty="0"/>
          </a:p>
        </p:txBody>
      </p:sp>
      <p:pic>
        <p:nvPicPr>
          <p:cNvPr id="65" name="Immagine 6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688" y="3632070"/>
            <a:ext cx="2514312" cy="1885734"/>
          </a:xfrm>
          <a:prstGeom prst="rect">
            <a:avLst/>
          </a:prstGeom>
        </p:spPr>
      </p:pic>
      <p:sp>
        <p:nvSpPr>
          <p:cNvPr id="2" name="Ovale 1"/>
          <p:cNvSpPr/>
          <p:nvPr/>
        </p:nvSpPr>
        <p:spPr>
          <a:xfrm>
            <a:off x="7597918" y="2060566"/>
            <a:ext cx="581891" cy="581891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6" name="CasellaDiTesto 65"/>
          <p:cNvSpPr txBox="1"/>
          <p:nvPr/>
        </p:nvSpPr>
        <p:spPr>
          <a:xfrm>
            <a:off x="10214871" y="5558029"/>
            <a:ext cx="1439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LS </a:t>
            </a:r>
            <a:r>
              <a:rPr lang="it-IT" dirty="0" err="1"/>
              <a:t>estimation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1646808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0" y="131951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000" dirty="0">
                <a:solidFill>
                  <a:srgbClr val="003366"/>
                </a:solidFill>
              </a:rPr>
              <a:t>Protection system: four macroblocks</a:t>
            </a:r>
          </a:p>
        </p:txBody>
      </p:sp>
      <p:pic>
        <p:nvPicPr>
          <p:cNvPr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6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0" y="630540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0" y="126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1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0" y="6571226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3575453" y="650085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US" sz="1200" b="1" dirty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sp>
        <p:nvSpPr>
          <p:cNvPr id="55" name="Rectangle 44"/>
          <p:cNvSpPr>
            <a:spLocks noChangeArrowheads="1"/>
          </p:cNvSpPr>
          <p:nvPr/>
        </p:nvSpPr>
        <p:spPr bwMode="auto">
          <a:xfrm>
            <a:off x="1343600" y="310151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64" name="Immagine 6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450" y="1621134"/>
            <a:ext cx="9194448" cy="3848384"/>
          </a:xfrm>
          <a:prstGeom prst="rect">
            <a:avLst/>
          </a:prstGeom>
        </p:spPr>
      </p:pic>
      <p:sp>
        <p:nvSpPr>
          <p:cNvPr id="14" name="Freccia in giù 13"/>
          <p:cNvSpPr/>
          <p:nvPr/>
        </p:nvSpPr>
        <p:spPr>
          <a:xfrm>
            <a:off x="2099796" y="1421375"/>
            <a:ext cx="484632" cy="5521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5" name="Gruppo 14"/>
          <p:cNvGrpSpPr/>
          <p:nvPr/>
        </p:nvGrpSpPr>
        <p:grpSpPr>
          <a:xfrm>
            <a:off x="512835" y="744931"/>
            <a:ext cx="3409518" cy="954474"/>
            <a:chOff x="2671903" y="701782"/>
            <a:chExt cx="6075704" cy="954474"/>
          </a:xfrm>
        </p:grpSpPr>
        <p:sp>
          <p:nvSpPr>
            <p:cNvPr id="16" name="Rettangolo arrotondato 15"/>
            <p:cNvSpPr/>
            <p:nvPr/>
          </p:nvSpPr>
          <p:spPr>
            <a:xfrm>
              <a:off x="2671903" y="701782"/>
              <a:ext cx="5929963" cy="745697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Rettangolo 16"/>
            <p:cNvSpPr/>
            <p:nvPr/>
          </p:nvSpPr>
          <p:spPr>
            <a:xfrm>
              <a:off x="2684070" y="732926"/>
              <a:ext cx="606353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Input manager</a:t>
              </a:r>
              <a:r>
                <a:rPr lang="en-US" dirty="0"/>
                <a:t>: </a:t>
              </a:r>
            </a:p>
            <a:p>
              <a:r>
                <a:rPr lang="en-US" dirty="0"/>
                <a:t>Selects input, noise and reference</a:t>
              </a:r>
              <a:endParaRPr lang="it-IT" dirty="0"/>
            </a:p>
          </p:txBody>
        </p:sp>
      </p:grpSp>
      <p:sp>
        <p:nvSpPr>
          <p:cNvPr id="18" name="Freccia in giù 17"/>
          <p:cNvSpPr/>
          <p:nvPr/>
        </p:nvSpPr>
        <p:spPr>
          <a:xfrm>
            <a:off x="5562663" y="2094667"/>
            <a:ext cx="484632" cy="8058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9" name="Gruppo 18"/>
          <p:cNvGrpSpPr/>
          <p:nvPr/>
        </p:nvGrpSpPr>
        <p:grpSpPr>
          <a:xfrm>
            <a:off x="3922353" y="849185"/>
            <a:ext cx="4857318" cy="1262416"/>
            <a:chOff x="2671903" y="701782"/>
            <a:chExt cx="6075704" cy="1262416"/>
          </a:xfrm>
        </p:grpSpPr>
        <p:sp>
          <p:nvSpPr>
            <p:cNvPr id="20" name="Rettangolo arrotondato 19"/>
            <p:cNvSpPr/>
            <p:nvPr/>
          </p:nvSpPr>
          <p:spPr>
            <a:xfrm>
              <a:off x="2671903" y="701782"/>
              <a:ext cx="5929962" cy="1262416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" name="Rettangolo 20"/>
            <p:cNvSpPr/>
            <p:nvPr/>
          </p:nvSpPr>
          <p:spPr>
            <a:xfrm>
              <a:off x="2684070" y="732926"/>
              <a:ext cx="606353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Protector</a:t>
              </a:r>
              <a:r>
                <a:rPr lang="en-US" dirty="0"/>
                <a:t>: 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Saturates voltage, displacement and reference 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Synchronizes Arduino and signal starting time</a:t>
              </a:r>
            </a:p>
            <a:p>
              <a:pPr marL="285750" indent="-285750">
                <a:buFontTx/>
                <a:buChar char="-"/>
              </a:pPr>
              <a:r>
                <a:rPr lang="en-US" dirty="0"/>
                <a:t>Triggers alert</a:t>
              </a:r>
              <a:endParaRPr lang="en-US" sz="1600" dirty="0"/>
            </a:p>
          </p:txBody>
        </p:sp>
      </p:grpSp>
      <p:grpSp>
        <p:nvGrpSpPr>
          <p:cNvPr id="23" name="Gruppo 22"/>
          <p:cNvGrpSpPr/>
          <p:nvPr/>
        </p:nvGrpSpPr>
        <p:grpSpPr>
          <a:xfrm>
            <a:off x="1606450" y="5805416"/>
            <a:ext cx="3150206" cy="745697"/>
            <a:chOff x="2671903" y="701782"/>
            <a:chExt cx="6075704" cy="745697"/>
          </a:xfrm>
        </p:grpSpPr>
        <p:sp>
          <p:nvSpPr>
            <p:cNvPr id="24" name="Rettangolo arrotondato 23"/>
            <p:cNvSpPr/>
            <p:nvPr/>
          </p:nvSpPr>
          <p:spPr>
            <a:xfrm>
              <a:off x="2671903" y="701782"/>
              <a:ext cx="5929963" cy="745697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Rettangolo 24"/>
            <p:cNvSpPr/>
            <p:nvPr/>
          </p:nvSpPr>
          <p:spPr>
            <a:xfrm>
              <a:off x="2684069" y="732926"/>
              <a:ext cx="606353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System</a:t>
              </a:r>
              <a:r>
                <a:rPr lang="en-US" dirty="0"/>
                <a:t>: </a:t>
              </a:r>
            </a:p>
            <a:p>
              <a:r>
                <a:rPr lang="en-US" dirty="0"/>
                <a:t>Motor and encoder feedback</a:t>
              </a:r>
              <a:endParaRPr lang="en-US" sz="1600" dirty="0"/>
            </a:p>
          </p:txBody>
        </p:sp>
      </p:grpSp>
      <p:sp>
        <p:nvSpPr>
          <p:cNvPr id="3" name="Freccia in su 2"/>
          <p:cNvSpPr/>
          <p:nvPr/>
        </p:nvSpPr>
        <p:spPr>
          <a:xfrm>
            <a:off x="3242282" y="5346901"/>
            <a:ext cx="484632" cy="45447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7" name="Gruppo 26"/>
          <p:cNvGrpSpPr/>
          <p:nvPr/>
        </p:nvGrpSpPr>
        <p:grpSpPr>
          <a:xfrm>
            <a:off x="5309610" y="5795974"/>
            <a:ext cx="3150206" cy="745697"/>
            <a:chOff x="2671903" y="701782"/>
            <a:chExt cx="6075704" cy="745697"/>
          </a:xfrm>
        </p:grpSpPr>
        <p:sp>
          <p:nvSpPr>
            <p:cNvPr id="28" name="Rettangolo arrotondato 27"/>
            <p:cNvSpPr/>
            <p:nvPr/>
          </p:nvSpPr>
          <p:spPr>
            <a:xfrm>
              <a:off x="2671903" y="701782"/>
              <a:ext cx="5929963" cy="745697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Rettangolo 28"/>
            <p:cNvSpPr/>
            <p:nvPr/>
          </p:nvSpPr>
          <p:spPr>
            <a:xfrm>
              <a:off x="2684069" y="732926"/>
              <a:ext cx="606353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Controller:</a:t>
              </a:r>
              <a:endParaRPr lang="en-US" dirty="0"/>
            </a:p>
            <a:p>
              <a:r>
                <a:rPr lang="en-US" dirty="0"/>
                <a:t>Contains control action</a:t>
              </a:r>
              <a:endParaRPr lang="en-US" sz="1600" dirty="0"/>
            </a:p>
          </p:txBody>
        </p:sp>
      </p:grpSp>
      <p:sp>
        <p:nvSpPr>
          <p:cNvPr id="30" name="Freccia in su 29"/>
          <p:cNvSpPr/>
          <p:nvPr/>
        </p:nvSpPr>
        <p:spPr>
          <a:xfrm>
            <a:off x="5406660" y="5321499"/>
            <a:ext cx="484632" cy="47821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2923100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368" y="1164637"/>
            <a:ext cx="3472632" cy="1741742"/>
          </a:xfrm>
          <a:prstGeom prst="rect">
            <a:avLst/>
          </a:prstGeom>
        </p:spPr>
      </p:pic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0" y="131951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000" dirty="0">
                <a:solidFill>
                  <a:srgbClr val="003366"/>
                </a:solidFill>
              </a:rPr>
              <a:t>Modelling: motor</a:t>
            </a:r>
          </a:p>
        </p:txBody>
      </p:sp>
      <p:pic>
        <p:nvPicPr>
          <p:cNvPr id="38" name="Shape 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6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0" y="630540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0" y="126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1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0" y="6571226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3575453" y="650085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US" sz="1200" b="1" dirty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9306385" y="878012"/>
            <a:ext cx="7880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4" name="Oggetto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0546651"/>
              </p:ext>
            </p:extLst>
          </p:nvPr>
        </p:nvGraphicFramePr>
        <p:xfrm>
          <a:off x="6676201" y="806359"/>
          <a:ext cx="2589331" cy="55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7" name="Equazione" r:id="rId8" imgW="1815312" imgH="393529" progId="Equation.3">
                  <p:embed/>
                </p:oleObj>
              </mc:Choice>
              <mc:Fallback>
                <p:oleObj name="Equazione" r:id="rId8" imgW="1815312" imgH="393529" progId="Equation.3">
                  <p:embed/>
                  <p:pic>
                    <p:nvPicPr>
                      <p:cNvPr id="21" name="Oggetto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6201" y="806359"/>
                        <a:ext cx="2589331" cy="555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ggetto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2017745"/>
              </p:ext>
            </p:extLst>
          </p:nvPr>
        </p:nvGraphicFramePr>
        <p:xfrm>
          <a:off x="6676201" y="1430033"/>
          <a:ext cx="705885" cy="366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8" name="Equazione" r:id="rId10" imgW="457200" imgH="241200" progId="Equation.3">
                  <p:embed/>
                </p:oleObj>
              </mc:Choice>
              <mc:Fallback>
                <p:oleObj name="Equazione" r:id="rId10" imgW="457200" imgH="2412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6201" y="1430033"/>
                        <a:ext cx="705885" cy="3669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ggetto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9584791"/>
              </p:ext>
            </p:extLst>
          </p:nvPr>
        </p:nvGraphicFramePr>
        <p:xfrm>
          <a:off x="6750299" y="3530588"/>
          <a:ext cx="317204" cy="362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9" name="Equazione" r:id="rId12" imgW="203112" imgH="228501" progId="Equation.3">
                  <p:embed/>
                </p:oleObj>
              </mc:Choice>
              <mc:Fallback>
                <p:oleObj name="Equazione" r:id="rId12" imgW="203112" imgH="228501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0299" y="3530588"/>
                        <a:ext cx="317204" cy="3625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7268815" y="1410327"/>
            <a:ext cx="18668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back-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effect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4" name="Oggetto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628291"/>
              </p:ext>
            </p:extLst>
          </p:nvPr>
        </p:nvGraphicFramePr>
        <p:xfrm>
          <a:off x="6750299" y="3033617"/>
          <a:ext cx="1263573" cy="365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0" name="Equazione" r:id="rId14" imgW="787400" imgH="228600" progId="Equation.3">
                  <p:embed/>
                </p:oleObj>
              </mc:Choice>
              <mc:Fallback>
                <p:oleObj name="Equazione" r:id="rId14" imgW="787400" imgH="228600" progId="Equation.3">
                  <p:embed/>
                  <p:pic>
                    <p:nvPicPr>
                      <p:cNvPr id="25" name="Oggetto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0299" y="3033617"/>
                        <a:ext cx="1263573" cy="3653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Rectangle 58"/>
          <p:cNvSpPr>
            <a:spLocks noChangeArrowheads="1"/>
          </p:cNvSpPr>
          <p:nvPr/>
        </p:nvSpPr>
        <p:spPr bwMode="auto">
          <a:xfrm>
            <a:off x="2528550" y="568613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1" r="17088"/>
          <a:stretch/>
        </p:blipFill>
        <p:spPr>
          <a:xfrm rot="5400000">
            <a:off x="1843511" y="1277199"/>
            <a:ext cx="4784172" cy="4328495"/>
          </a:xfrm>
          <a:prstGeom prst="rect">
            <a:avLst/>
          </a:prstGeom>
        </p:spPr>
      </p:pic>
      <p:cxnSp>
        <p:nvCxnSpPr>
          <p:cNvPr id="5" name="Connettore 2 4"/>
          <p:cNvCxnSpPr/>
          <p:nvPr/>
        </p:nvCxnSpPr>
        <p:spPr>
          <a:xfrm flipH="1">
            <a:off x="5266267" y="1062989"/>
            <a:ext cx="1363133" cy="3162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tangolo 5"/>
          <p:cNvSpPr/>
          <p:nvPr/>
        </p:nvSpPr>
        <p:spPr>
          <a:xfrm>
            <a:off x="7023871" y="3495953"/>
            <a:ext cx="1846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torque constant </a:t>
            </a:r>
            <a:endParaRPr lang="it-IT" dirty="0"/>
          </a:p>
        </p:txBody>
      </p:sp>
      <p:sp>
        <p:nvSpPr>
          <p:cNvPr id="8" name="Ovale 7"/>
          <p:cNvSpPr/>
          <p:nvPr/>
        </p:nvSpPr>
        <p:spPr>
          <a:xfrm>
            <a:off x="9948333" y="1362184"/>
            <a:ext cx="414867" cy="1279416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Connettore 2 9"/>
          <p:cNvCxnSpPr>
            <a:stCxn id="27" idx="2"/>
          </p:cNvCxnSpPr>
          <p:nvPr/>
        </p:nvCxnSpPr>
        <p:spPr>
          <a:xfrm>
            <a:off x="8202219" y="1779659"/>
            <a:ext cx="174611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tangolo 11"/>
          <p:cNvSpPr/>
          <p:nvPr/>
        </p:nvSpPr>
        <p:spPr>
          <a:xfrm>
            <a:off x="7881969" y="3022128"/>
            <a:ext cx="1568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motor torque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277310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0" y="131951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000" dirty="0">
                <a:solidFill>
                  <a:srgbClr val="003366"/>
                </a:solidFill>
              </a:rPr>
              <a:t>Modelling: pinion/rack</a:t>
            </a:r>
          </a:p>
        </p:txBody>
      </p:sp>
      <p:pic>
        <p:nvPicPr>
          <p:cNvPr id="38" name="Shape 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6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0" y="630540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0" y="126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1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0" y="6571226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3575453" y="650085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US" sz="1200" b="1" dirty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sp>
        <p:nvSpPr>
          <p:cNvPr id="68" name="Rectangle 58"/>
          <p:cNvSpPr>
            <a:spLocks noChangeArrowheads="1"/>
          </p:cNvSpPr>
          <p:nvPr/>
        </p:nvSpPr>
        <p:spPr bwMode="auto">
          <a:xfrm>
            <a:off x="2528550" y="568613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1" r="17088"/>
          <a:stretch/>
        </p:blipFill>
        <p:spPr>
          <a:xfrm rot="5400000">
            <a:off x="1843511" y="1277199"/>
            <a:ext cx="4784172" cy="4328495"/>
          </a:xfrm>
          <a:prstGeom prst="rect">
            <a:avLst/>
          </a:prstGeom>
        </p:spPr>
      </p:pic>
      <p:cxnSp>
        <p:nvCxnSpPr>
          <p:cNvPr id="5" name="Connettore 2 4"/>
          <p:cNvCxnSpPr>
            <a:stCxn id="33" idx="1"/>
          </p:cNvCxnSpPr>
          <p:nvPr/>
        </p:nvCxnSpPr>
        <p:spPr>
          <a:xfrm flipH="1">
            <a:off x="4754643" y="1255885"/>
            <a:ext cx="1997772" cy="16883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Oggetto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221693"/>
              </p:ext>
            </p:extLst>
          </p:nvPr>
        </p:nvGraphicFramePr>
        <p:xfrm>
          <a:off x="8055133" y="1058883"/>
          <a:ext cx="2680710" cy="394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6" name="Equazione" r:id="rId8" imgW="1625400" imgH="241200" progId="Equation.3">
                  <p:embed/>
                </p:oleObj>
              </mc:Choice>
              <mc:Fallback>
                <p:oleObj name="Equazione" r:id="rId8" imgW="1625400" imgH="241200" progId="Equation.3">
                  <p:embed/>
                  <p:pic>
                    <p:nvPicPr>
                      <p:cNvPr id="30" name="Oggetto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5133" y="1058883"/>
                        <a:ext cx="2680710" cy="39422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ggetto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4210873"/>
              </p:ext>
            </p:extLst>
          </p:nvPr>
        </p:nvGraphicFramePr>
        <p:xfrm>
          <a:off x="6982100" y="2148921"/>
          <a:ext cx="531464" cy="398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7" name="Equazione" r:id="rId10" imgW="304668" imgH="228501" progId="Equation.3">
                  <p:embed/>
                </p:oleObj>
              </mc:Choice>
              <mc:Fallback>
                <p:oleObj name="Equazione" r:id="rId10" imgW="304668" imgH="228501" progId="Equation.3">
                  <p:embed/>
                  <p:pic>
                    <p:nvPicPr>
                      <p:cNvPr id="32" name="Oggetto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2100" y="2148921"/>
                        <a:ext cx="531464" cy="3985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ggetto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581993"/>
              </p:ext>
            </p:extLst>
          </p:nvPr>
        </p:nvGraphicFramePr>
        <p:xfrm>
          <a:off x="3719932" y="2184143"/>
          <a:ext cx="255231" cy="328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8" name="Equazione" r:id="rId12" imgW="139579" imgH="177646" progId="Equation.3">
                  <p:embed/>
                </p:oleObj>
              </mc:Choice>
              <mc:Fallback>
                <p:oleObj name="Equazione" r:id="rId12" imgW="139579" imgH="177646" progId="Equation.3">
                  <p:embed/>
                  <p:pic>
                    <p:nvPicPr>
                      <p:cNvPr id="33" name="Oggetto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932" y="2184143"/>
                        <a:ext cx="255231" cy="3281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ggetto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350463"/>
              </p:ext>
            </p:extLst>
          </p:nvPr>
        </p:nvGraphicFramePr>
        <p:xfrm>
          <a:off x="6975972" y="2598869"/>
          <a:ext cx="932380" cy="40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9" name="Equazione" r:id="rId14" imgW="545760" imgH="241200" progId="Equation.3">
                  <p:embed/>
                </p:oleObj>
              </mc:Choice>
              <mc:Fallback>
                <p:oleObj name="Equazione" r:id="rId14" imgW="545760" imgH="241200" progId="Equation.3">
                  <p:embed/>
                  <p:pic>
                    <p:nvPicPr>
                      <p:cNvPr id="37" name="Oggetto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5972" y="2598869"/>
                        <a:ext cx="932380" cy="4089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40"/>
          <p:cNvSpPr>
            <a:spLocks noChangeArrowheads="1"/>
          </p:cNvSpPr>
          <p:nvPr/>
        </p:nvSpPr>
        <p:spPr bwMode="auto">
          <a:xfrm>
            <a:off x="7371488" y="2154703"/>
            <a:ext cx="36655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load torque transmitted to the carts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41"/>
          <p:cNvSpPr>
            <a:spLocks noChangeArrowheads="1"/>
          </p:cNvSpPr>
          <p:nvPr/>
        </p:nvSpPr>
        <p:spPr bwMode="auto">
          <a:xfrm>
            <a:off x="7125570" y="1697534"/>
            <a:ext cx="33237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inertia of motor, pinion and rack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2" name="Rectangle 42"/>
          <p:cNvSpPr>
            <a:spLocks noChangeArrowheads="1"/>
          </p:cNvSpPr>
          <p:nvPr/>
        </p:nvSpPr>
        <p:spPr bwMode="auto">
          <a:xfrm>
            <a:off x="7709658" y="2618672"/>
            <a:ext cx="26686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non linear motor friction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6752415" y="1071219"/>
            <a:ext cx="48181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Pinion/rack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		</a:t>
            </a:r>
            <a:r>
              <a:rPr lang="en-US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where	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35" name="Connettore 2 34"/>
          <p:cNvCxnSpPr>
            <a:stCxn id="33" idx="1"/>
          </p:cNvCxnSpPr>
          <p:nvPr/>
        </p:nvCxnSpPr>
        <p:spPr>
          <a:xfrm flipH="1">
            <a:off x="4613327" y="1255885"/>
            <a:ext cx="2139088" cy="31430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ccia circolare in giù 14"/>
          <p:cNvSpPr/>
          <p:nvPr/>
        </p:nvSpPr>
        <p:spPr>
          <a:xfrm>
            <a:off x="3249447" y="2033006"/>
            <a:ext cx="1216152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graphicFrame>
        <p:nvGraphicFramePr>
          <p:cNvPr id="46" name="Oggetto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620030"/>
              </p:ext>
            </p:extLst>
          </p:nvPr>
        </p:nvGraphicFramePr>
        <p:xfrm>
          <a:off x="6975972" y="1725941"/>
          <a:ext cx="264214" cy="339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0" name="Equazione" r:id="rId12" imgW="139579" imgH="177646" progId="Equation.3">
                  <p:embed/>
                </p:oleObj>
              </mc:Choice>
              <mc:Fallback>
                <p:oleObj name="Equazione" r:id="rId12" imgW="139579" imgH="177646" progId="Equation.3">
                  <p:embed/>
                  <p:pic>
                    <p:nvPicPr>
                      <p:cNvPr id="28" name="Oggetto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5972" y="1725941"/>
                        <a:ext cx="264214" cy="3397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1760926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0" y="131951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3000" dirty="0">
                <a:solidFill>
                  <a:srgbClr val="003366"/>
                </a:solidFill>
              </a:rPr>
              <a:t>Modelling: carts</a:t>
            </a:r>
          </a:p>
        </p:txBody>
      </p:sp>
      <p:pic>
        <p:nvPicPr>
          <p:cNvPr id="38" name="Shape 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6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0" y="630540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0" y="126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1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0" y="6571226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3575453" y="650085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US" sz="1200" b="1" dirty="0">
                <a:solidFill>
                  <a:srgbClr val="003366"/>
                </a:solidFill>
              </a:rPr>
              <a:t>Control of linear vibrations</a:t>
            </a:r>
            <a:endParaRPr lang="en-US" sz="1300" b="1" dirty="0">
              <a:solidFill>
                <a:srgbClr val="003366"/>
              </a:solidFill>
            </a:endParaRPr>
          </a:p>
        </p:txBody>
      </p:sp>
      <p:graphicFrame>
        <p:nvGraphicFramePr>
          <p:cNvPr id="54" name="Oggetto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522794"/>
              </p:ext>
            </p:extLst>
          </p:nvPr>
        </p:nvGraphicFramePr>
        <p:xfrm>
          <a:off x="6814252" y="848401"/>
          <a:ext cx="2950986" cy="434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9" name="Equazione" r:id="rId7" imgW="1549400" imgH="228600" progId="Equation.3">
                  <p:embed/>
                </p:oleObj>
              </mc:Choice>
              <mc:Fallback>
                <p:oleObj name="Equazione" r:id="rId7" imgW="1549400" imgH="228600" progId="Equation.3">
                  <p:embed/>
                  <p:pic>
                    <p:nvPicPr>
                      <p:cNvPr id="54" name="Oggetto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4252" y="848401"/>
                        <a:ext cx="2950986" cy="434501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ggetto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805110"/>
              </p:ext>
            </p:extLst>
          </p:nvPr>
        </p:nvGraphicFramePr>
        <p:xfrm>
          <a:off x="5877190" y="1400000"/>
          <a:ext cx="735315" cy="352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0" name="Equazione" r:id="rId9" imgW="469900" imgH="228600" progId="Equation.3">
                  <p:embed/>
                </p:oleObj>
              </mc:Choice>
              <mc:Fallback>
                <p:oleObj name="Equazione" r:id="rId9" imgW="469900" imgH="228600" progId="Equation.3">
                  <p:embed/>
                  <p:pic>
                    <p:nvPicPr>
                      <p:cNvPr id="58" name="Oggetto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7190" y="1400000"/>
                        <a:ext cx="735315" cy="3529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Rectangle 51"/>
          <p:cNvSpPr>
            <a:spLocks noChangeArrowheads="1"/>
          </p:cNvSpPr>
          <p:nvPr/>
        </p:nvSpPr>
        <p:spPr bwMode="auto">
          <a:xfrm>
            <a:off x="6504440" y="1373892"/>
            <a:ext cx="47865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total damping (viscous + spring) of 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i-th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cart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0" name="Oggetto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774536"/>
              </p:ext>
            </p:extLst>
          </p:nvPr>
        </p:nvGraphicFramePr>
        <p:xfrm>
          <a:off x="6642133" y="1854753"/>
          <a:ext cx="716813" cy="534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1" name="Equazione" r:id="rId11" imgW="520474" imgH="393529" progId="Equation.3">
                  <p:embed/>
                </p:oleObj>
              </mc:Choice>
              <mc:Fallback>
                <p:oleObj name="Equazione" r:id="rId11" imgW="520474" imgH="393529" progId="Equation.3">
                  <p:embed/>
                  <p:pic>
                    <p:nvPicPr>
                      <p:cNvPr id="60" name="Oggetto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2133" y="1854753"/>
                        <a:ext cx="716813" cy="5343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ggetto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660037"/>
              </p:ext>
            </p:extLst>
          </p:nvPr>
        </p:nvGraphicFramePr>
        <p:xfrm>
          <a:off x="6612505" y="2496636"/>
          <a:ext cx="3134889" cy="597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2" name="Equazione" r:id="rId13" imgW="2044700" imgH="393700" progId="Equation.3">
                  <p:embed/>
                </p:oleObj>
              </mc:Choice>
              <mc:Fallback>
                <p:oleObj name="Equazione" r:id="rId13" imgW="2044700" imgH="393700" progId="Equation.3">
                  <p:embed/>
                  <p:pic>
                    <p:nvPicPr>
                      <p:cNvPr id="61" name="Oggetto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2505" y="2496636"/>
                        <a:ext cx="3134889" cy="597816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ggetto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6123256"/>
              </p:ext>
            </p:extLst>
          </p:nvPr>
        </p:nvGraphicFramePr>
        <p:xfrm>
          <a:off x="7479659" y="3115530"/>
          <a:ext cx="876802" cy="599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3" name="Equazione" r:id="rId15" imgW="571252" imgH="393529" progId="Equation.3">
                  <p:embed/>
                </p:oleObj>
              </mc:Choice>
              <mc:Fallback>
                <p:oleObj name="Equazione" r:id="rId15" imgW="571252" imgH="393529" progId="Equation.3">
                  <p:embed/>
                  <p:pic>
                    <p:nvPicPr>
                      <p:cNvPr id="63" name="Oggetto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9659" y="3115530"/>
                        <a:ext cx="876802" cy="5991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Rectangle 55"/>
          <p:cNvSpPr>
            <a:spLocks noChangeArrowheads="1"/>
          </p:cNvSpPr>
          <p:nvPr/>
        </p:nvSpPr>
        <p:spPr bwMode="auto">
          <a:xfrm>
            <a:off x="5856767" y="1904612"/>
            <a:ext cx="4802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Setting	</a:t>
            </a:r>
            <a:r>
              <a:rPr kumimoji="0" lang="en-US" alt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neglecting nonlinear friction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Rectangle 57"/>
          <p:cNvSpPr>
            <a:spLocks noChangeArrowheads="1"/>
          </p:cNvSpPr>
          <p:nvPr/>
        </p:nvSpPr>
        <p:spPr bwMode="auto">
          <a:xfrm>
            <a:off x="6642133" y="3248016"/>
            <a:ext cx="7795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Rectangle 58"/>
          <p:cNvSpPr>
            <a:spLocks noChangeArrowheads="1"/>
          </p:cNvSpPr>
          <p:nvPr/>
        </p:nvSpPr>
        <p:spPr bwMode="auto">
          <a:xfrm>
            <a:off x="2528550" y="568613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ttangolo 1"/>
          <p:cNvSpPr/>
          <p:nvPr/>
        </p:nvSpPr>
        <p:spPr>
          <a:xfrm>
            <a:off x="5337770" y="860940"/>
            <a:ext cx="5213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4492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cart:			              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4" r="2545"/>
          <a:stretch/>
        </p:blipFill>
        <p:spPr>
          <a:xfrm rot="5400000">
            <a:off x="924078" y="1873339"/>
            <a:ext cx="5766726" cy="3558673"/>
          </a:xfrm>
          <a:prstGeom prst="rect">
            <a:avLst/>
          </a:prstGeom>
        </p:spPr>
      </p:pic>
      <p:graphicFrame>
        <p:nvGraphicFramePr>
          <p:cNvPr id="49" name="Oggetto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1915025"/>
              </p:ext>
            </p:extLst>
          </p:nvPr>
        </p:nvGraphicFramePr>
        <p:xfrm>
          <a:off x="6095999" y="2591886"/>
          <a:ext cx="513330" cy="407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4" name="Equazione" r:id="rId18" imgW="190440" imgH="152280" progId="Equation.3">
                  <p:embed/>
                </p:oleObj>
              </mc:Choice>
              <mc:Fallback>
                <p:oleObj name="Equazione" r:id="rId18" imgW="190440" imgH="152280" progId="Equation.3">
                  <p:embed/>
                  <p:pic>
                    <p:nvPicPr>
                      <p:cNvPr id="63" name="Oggetto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5999" y="2591886"/>
                        <a:ext cx="513330" cy="4073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6183734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0" y="131951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GB" sz="3000" dirty="0">
                <a:solidFill>
                  <a:srgbClr val="003366"/>
                </a:solidFill>
              </a:rPr>
              <a:t>Equations: 1-2-3 DOF</a:t>
            </a:r>
          </a:p>
        </p:txBody>
      </p:sp>
      <p:pic>
        <p:nvPicPr>
          <p:cNvPr id="38" name="Shape 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6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0" y="630540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0" y="126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1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GB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0" y="6571226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3575453" y="650085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GB" sz="1200" b="1" dirty="0">
                <a:solidFill>
                  <a:srgbClr val="003366"/>
                </a:solidFill>
              </a:rPr>
              <a:t>Control of linear vibrations</a:t>
            </a:r>
            <a:endParaRPr lang="en-GB" sz="1300" b="1" dirty="0">
              <a:solidFill>
                <a:srgbClr val="003366"/>
              </a:solidFill>
            </a:endParaRPr>
          </a:p>
        </p:txBody>
      </p:sp>
      <p:sp>
        <p:nvSpPr>
          <p:cNvPr id="45" name="Rectangle 39"/>
          <p:cNvSpPr>
            <a:spLocks noChangeArrowheads="1"/>
          </p:cNvSpPr>
          <p:nvPr/>
        </p:nvSpPr>
        <p:spPr bwMode="auto">
          <a:xfrm>
            <a:off x="2106219" y="197359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dirty="0"/>
          </a:p>
        </p:txBody>
      </p:sp>
      <p:sp>
        <p:nvSpPr>
          <p:cNvPr id="57" name="Rectangle 50"/>
          <p:cNvSpPr>
            <a:spLocks noChangeArrowheads="1"/>
          </p:cNvSpPr>
          <p:nvPr/>
        </p:nvSpPr>
        <p:spPr bwMode="auto">
          <a:xfrm>
            <a:off x="2123325" y="3412211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dirty="0"/>
          </a:p>
        </p:txBody>
      </p:sp>
      <p:sp>
        <p:nvSpPr>
          <p:cNvPr id="68" name="Rectangle 58"/>
          <p:cNvSpPr>
            <a:spLocks noChangeArrowheads="1"/>
          </p:cNvSpPr>
          <p:nvPr/>
        </p:nvSpPr>
        <p:spPr bwMode="auto">
          <a:xfrm>
            <a:off x="2528550" y="550146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dirty="0"/>
          </a:p>
        </p:txBody>
      </p:sp>
      <p:graphicFrame>
        <p:nvGraphicFramePr>
          <p:cNvPr id="3" name="Ogget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6358586"/>
              </p:ext>
            </p:extLst>
          </p:nvPr>
        </p:nvGraphicFramePr>
        <p:xfrm>
          <a:off x="2728286" y="1105147"/>
          <a:ext cx="2859950" cy="116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" name="Equazione" r:id="rId7" imgW="1651000" imgH="660400" progId="Equation.3">
                  <p:embed/>
                </p:oleObj>
              </mc:Choice>
              <mc:Fallback>
                <p:oleObj name="Equazione" r:id="rId7" imgW="1651000" imgH="660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8286" y="1105147"/>
                        <a:ext cx="2859950" cy="11680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gget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244937"/>
              </p:ext>
            </p:extLst>
          </p:nvPr>
        </p:nvGraphicFramePr>
        <p:xfrm>
          <a:off x="9661811" y="1520532"/>
          <a:ext cx="1245089" cy="505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9" name="Equazione" r:id="rId9" imgW="965160" imgH="393480" progId="Equation.3">
                  <p:embed/>
                </p:oleObj>
              </mc:Choice>
              <mc:Fallback>
                <p:oleObj name="Equazione" r:id="rId9" imgW="96516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1811" y="1520532"/>
                        <a:ext cx="1245089" cy="5054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gget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4784291"/>
              </p:ext>
            </p:extLst>
          </p:nvPr>
        </p:nvGraphicFramePr>
        <p:xfrm>
          <a:off x="6002338" y="1006475"/>
          <a:ext cx="3703637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0" name="Equazione" r:id="rId11" imgW="2374560" imgH="965160" progId="Equation.3">
                  <p:embed/>
                </p:oleObj>
              </mc:Choice>
              <mc:Fallback>
                <p:oleObj name="Equazione" r:id="rId11" imgW="2374560" imgH="965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2338" y="1006475"/>
                        <a:ext cx="3703637" cy="15001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ggetto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851890"/>
              </p:ext>
            </p:extLst>
          </p:nvPr>
        </p:nvGraphicFramePr>
        <p:xfrm>
          <a:off x="5718870" y="1599022"/>
          <a:ext cx="377825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" name="Equazione" r:id="rId13" imgW="190440" imgH="152280" progId="Equation.3">
                  <p:embed/>
                </p:oleObj>
              </mc:Choice>
              <mc:Fallback>
                <p:oleObj name="Equazione" r:id="rId13" imgW="190440" imgH="152280" progId="Equation.3">
                  <p:embed/>
                  <p:pic>
                    <p:nvPicPr>
                      <p:cNvPr id="32" name="Oggetto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8870" y="1599022"/>
                        <a:ext cx="377825" cy="3032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11"/>
          <p:cNvSpPr>
            <a:spLocks noChangeArrowheads="1"/>
          </p:cNvSpPr>
          <p:nvPr/>
        </p:nvSpPr>
        <p:spPr bwMode="auto">
          <a:xfrm>
            <a:off x="1799516" y="2729878"/>
            <a:ext cx="65311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2-3 DOF: </a:t>
            </a:r>
            <a:r>
              <a:rPr kumimoji="0" lang="en-GB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Lagrangian</a:t>
            </a:r>
            <a:r>
              <a:rPr kumimoji="0" lang="en-GB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approach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	</a:t>
            </a:r>
            <a:r>
              <a:rPr lang="en-GB" alt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     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8" name="Oggetto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620816"/>
              </p:ext>
            </p:extLst>
          </p:nvPr>
        </p:nvGraphicFramePr>
        <p:xfrm>
          <a:off x="4819761" y="2560052"/>
          <a:ext cx="2758195" cy="706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2" name="Equazione" r:id="rId15" imgW="1892300" imgH="482600" progId="Equation.3">
                  <p:embed/>
                </p:oleObj>
              </mc:Choice>
              <mc:Fallback>
                <p:oleObj name="Equazione" r:id="rId15" imgW="1892300" imgH="482600" progId="Equation.3">
                  <p:embed/>
                  <p:pic>
                    <p:nvPicPr>
                      <p:cNvPr id="14" name="Oggetto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9761" y="2560052"/>
                        <a:ext cx="2758195" cy="7068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ggetto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687999"/>
              </p:ext>
            </p:extLst>
          </p:nvPr>
        </p:nvGraphicFramePr>
        <p:xfrm>
          <a:off x="8330663" y="2604191"/>
          <a:ext cx="1043879" cy="618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3" name="Equazione" r:id="rId17" imgW="774364" imgH="457002" progId="Equation.3">
                  <p:embed/>
                </p:oleObj>
              </mc:Choice>
              <mc:Fallback>
                <p:oleObj name="Equazione" r:id="rId17" imgW="774364" imgH="457002" progId="Equation.3">
                  <p:embed/>
                  <p:pic>
                    <p:nvPicPr>
                      <p:cNvPr id="15" name="Oggetto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0663" y="2604191"/>
                        <a:ext cx="1043879" cy="6185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ggetto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689927"/>
              </p:ext>
            </p:extLst>
          </p:nvPr>
        </p:nvGraphicFramePr>
        <p:xfrm>
          <a:off x="1724260" y="4024272"/>
          <a:ext cx="4085656" cy="1551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4" name="Equazione" r:id="rId19" imgW="3009900" imgH="1143000" progId="Equation.3">
                  <p:embed/>
                </p:oleObj>
              </mc:Choice>
              <mc:Fallback>
                <p:oleObj name="Equazione" r:id="rId19" imgW="3009900" imgH="1143000" progId="Equation.3">
                  <p:embed/>
                  <p:pic>
                    <p:nvPicPr>
                      <p:cNvPr id="16" name="Oggetto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260" y="4024272"/>
                        <a:ext cx="4085656" cy="15515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" name="Gruppo 51"/>
          <p:cNvGrpSpPr/>
          <p:nvPr/>
        </p:nvGrpSpPr>
        <p:grpSpPr>
          <a:xfrm>
            <a:off x="1799516" y="1428428"/>
            <a:ext cx="798136" cy="478272"/>
            <a:chOff x="2640935" y="969207"/>
            <a:chExt cx="1565305" cy="478272"/>
          </a:xfrm>
        </p:grpSpPr>
        <p:sp>
          <p:nvSpPr>
            <p:cNvPr id="53" name="Rettangolo arrotondato 52"/>
            <p:cNvSpPr/>
            <p:nvPr/>
          </p:nvSpPr>
          <p:spPr>
            <a:xfrm>
              <a:off x="2671903" y="969207"/>
              <a:ext cx="1534337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4" name="Rettangolo 53"/>
            <p:cNvSpPr/>
            <p:nvPr/>
          </p:nvSpPr>
          <p:spPr>
            <a:xfrm>
              <a:off x="2640935" y="997207"/>
              <a:ext cx="7553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 DOF</a:t>
              </a:r>
              <a:endParaRPr lang="it-IT" dirty="0"/>
            </a:p>
          </p:txBody>
        </p:sp>
      </p:grpSp>
      <p:grpSp>
        <p:nvGrpSpPr>
          <p:cNvPr id="55" name="Gruppo 54"/>
          <p:cNvGrpSpPr/>
          <p:nvPr/>
        </p:nvGrpSpPr>
        <p:grpSpPr>
          <a:xfrm>
            <a:off x="3360124" y="3343198"/>
            <a:ext cx="798137" cy="478272"/>
            <a:chOff x="2640934" y="969207"/>
            <a:chExt cx="1565306" cy="478272"/>
          </a:xfrm>
        </p:grpSpPr>
        <p:sp>
          <p:nvSpPr>
            <p:cNvPr id="56" name="Rettangolo arrotondato 55"/>
            <p:cNvSpPr/>
            <p:nvPr/>
          </p:nvSpPr>
          <p:spPr>
            <a:xfrm>
              <a:off x="2671903" y="969207"/>
              <a:ext cx="1534337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58" name="Rettangolo 57"/>
            <p:cNvSpPr/>
            <p:nvPr/>
          </p:nvSpPr>
          <p:spPr>
            <a:xfrm>
              <a:off x="2640934" y="997207"/>
              <a:ext cx="14813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2 DOF</a:t>
              </a:r>
              <a:endParaRPr lang="it-IT" dirty="0"/>
            </a:p>
          </p:txBody>
        </p:sp>
      </p:grpSp>
      <p:graphicFrame>
        <p:nvGraphicFramePr>
          <p:cNvPr id="59" name="Oggetto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714591"/>
              </p:ext>
            </p:extLst>
          </p:nvPr>
        </p:nvGraphicFramePr>
        <p:xfrm>
          <a:off x="6503273" y="3699105"/>
          <a:ext cx="4413250" cy="217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5" name="Equazione" r:id="rId21" imgW="3251160" imgH="1600200" progId="Equation.3">
                  <p:embed/>
                </p:oleObj>
              </mc:Choice>
              <mc:Fallback>
                <p:oleObj name="Equazione" r:id="rId21" imgW="3251160" imgH="1600200" progId="Equation.3">
                  <p:embed/>
                  <p:pic>
                    <p:nvPicPr>
                      <p:cNvPr id="31" name="Oggetto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3273" y="3699105"/>
                        <a:ext cx="4413250" cy="2171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" name="Gruppo 59"/>
          <p:cNvGrpSpPr/>
          <p:nvPr/>
        </p:nvGrpSpPr>
        <p:grpSpPr>
          <a:xfrm>
            <a:off x="7948253" y="3357741"/>
            <a:ext cx="798137" cy="478272"/>
            <a:chOff x="2640934" y="969207"/>
            <a:chExt cx="1565306" cy="478272"/>
          </a:xfrm>
        </p:grpSpPr>
        <p:sp>
          <p:nvSpPr>
            <p:cNvPr id="61" name="Rettangolo arrotondato 60"/>
            <p:cNvSpPr/>
            <p:nvPr/>
          </p:nvSpPr>
          <p:spPr>
            <a:xfrm>
              <a:off x="2671903" y="969207"/>
              <a:ext cx="1534337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62" name="Rettangolo 61"/>
            <p:cNvSpPr/>
            <p:nvPr/>
          </p:nvSpPr>
          <p:spPr>
            <a:xfrm>
              <a:off x="2640934" y="997207"/>
              <a:ext cx="14813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3 DOF</a:t>
              </a:r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2599682802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361450" y="131951"/>
            <a:ext cx="8136900" cy="498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GB" sz="3000" dirty="0">
                <a:solidFill>
                  <a:srgbClr val="003366"/>
                </a:solidFill>
              </a:rPr>
              <a:t>White box identification: steps</a:t>
            </a:r>
          </a:p>
        </p:txBody>
      </p:sp>
      <p:pic>
        <p:nvPicPr>
          <p:cNvPr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6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Shape 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0" y="630540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" name="Shape 40"/>
          <p:cNvCxnSpPr/>
          <p:nvPr/>
        </p:nvCxnSpPr>
        <p:spPr>
          <a:xfrm rot="10800000">
            <a:off x="2215550" y="126"/>
            <a:ext cx="0" cy="630299"/>
          </a:xfrm>
          <a:prstGeom prst="straightConnector1">
            <a:avLst/>
          </a:prstGeom>
          <a:noFill/>
          <a:ln w="9525" cap="flat" cmpd="sng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1"/>
          <p:cNvSpPr txBox="1"/>
          <p:nvPr/>
        </p:nvSpPr>
        <p:spPr>
          <a:xfrm>
            <a:off x="8307700" y="6531001"/>
            <a:ext cx="2599200" cy="363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GB" sz="1200" b="1" dirty="0">
                <a:solidFill>
                  <a:srgbClr val="FFFFFF"/>
                </a:solidFill>
              </a:rPr>
              <a:t>POLITECNICO DI MILANO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0" y="6571226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>
            <a:spLocks noGrp="1"/>
          </p:cNvSpPr>
          <p:nvPr>
            <p:ph type="ctrTitle" idx="4294967295"/>
          </p:nvPr>
        </p:nvSpPr>
        <p:spPr>
          <a:xfrm>
            <a:off x="3575453" y="6500850"/>
            <a:ext cx="3238799" cy="424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indent="457200">
              <a:lnSpc>
                <a:spcPct val="115000"/>
              </a:lnSpc>
            </a:pPr>
            <a:r>
              <a:rPr lang="en-GB" sz="1200" b="1" dirty="0">
                <a:solidFill>
                  <a:srgbClr val="003366"/>
                </a:solidFill>
              </a:rPr>
              <a:t>Control of linear vibrations</a:t>
            </a:r>
            <a:endParaRPr lang="en-GB" sz="1300" b="1" dirty="0">
              <a:solidFill>
                <a:srgbClr val="003366"/>
              </a:solidFill>
            </a:endParaRPr>
          </a:p>
        </p:txBody>
      </p:sp>
      <p:grpSp>
        <p:nvGrpSpPr>
          <p:cNvPr id="30" name="Gruppo 29"/>
          <p:cNvGrpSpPr/>
          <p:nvPr/>
        </p:nvGrpSpPr>
        <p:grpSpPr>
          <a:xfrm>
            <a:off x="2215548" y="987464"/>
            <a:ext cx="3254227" cy="478272"/>
            <a:chOff x="2798273" y="1113053"/>
            <a:chExt cx="8171907" cy="478272"/>
          </a:xfrm>
        </p:grpSpPr>
        <p:sp>
          <p:nvSpPr>
            <p:cNvPr id="31" name="Rettangolo arrotondato 30"/>
            <p:cNvSpPr/>
            <p:nvPr/>
          </p:nvSpPr>
          <p:spPr>
            <a:xfrm>
              <a:off x="2798273" y="1113053"/>
              <a:ext cx="8171907" cy="47827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7" name="Rettangolo 36"/>
            <p:cNvSpPr/>
            <p:nvPr/>
          </p:nvSpPr>
          <p:spPr>
            <a:xfrm>
              <a:off x="2904331" y="1165276"/>
              <a:ext cx="80658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1. Define a model for the system</a:t>
              </a:r>
            </a:p>
          </p:txBody>
        </p:sp>
      </p:grpSp>
      <p:grpSp>
        <p:nvGrpSpPr>
          <p:cNvPr id="44" name="Gruppo 43"/>
          <p:cNvGrpSpPr/>
          <p:nvPr/>
        </p:nvGrpSpPr>
        <p:grpSpPr>
          <a:xfrm>
            <a:off x="2215548" y="1952264"/>
            <a:ext cx="4384757" cy="959518"/>
            <a:chOff x="2692214" y="1110806"/>
            <a:chExt cx="10948228" cy="1444256"/>
          </a:xfrm>
        </p:grpSpPr>
        <p:sp>
          <p:nvSpPr>
            <p:cNvPr id="46" name="Rettangolo arrotondato 45"/>
            <p:cNvSpPr/>
            <p:nvPr/>
          </p:nvSpPr>
          <p:spPr>
            <a:xfrm>
              <a:off x="2692214" y="1110806"/>
              <a:ext cx="10842169" cy="97780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8" name="Rettangolo 47"/>
            <p:cNvSpPr/>
            <p:nvPr/>
          </p:nvSpPr>
          <p:spPr>
            <a:xfrm>
              <a:off x="2904332" y="1165276"/>
              <a:ext cx="10736110" cy="13897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dirty="0"/>
                <a:t>2. Perform a set of tests on the real system</a:t>
              </a:r>
            </a:p>
            <a:p>
              <a:pPr marL="182563"/>
              <a:r>
                <a:rPr lang="en-GB" dirty="0"/>
                <a:t> and collect the relevant data		</a:t>
              </a:r>
            </a:p>
          </p:txBody>
        </p:sp>
      </p:grpSp>
      <p:grpSp>
        <p:nvGrpSpPr>
          <p:cNvPr id="50" name="Gruppo 49"/>
          <p:cNvGrpSpPr/>
          <p:nvPr/>
        </p:nvGrpSpPr>
        <p:grpSpPr>
          <a:xfrm>
            <a:off x="2215548" y="3053648"/>
            <a:ext cx="4317584" cy="697696"/>
            <a:chOff x="2798273" y="1113053"/>
            <a:chExt cx="10842169" cy="709348"/>
          </a:xfrm>
        </p:grpSpPr>
        <p:sp>
          <p:nvSpPr>
            <p:cNvPr id="51" name="Rettangolo arrotondato 50"/>
            <p:cNvSpPr/>
            <p:nvPr/>
          </p:nvSpPr>
          <p:spPr>
            <a:xfrm>
              <a:off x="2798273" y="1113053"/>
              <a:ext cx="10842169" cy="698554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" name="Rettangolo 51"/>
            <p:cNvSpPr/>
            <p:nvPr/>
          </p:nvSpPr>
          <p:spPr>
            <a:xfrm>
              <a:off x="2904332" y="1165276"/>
              <a:ext cx="10736110" cy="6571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66700" indent="-266700"/>
              <a:r>
                <a:rPr lang="en-GB" dirty="0"/>
                <a:t>3. Use model to get the wanted parameters from measured data</a:t>
              </a:r>
            </a:p>
          </p:txBody>
        </p:sp>
      </p:grpSp>
      <p:grpSp>
        <p:nvGrpSpPr>
          <p:cNvPr id="53" name="Gruppo 52"/>
          <p:cNvGrpSpPr/>
          <p:nvPr/>
        </p:nvGrpSpPr>
        <p:grpSpPr>
          <a:xfrm>
            <a:off x="2215548" y="4167331"/>
            <a:ext cx="4384757" cy="697696"/>
            <a:chOff x="2798273" y="1113053"/>
            <a:chExt cx="10842169" cy="709348"/>
          </a:xfrm>
        </p:grpSpPr>
        <p:sp>
          <p:nvSpPr>
            <p:cNvPr id="54" name="Rettangolo arrotondato 53"/>
            <p:cNvSpPr/>
            <p:nvPr/>
          </p:nvSpPr>
          <p:spPr>
            <a:xfrm>
              <a:off x="2798273" y="1113053"/>
              <a:ext cx="10842169" cy="698554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5" name="Rettangolo 54"/>
            <p:cNvSpPr/>
            <p:nvPr/>
          </p:nvSpPr>
          <p:spPr>
            <a:xfrm>
              <a:off x="2904332" y="1165276"/>
              <a:ext cx="10736110" cy="6571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66700" indent="-266700"/>
              <a:r>
                <a:rPr lang="en-GB" dirty="0"/>
                <a:t>4. Perform a simulation of the system with     the identified parameters</a:t>
              </a:r>
            </a:p>
          </p:txBody>
        </p:sp>
      </p:grpSp>
      <p:grpSp>
        <p:nvGrpSpPr>
          <p:cNvPr id="59" name="Gruppo 58"/>
          <p:cNvGrpSpPr/>
          <p:nvPr/>
        </p:nvGrpSpPr>
        <p:grpSpPr>
          <a:xfrm>
            <a:off x="2215547" y="5260521"/>
            <a:ext cx="4742205" cy="697696"/>
            <a:chOff x="2798273" y="1113053"/>
            <a:chExt cx="10842169" cy="709348"/>
          </a:xfrm>
        </p:grpSpPr>
        <p:sp>
          <p:nvSpPr>
            <p:cNvPr id="60" name="Rettangolo arrotondato 59"/>
            <p:cNvSpPr/>
            <p:nvPr/>
          </p:nvSpPr>
          <p:spPr>
            <a:xfrm>
              <a:off x="2798273" y="1113053"/>
              <a:ext cx="10842169" cy="698554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1" name="Rettangolo 60"/>
            <p:cNvSpPr/>
            <p:nvPr/>
          </p:nvSpPr>
          <p:spPr>
            <a:xfrm>
              <a:off x="2904332" y="1165276"/>
              <a:ext cx="10736110" cy="6571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66700" indent="-266700"/>
              <a:r>
                <a:rPr lang="en-GB" dirty="0"/>
                <a:t>5. Validate the results comparing the simulation output with the real one</a:t>
              </a:r>
            </a:p>
          </p:txBody>
        </p:sp>
      </p:grpSp>
      <p:sp>
        <p:nvSpPr>
          <p:cNvPr id="4" name="Freccia in giù 3"/>
          <p:cNvSpPr/>
          <p:nvPr/>
        </p:nvSpPr>
        <p:spPr>
          <a:xfrm>
            <a:off x="3269673" y="1469700"/>
            <a:ext cx="484632" cy="4719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Freccia in giù 61"/>
          <p:cNvSpPr/>
          <p:nvPr/>
        </p:nvSpPr>
        <p:spPr>
          <a:xfrm>
            <a:off x="3754305" y="2610655"/>
            <a:ext cx="484632" cy="4429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Freccia in giù 62"/>
          <p:cNvSpPr/>
          <p:nvPr/>
        </p:nvSpPr>
        <p:spPr>
          <a:xfrm>
            <a:off x="4245938" y="3750713"/>
            <a:ext cx="484632" cy="4060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Freccia in giù 63"/>
          <p:cNvSpPr/>
          <p:nvPr/>
        </p:nvSpPr>
        <p:spPr>
          <a:xfrm>
            <a:off x="4730570" y="4867869"/>
            <a:ext cx="484632" cy="4060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Freccia a destra 4"/>
          <p:cNvSpPr/>
          <p:nvPr/>
        </p:nvSpPr>
        <p:spPr>
          <a:xfrm>
            <a:off x="6957752" y="534886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/>
          <p:cNvSpPr txBox="1"/>
          <p:nvPr/>
        </p:nvSpPr>
        <p:spPr>
          <a:xfrm>
            <a:off x="8237913" y="5503025"/>
            <a:ext cx="1851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How to compare?</a:t>
            </a:r>
          </a:p>
        </p:txBody>
      </p:sp>
    </p:spTree>
    <p:extLst>
      <p:ext uri="{BB962C8B-B14F-4D97-AF65-F5344CB8AC3E}">
        <p14:creationId xmlns:p14="http://schemas.microsoft.com/office/powerpoint/2010/main" val="2442095312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5329</TotalTime>
  <Words>582</Words>
  <Application>Microsoft Office PowerPoint</Application>
  <PresentationFormat>Widescreen</PresentationFormat>
  <Paragraphs>112</Paragraphs>
  <Slides>11</Slides>
  <Notes>10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Server OLE incorporati</vt:lpstr>
      </vt:variant>
      <vt:variant>
        <vt:i4>2</vt:i4>
      </vt:variant>
      <vt:variant>
        <vt:lpstr>Titoli diapositive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Storyboard Layouts</vt:lpstr>
      <vt:lpstr>Equazione</vt:lpstr>
      <vt:lpstr>Microsoft Equation 3.0</vt:lpstr>
      <vt:lpstr>Presentazione standard di PowerPoint</vt:lpstr>
      <vt:lpstr>System description</vt:lpstr>
      <vt:lpstr>Preliminary issues</vt:lpstr>
      <vt:lpstr>Protection system: four macroblocks</vt:lpstr>
      <vt:lpstr>Modelling: motor</vt:lpstr>
      <vt:lpstr>Modelling: pinion/rack</vt:lpstr>
      <vt:lpstr>Modelling: carts</vt:lpstr>
      <vt:lpstr>Equations: 1-2-3 DOF</vt:lpstr>
      <vt:lpstr>White box identification: steps</vt:lpstr>
      <vt:lpstr>Identification: open vs closed loop</vt:lpstr>
      <vt:lpstr>Identification: validation cost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ICT</dc:title>
  <dc:creator>Alessio Russo</dc:creator>
  <cp:lastModifiedBy>user</cp:lastModifiedBy>
  <cp:revision>218</cp:revision>
  <dcterms:created xsi:type="dcterms:W3CDTF">2015-04-04T11:28:03Z</dcterms:created>
  <dcterms:modified xsi:type="dcterms:W3CDTF">2016-06-22T10:57:15Z</dcterms:modified>
  <cp:category>Engineering</cp:category>
</cp:coreProperties>
</file>