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7" r:id="rId3"/>
    <p:sldId id="258" r:id="rId4"/>
    <p:sldId id="267" r:id="rId5"/>
    <p:sldId id="266" r:id="rId6"/>
    <p:sldId id="259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9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5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12" Type="http://schemas.openxmlformats.org/officeDocument/2006/relationships/image" Target="../media/image24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66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12" Type="http://schemas.openxmlformats.org/officeDocument/2006/relationships/image" Target="../media/image65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5" Type="http://schemas.openxmlformats.org/officeDocument/2006/relationships/image" Target="../media/image58.w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Relationship Id="rId14" Type="http://schemas.openxmlformats.org/officeDocument/2006/relationships/image" Target="../media/image6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71755-9285-4A55-92B4-833415C06301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27A85-D19F-4F06-8C8B-897C4628CE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1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3913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5271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741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Mettere</a:t>
            </a:r>
            <a:r>
              <a:rPr lang="it-IT" baseline="0" dirty="0"/>
              <a:t> foto carrellino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Fare sezioni a scomparsa con immagini riferite al pezzo del modello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5908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Levare x1 x2 x3 e fare solo matrici e mettere</a:t>
            </a:r>
            <a:r>
              <a:rPr lang="it-IT" baseline="0" dirty="0"/>
              <a:t> anche 3 </a:t>
            </a:r>
            <a:r>
              <a:rPr lang="it-IT" baseline="0" dirty="0" err="1"/>
              <a:t>dof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2732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Inserire</a:t>
            </a:r>
            <a:r>
              <a:rPr lang="it-IT" baseline="0" dirty="0"/>
              <a:t> </a:t>
            </a:r>
            <a:r>
              <a:rPr lang="it-IT" baseline="0" dirty="0" err="1"/>
              <a:t>freq</a:t>
            </a:r>
            <a:r>
              <a:rPr lang="it-IT" baseline="0" dirty="0"/>
              <a:t> di campionamento 200 Hz e perché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Inserire schema su come si è fatta l’identificazione: Raccolta dati-&gt;elaborazione-&gt;creazione modello-&gt;validazione (sul </a:t>
            </a:r>
            <a:r>
              <a:rPr lang="it-IT" baseline="0" dirty="0" err="1"/>
              <a:t>sitema</a:t>
            </a:r>
            <a:r>
              <a:rPr lang="it-IT" baseline="0" dirty="0"/>
              <a:t> reale)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Fare foto grande e </a:t>
            </a:r>
            <a:r>
              <a:rPr lang="it-IT" baseline="0" dirty="0" err="1"/>
              <a:t>spiragre</a:t>
            </a:r>
            <a:r>
              <a:rPr lang="it-IT" baseline="0" dirty="0"/>
              <a:t> ogni parametro sulla foto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Spezzare in due </a:t>
            </a:r>
            <a:r>
              <a:rPr lang="it-IT" baseline="0" dirty="0" err="1"/>
              <a:t>slides</a:t>
            </a:r>
            <a:r>
              <a:rPr lang="it-IT" baseline="0" dirty="0"/>
              <a:t> con omega e </a:t>
            </a:r>
            <a:r>
              <a:rPr lang="it-IT" baseline="0" dirty="0" err="1"/>
              <a:t>csi</a:t>
            </a:r>
            <a:r>
              <a:rPr lang="it-IT" baseline="0" dirty="0"/>
              <a:t> sulla figura e poi altra slide dove si ricavano K,M,C e il </a:t>
            </a:r>
            <a:r>
              <a:rPr lang="it-IT" baseline="0" dirty="0" err="1"/>
              <a:t>fit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8543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Voltaggio</a:t>
            </a:r>
            <a:r>
              <a:rPr lang="it-IT" baseline="0" dirty="0"/>
              <a:t> a onda quadra con corrente che lo segue e fare vedere che la </a:t>
            </a:r>
            <a:r>
              <a:rPr lang="it-IT" baseline="0" dirty="0" err="1"/>
              <a:t>disatnza</a:t>
            </a:r>
            <a:r>
              <a:rPr lang="it-IT" baseline="0" dirty="0"/>
              <a:t> a steady state è R. L’abbiamo </a:t>
            </a:r>
            <a:r>
              <a:rPr lang="it-IT" baseline="0" dirty="0" err="1"/>
              <a:t>idnetificata</a:t>
            </a:r>
            <a:r>
              <a:rPr lang="it-IT" baseline="0" dirty="0"/>
              <a:t> cosi.</a:t>
            </a:r>
          </a:p>
          <a:p>
            <a:pPr lvl="0" rtl="0">
              <a:spcBef>
                <a:spcPts val="0"/>
              </a:spcBef>
              <a:buNone/>
            </a:pPr>
            <a:endParaRPr lang="it-IT" baseline="0" dirty="0"/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Per la </a:t>
            </a:r>
            <a:r>
              <a:rPr lang="it-IT" baseline="0" dirty="0" err="1"/>
              <a:t>fuznione</a:t>
            </a:r>
            <a:r>
              <a:rPr lang="it-IT" baseline="0" dirty="0"/>
              <a:t> di </a:t>
            </a:r>
            <a:r>
              <a:rPr lang="it-IT" baseline="0" dirty="0" err="1"/>
              <a:t>straferimento</a:t>
            </a:r>
            <a:r>
              <a:rPr lang="it-IT" baseline="0" dirty="0"/>
              <a:t> mettere il blocchetto di </a:t>
            </a:r>
            <a:r>
              <a:rPr lang="it-IT" baseline="0" dirty="0" err="1"/>
              <a:t>simulink</a:t>
            </a:r>
            <a:r>
              <a:rPr lang="it-IT" baseline="0" dirty="0"/>
              <a:t> nei modelli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6830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Levare i valori e mettere solo </a:t>
            </a:r>
            <a:r>
              <a:rPr lang="it-IT" dirty="0" err="1"/>
              <a:t>imamgini</a:t>
            </a:r>
            <a:r>
              <a:rPr lang="it-IT" dirty="0"/>
              <a:t> e fare vedere con due blocchi </a:t>
            </a:r>
            <a:r>
              <a:rPr lang="it-IT" dirty="0" err="1"/>
              <a:t>simulink</a:t>
            </a:r>
            <a:r>
              <a:rPr lang="it-IT" dirty="0"/>
              <a:t> che è l’unione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2966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anche la </a:t>
            </a:r>
            <a:r>
              <a:rPr lang="it-IT" dirty="0" err="1"/>
              <a:t>gray</a:t>
            </a:r>
            <a:r>
              <a:rPr lang="it-IT" dirty="0"/>
              <a:t> box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722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8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01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387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0" y="1"/>
            <a:ext cx="12225867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sz="1800">
              <a:latin typeface="Arial" charset="0"/>
            </a:endParaRPr>
          </a:p>
        </p:txBody>
      </p:sp>
      <p:pic>
        <p:nvPicPr>
          <p:cNvPr id="3" name="Picture 68" descr="powerpoin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200467" cy="705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9" descr="logo_istituz_positiv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974850"/>
            <a:ext cx="3352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533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66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923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212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69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40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69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9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9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92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32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30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61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35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salessio/linearVibrationsControl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9.png"/><Relationship Id="rId9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18.wmf"/><Relationship Id="rId26" Type="http://schemas.openxmlformats.org/officeDocument/2006/relationships/image" Target="../media/image22.wmf"/><Relationship Id="rId3" Type="http://schemas.openxmlformats.org/officeDocument/2006/relationships/notesSlide" Target="../notesSlides/notesSlide4.xml"/><Relationship Id="rId21" Type="http://schemas.openxmlformats.org/officeDocument/2006/relationships/oleObject" Target="../embeddings/oleObject8.bin"/><Relationship Id="rId7" Type="http://schemas.openxmlformats.org/officeDocument/2006/relationships/oleObject" Target="../embeddings/oleObject1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6.bin"/><Relationship Id="rId25" Type="http://schemas.openxmlformats.org/officeDocument/2006/relationships/oleObject" Target="../embeddings/oleObject10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29" Type="http://schemas.openxmlformats.org/officeDocument/2006/relationships/oleObject" Target="../embeddings/oleObject12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3.bin"/><Relationship Id="rId24" Type="http://schemas.openxmlformats.org/officeDocument/2006/relationships/image" Target="../media/image21.wmf"/><Relationship Id="rId32" Type="http://schemas.openxmlformats.org/officeDocument/2006/relationships/image" Target="../media/image25.wmf"/><Relationship Id="rId5" Type="http://schemas.openxmlformats.org/officeDocument/2006/relationships/image" Target="../media/image5.png"/><Relationship Id="rId15" Type="http://schemas.openxmlformats.org/officeDocument/2006/relationships/oleObject" Target="../embeddings/oleObject5.bin"/><Relationship Id="rId23" Type="http://schemas.openxmlformats.org/officeDocument/2006/relationships/oleObject" Target="../embeddings/oleObject9.bin"/><Relationship Id="rId28" Type="http://schemas.openxmlformats.org/officeDocument/2006/relationships/image" Target="../media/image23.wmf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7.bin"/><Relationship Id="rId31" Type="http://schemas.openxmlformats.org/officeDocument/2006/relationships/oleObject" Target="../embeddings/oleObject13.bin"/><Relationship Id="rId4" Type="http://schemas.openxmlformats.org/officeDocument/2006/relationships/image" Target="../media/image4.png"/><Relationship Id="rId9" Type="http://schemas.openxmlformats.org/officeDocument/2006/relationships/oleObject" Target="../embeddings/oleObject2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Relationship Id="rId27" Type="http://schemas.openxmlformats.org/officeDocument/2006/relationships/oleObject" Target="../embeddings/oleObject11.bin"/><Relationship Id="rId30" Type="http://schemas.openxmlformats.org/officeDocument/2006/relationships/image" Target="../media/image2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31.wmf"/><Relationship Id="rId26" Type="http://schemas.openxmlformats.org/officeDocument/2006/relationships/image" Target="../media/image35.wmf"/><Relationship Id="rId3" Type="http://schemas.openxmlformats.org/officeDocument/2006/relationships/notesSlide" Target="../notesSlides/notesSlide5.xml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19.bin"/><Relationship Id="rId25" Type="http://schemas.openxmlformats.org/officeDocument/2006/relationships/oleObject" Target="../embeddings/oleObject23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34.wmf"/><Relationship Id="rId5" Type="http://schemas.openxmlformats.org/officeDocument/2006/relationships/image" Target="../media/image5.png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4.png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9.wmf"/><Relationship Id="rId22" Type="http://schemas.openxmlformats.org/officeDocument/2006/relationships/image" Target="../media/image3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41.wmf"/><Relationship Id="rId3" Type="http://schemas.openxmlformats.org/officeDocument/2006/relationships/notesSlide" Target="../notesSlides/notesSlide6.xml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26.bin"/><Relationship Id="rId5" Type="http://schemas.openxmlformats.org/officeDocument/2006/relationships/image" Target="../media/image5.png"/><Relationship Id="rId15" Type="http://schemas.openxmlformats.org/officeDocument/2006/relationships/oleObject" Target="../embeddings/oleObject28.bin"/><Relationship Id="rId23" Type="http://schemas.openxmlformats.org/officeDocument/2006/relationships/image" Target="../media/image44.png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4.png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9.wmf"/><Relationship Id="rId22" Type="http://schemas.openxmlformats.org/officeDocument/2006/relationships/image" Target="../media/image4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47.wmf"/><Relationship Id="rId18" Type="http://schemas.openxmlformats.org/officeDocument/2006/relationships/oleObject" Target="../embeddings/oleObject37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51.wmf"/><Relationship Id="rId7" Type="http://schemas.openxmlformats.org/officeDocument/2006/relationships/image" Target="../media/image6.png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49.w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36.bin"/><Relationship Id="rId20" Type="http://schemas.openxmlformats.org/officeDocument/2006/relationships/oleObject" Target="../embeddings/oleObject38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11" Type="http://schemas.openxmlformats.org/officeDocument/2006/relationships/image" Target="../media/image46.wmf"/><Relationship Id="rId5" Type="http://schemas.openxmlformats.org/officeDocument/2006/relationships/image" Target="../media/image4.png"/><Relationship Id="rId15" Type="http://schemas.openxmlformats.org/officeDocument/2006/relationships/image" Target="../media/image48.wmf"/><Relationship Id="rId23" Type="http://schemas.openxmlformats.org/officeDocument/2006/relationships/image" Target="../media/image52.wmf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50.wmf"/><Relationship Id="rId4" Type="http://schemas.openxmlformats.org/officeDocument/2006/relationships/image" Target="../media/image53.png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35.bin"/><Relationship Id="rId22" Type="http://schemas.openxmlformats.org/officeDocument/2006/relationships/oleObject" Target="../embeddings/oleObject39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3.bin"/><Relationship Id="rId18" Type="http://schemas.openxmlformats.org/officeDocument/2006/relationships/image" Target="../media/image59.wmf"/><Relationship Id="rId26" Type="http://schemas.openxmlformats.org/officeDocument/2006/relationships/image" Target="../media/image63.wmf"/><Relationship Id="rId3" Type="http://schemas.openxmlformats.org/officeDocument/2006/relationships/notesSlide" Target="../notesSlides/notesSlide8.xml"/><Relationship Id="rId21" Type="http://schemas.openxmlformats.org/officeDocument/2006/relationships/oleObject" Target="../embeddings/oleObject47.bin"/><Relationship Id="rId34" Type="http://schemas.openxmlformats.org/officeDocument/2006/relationships/image" Target="../media/image67.wmf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49.bin"/><Relationship Id="rId33" Type="http://schemas.openxmlformats.org/officeDocument/2006/relationships/oleObject" Target="../embeddings/oleObject53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8.wmf"/><Relationship Id="rId20" Type="http://schemas.openxmlformats.org/officeDocument/2006/relationships/image" Target="../media/image60.wmf"/><Relationship Id="rId29" Type="http://schemas.openxmlformats.org/officeDocument/2006/relationships/oleObject" Target="../embeddings/oleObject51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62.wmf"/><Relationship Id="rId32" Type="http://schemas.openxmlformats.org/officeDocument/2006/relationships/image" Target="../media/image66.wmf"/><Relationship Id="rId5" Type="http://schemas.openxmlformats.org/officeDocument/2006/relationships/image" Target="../media/image5.png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28" Type="http://schemas.openxmlformats.org/officeDocument/2006/relationships/image" Target="../media/image64.wmf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46.bin"/><Relationship Id="rId31" Type="http://schemas.openxmlformats.org/officeDocument/2006/relationships/oleObject" Target="../embeddings/oleObject52.bin"/><Relationship Id="rId4" Type="http://schemas.openxmlformats.org/officeDocument/2006/relationships/image" Target="../media/image4.png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57.wmf"/><Relationship Id="rId22" Type="http://schemas.openxmlformats.org/officeDocument/2006/relationships/image" Target="../media/image61.wmf"/><Relationship Id="rId27" Type="http://schemas.openxmlformats.org/officeDocument/2006/relationships/oleObject" Target="../embeddings/oleObject50.bin"/><Relationship Id="rId30" Type="http://schemas.openxmlformats.org/officeDocument/2006/relationships/image" Target="../media/image65.wmf"/><Relationship Id="rId8" Type="http://schemas.openxmlformats.org/officeDocument/2006/relationships/image" Target="../media/image5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 bwMode="auto">
          <a:xfrm>
            <a:off x="2255838" y="4477703"/>
            <a:ext cx="7445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GB" altLang="en-US" b="1" dirty="0">
                <a:solidFill>
                  <a:srgbClr val="004F84"/>
                </a:solidFill>
              </a:rPr>
              <a:t>Control of linear vibrations</a:t>
            </a:r>
            <a:endParaRPr lang="it-IT" altLang="en-US" sz="2200" b="1" i="1" dirty="0">
              <a:solidFill>
                <a:srgbClr val="004F84"/>
              </a:solidFill>
            </a:endParaRP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6439437" y="5524143"/>
            <a:ext cx="5549011" cy="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it-IT" altLang="en-US" sz="1800" b="1" dirty="0"/>
              <a:t>Russo Alessio, Savaia Gianluca, Alberto Ficicchia</a:t>
            </a:r>
          </a:p>
          <a:p>
            <a:pPr>
              <a:spcBef>
                <a:spcPct val="20000"/>
              </a:spcBef>
            </a:pPr>
            <a:r>
              <a:rPr lang="it-IT" altLang="en-US" sz="1800" i="1" dirty="0"/>
              <a:t>School of Industrial and Information Engineering</a:t>
            </a:r>
          </a:p>
          <a:p>
            <a:pPr>
              <a:spcBef>
                <a:spcPct val="20000"/>
              </a:spcBef>
            </a:pPr>
            <a:r>
              <a:rPr lang="it-IT" altLang="en-US" sz="1800" i="1" dirty="0"/>
              <a:t>Politecnico di milano</a:t>
            </a:r>
          </a:p>
        </p:txBody>
      </p:sp>
      <p:sp>
        <p:nvSpPr>
          <p:cNvPr id="4" name="CasellaDiTesto 3"/>
          <p:cNvSpPr txBox="1">
            <a:spLocks noChangeArrowheads="1"/>
          </p:cNvSpPr>
          <p:nvPr/>
        </p:nvSpPr>
        <p:spPr bwMode="auto">
          <a:xfrm>
            <a:off x="4760203" y="0"/>
            <a:ext cx="7060819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it-IT" altLang="en-US" b="1" dirty="0">
                <a:solidFill>
                  <a:srgbClr val="FF9900"/>
                </a:solidFill>
              </a:rPr>
              <a:t>AUTOMATION AND CONTROL LABORATORY</a:t>
            </a:r>
          </a:p>
          <a:p>
            <a:pPr algn="r">
              <a:spcBef>
                <a:spcPct val="20000"/>
              </a:spcBef>
            </a:pPr>
            <a:r>
              <a:rPr lang="it-IT" altLang="en-US" b="1" dirty="0">
                <a:solidFill>
                  <a:srgbClr val="FF9900"/>
                </a:solidFill>
              </a:rPr>
              <a:t>Automation and Control Engineering</a:t>
            </a:r>
            <a:br>
              <a:rPr lang="it-IT" altLang="en-US" b="1" dirty="0">
                <a:solidFill>
                  <a:srgbClr val="FF9900"/>
                </a:solidFill>
              </a:rPr>
            </a:br>
            <a:r>
              <a:rPr lang="it-IT" altLang="en-US" b="1" dirty="0">
                <a:solidFill>
                  <a:srgbClr val="FF9900"/>
                </a:solidFill>
              </a:rPr>
              <a:t>2015/2016</a:t>
            </a:r>
          </a:p>
        </p:txBody>
      </p:sp>
      <p:sp>
        <p:nvSpPr>
          <p:cNvPr id="6" name="Rectangle 5"/>
          <p:cNvSpPr/>
          <p:nvPr/>
        </p:nvSpPr>
        <p:spPr>
          <a:xfrm>
            <a:off x="955438" y="6096607"/>
            <a:ext cx="521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https://github.com/rssalessio/linearVibrationsControl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139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269" y="3685425"/>
            <a:ext cx="3564434" cy="2673326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24" y="3650410"/>
            <a:ext cx="3676539" cy="2757405"/>
          </a:xfrm>
          <a:prstGeom prst="rect">
            <a:avLst/>
          </a:prstGeom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Overall system identification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092269" y="19298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2528550" y="56861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0" name="Immagine 59" descr="C:\Users\user\Documents\GitHub\linearVibrationsControl\finalReport\parts\Identification\img\validation_overall_kl_nomass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450" y="842020"/>
            <a:ext cx="3737513" cy="2636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Immagine 60" descr="C:\Users\user\Documents\GitHub\linearVibrationsControl\finalReport\parts\Identification\img\validation_overall_2dof_klkh_0m0m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073" y="842020"/>
            <a:ext cx="3516630" cy="26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Rettangolo 56"/>
          <p:cNvSpPr/>
          <p:nvPr/>
        </p:nvSpPr>
        <p:spPr>
          <a:xfrm>
            <a:off x="3036624" y="330795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it-IT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lang="en-US" dirty="0"/>
          </a:p>
        </p:txBody>
      </p:sp>
      <p:sp>
        <p:nvSpPr>
          <p:cNvPr id="62" name="Rettangolo 61"/>
          <p:cNvSpPr/>
          <p:nvPr/>
        </p:nvSpPr>
        <p:spPr>
          <a:xfrm>
            <a:off x="6712985" y="3316093"/>
            <a:ext cx="1112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it-IT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it-IT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it-IT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dirty="0"/>
          </a:p>
        </p:txBody>
      </p:sp>
      <p:sp>
        <p:nvSpPr>
          <p:cNvPr id="46" name="Rettangolo 45"/>
          <p:cNvSpPr/>
          <p:nvPr/>
        </p:nvSpPr>
        <p:spPr>
          <a:xfrm>
            <a:off x="6767369" y="6196053"/>
            <a:ext cx="1197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it-IT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it-IT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it-IT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US" dirty="0"/>
          </a:p>
        </p:txBody>
      </p:sp>
      <p:sp>
        <p:nvSpPr>
          <p:cNvPr id="47" name="Rettangolo 46"/>
          <p:cNvSpPr/>
          <p:nvPr/>
        </p:nvSpPr>
        <p:spPr>
          <a:xfrm>
            <a:off x="3067111" y="619782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it-IT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308583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3"/>
          <a:stretch/>
        </p:blipFill>
        <p:spPr>
          <a:xfrm>
            <a:off x="1524000" y="1862330"/>
            <a:ext cx="9130253" cy="4464865"/>
          </a:xfrm>
          <a:prstGeom prst="rect">
            <a:avLst/>
          </a:prstGeom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System description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55" name="Rectangle 44"/>
          <p:cNvSpPr>
            <a:spLocks noChangeArrowheads="1"/>
          </p:cNvSpPr>
          <p:nvPr/>
        </p:nvSpPr>
        <p:spPr bwMode="auto">
          <a:xfrm>
            <a:off x="1343600" y="31015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Freccia in giù 5"/>
          <p:cNvSpPr/>
          <p:nvPr/>
        </p:nvSpPr>
        <p:spPr>
          <a:xfrm>
            <a:off x="3177417" y="1412079"/>
            <a:ext cx="484632" cy="848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" name="Gruppo 9"/>
          <p:cNvGrpSpPr/>
          <p:nvPr/>
        </p:nvGrpSpPr>
        <p:grpSpPr>
          <a:xfrm>
            <a:off x="2640935" y="969207"/>
            <a:ext cx="1596271" cy="478272"/>
            <a:chOff x="2640935" y="969207"/>
            <a:chExt cx="1596271" cy="478272"/>
          </a:xfrm>
        </p:grpSpPr>
        <p:sp>
          <p:nvSpPr>
            <p:cNvPr id="8" name="Rettangolo arrotondato 7"/>
            <p:cNvSpPr/>
            <p:nvPr/>
          </p:nvSpPr>
          <p:spPr>
            <a:xfrm>
              <a:off x="2671903" y="969207"/>
              <a:ext cx="153433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2640935" y="997207"/>
              <a:ext cx="15962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Brushed motor</a:t>
              </a:r>
              <a:endParaRPr lang="it-IT" dirty="0"/>
            </a:p>
          </p:txBody>
        </p:sp>
      </p:grpSp>
      <p:sp>
        <p:nvSpPr>
          <p:cNvPr id="21" name="Freccia in giù 20"/>
          <p:cNvSpPr/>
          <p:nvPr/>
        </p:nvSpPr>
        <p:spPr>
          <a:xfrm>
            <a:off x="5053812" y="1628589"/>
            <a:ext cx="484632" cy="12891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9" name="Gruppo 8"/>
          <p:cNvGrpSpPr/>
          <p:nvPr/>
        </p:nvGrpSpPr>
        <p:grpSpPr>
          <a:xfrm>
            <a:off x="4268174" y="1150317"/>
            <a:ext cx="2136867" cy="478272"/>
            <a:chOff x="4268174" y="1150317"/>
            <a:chExt cx="2136867" cy="478272"/>
          </a:xfrm>
        </p:grpSpPr>
        <p:sp>
          <p:nvSpPr>
            <p:cNvPr id="20" name="Rettangolo arrotondato 19"/>
            <p:cNvSpPr/>
            <p:nvPr/>
          </p:nvSpPr>
          <p:spPr>
            <a:xfrm>
              <a:off x="4268174" y="1150317"/>
              <a:ext cx="2105899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4268174" y="1180868"/>
              <a:ext cx="2136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Incremental encoder</a:t>
              </a:r>
              <a:endParaRPr lang="it-IT" dirty="0"/>
            </a:p>
          </p:txBody>
        </p:sp>
      </p:grpSp>
      <p:sp>
        <p:nvSpPr>
          <p:cNvPr id="25" name="Freccia in giù 24"/>
          <p:cNvSpPr/>
          <p:nvPr/>
        </p:nvSpPr>
        <p:spPr>
          <a:xfrm>
            <a:off x="8665930" y="2526233"/>
            <a:ext cx="484632" cy="21288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6" name="Gruppo 25"/>
          <p:cNvGrpSpPr/>
          <p:nvPr/>
        </p:nvGrpSpPr>
        <p:grpSpPr>
          <a:xfrm>
            <a:off x="8617214" y="2027849"/>
            <a:ext cx="582064" cy="478272"/>
            <a:chOff x="6934343" y="1130205"/>
            <a:chExt cx="2105899" cy="478272"/>
          </a:xfrm>
        </p:grpSpPr>
        <p:sp>
          <p:nvSpPr>
            <p:cNvPr id="27" name="Rettangolo arrotondato 26"/>
            <p:cNvSpPr/>
            <p:nvPr/>
          </p:nvSpPr>
          <p:spPr>
            <a:xfrm>
              <a:off x="6934343" y="1130205"/>
              <a:ext cx="2105899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6934343" y="1176495"/>
              <a:ext cx="5757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Cart</a:t>
              </a:r>
              <a:endParaRPr lang="it-IT" dirty="0"/>
            </a:p>
          </p:txBody>
        </p:sp>
      </p:grpSp>
      <p:sp>
        <p:nvSpPr>
          <p:cNvPr id="11" name="Freccia a destra 10"/>
          <p:cNvSpPr/>
          <p:nvPr/>
        </p:nvSpPr>
        <p:spPr>
          <a:xfrm>
            <a:off x="3620995" y="357110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1" name="Gruppo 30"/>
          <p:cNvGrpSpPr/>
          <p:nvPr/>
        </p:nvGrpSpPr>
        <p:grpSpPr>
          <a:xfrm>
            <a:off x="2885321" y="3559700"/>
            <a:ext cx="1254416" cy="478272"/>
            <a:chOff x="6658600" y="1130205"/>
            <a:chExt cx="3200741" cy="478272"/>
          </a:xfrm>
        </p:grpSpPr>
        <p:sp>
          <p:nvSpPr>
            <p:cNvPr id="32" name="Rettangolo arrotondato 31"/>
            <p:cNvSpPr/>
            <p:nvPr/>
          </p:nvSpPr>
          <p:spPr>
            <a:xfrm>
              <a:off x="6658600" y="1130205"/>
              <a:ext cx="2288684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6764654" y="1176495"/>
              <a:ext cx="30946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Weight</a:t>
              </a:r>
              <a:endParaRPr lang="it-IT" dirty="0"/>
            </a:p>
          </p:txBody>
        </p:sp>
      </p:grpSp>
      <p:grpSp>
        <p:nvGrpSpPr>
          <p:cNvPr id="34" name="Gruppo 33"/>
          <p:cNvGrpSpPr/>
          <p:nvPr/>
        </p:nvGrpSpPr>
        <p:grpSpPr>
          <a:xfrm>
            <a:off x="4060373" y="5594789"/>
            <a:ext cx="1585705" cy="478272"/>
            <a:chOff x="6658597" y="1130205"/>
            <a:chExt cx="4046051" cy="478272"/>
          </a:xfrm>
        </p:grpSpPr>
        <p:sp>
          <p:nvSpPr>
            <p:cNvPr id="35" name="Rettangolo arrotondato 34"/>
            <p:cNvSpPr/>
            <p:nvPr/>
          </p:nvSpPr>
          <p:spPr>
            <a:xfrm>
              <a:off x="6658597" y="1130205"/>
              <a:ext cx="4046051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6764653" y="1176495"/>
              <a:ext cx="39318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Arduino board</a:t>
              </a:r>
              <a:endParaRPr lang="it-IT" dirty="0"/>
            </a:p>
          </p:txBody>
        </p:sp>
      </p:grpSp>
      <p:sp>
        <p:nvSpPr>
          <p:cNvPr id="12" name="Freccia a sinistra 11"/>
          <p:cNvSpPr/>
          <p:nvPr/>
        </p:nvSpPr>
        <p:spPr>
          <a:xfrm>
            <a:off x="3067517" y="5594789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47" name="Gruppo 46"/>
          <p:cNvGrpSpPr/>
          <p:nvPr/>
        </p:nvGrpSpPr>
        <p:grpSpPr>
          <a:xfrm>
            <a:off x="5151731" y="4834784"/>
            <a:ext cx="817740" cy="478272"/>
            <a:chOff x="7585747" y="1130205"/>
            <a:chExt cx="2086528" cy="478272"/>
          </a:xfrm>
        </p:grpSpPr>
        <p:sp>
          <p:nvSpPr>
            <p:cNvPr id="48" name="Rettangolo arrotondato 47"/>
            <p:cNvSpPr/>
            <p:nvPr/>
          </p:nvSpPr>
          <p:spPr>
            <a:xfrm>
              <a:off x="7585747" y="1130205"/>
              <a:ext cx="2086528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/>
            <p:cNvSpPr/>
            <p:nvPr/>
          </p:nvSpPr>
          <p:spPr>
            <a:xfrm>
              <a:off x="7650559" y="1177067"/>
              <a:ext cx="19804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Spring</a:t>
              </a:r>
              <a:endParaRPr lang="it-IT" dirty="0"/>
            </a:p>
          </p:txBody>
        </p:sp>
      </p:grpSp>
      <p:sp>
        <p:nvSpPr>
          <p:cNvPr id="13" name="Freccia in su 12"/>
          <p:cNvSpPr/>
          <p:nvPr/>
        </p:nvSpPr>
        <p:spPr>
          <a:xfrm>
            <a:off x="5321123" y="3856376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9399844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Preliminary issues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sp>
        <p:nvSpPr>
          <p:cNvPr id="55" name="Rectangle 44"/>
          <p:cNvSpPr>
            <a:spLocks noChangeArrowheads="1"/>
          </p:cNvSpPr>
          <p:nvPr/>
        </p:nvSpPr>
        <p:spPr bwMode="auto">
          <a:xfrm>
            <a:off x="1343600" y="31015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grpSp>
        <p:nvGrpSpPr>
          <p:cNvPr id="34" name="Gruppo 33"/>
          <p:cNvGrpSpPr/>
          <p:nvPr/>
        </p:nvGrpSpPr>
        <p:grpSpPr>
          <a:xfrm>
            <a:off x="1743299" y="849870"/>
            <a:ext cx="2557318" cy="478272"/>
            <a:chOff x="2798275" y="1113053"/>
            <a:chExt cx="6525195" cy="478272"/>
          </a:xfrm>
        </p:grpSpPr>
        <p:sp>
          <p:nvSpPr>
            <p:cNvPr id="35" name="Rettangolo arrotondato 34"/>
            <p:cNvSpPr/>
            <p:nvPr/>
          </p:nvSpPr>
          <p:spPr>
            <a:xfrm>
              <a:off x="2798275" y="1113053"/>
              <a:ext cx="6525195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2904331" y="1165276"/>
              <a:ext cx="64191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Measurement saturation</a:t>
              </a:r>
            </a:p>
          </p:txBody>
        </p:sp>
      </p:grpSp>
      <p:pic>
        <p:nvPicPr>
          <p:cNvPr id="5" name="Immagin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043" y="4909374"/>
            <a:ext cx="1613391" cy="1584943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65" y="1450001"/>
            <a:ext cx="3283568" cy="2462676"/>
          </a:xfrm>
          <a:prstGeom prst="rect">
            <a:avLst/>
          </a:prstGeom>
        </p:spPr>
      </p:pic>
      <p:sp>
        <p:nvSpPr>
          <p:cNvPr id="15" name="Freccia a destra con strisce 14"/>
          <p:cNvSpPr/>
          <p:nvPr/>
        </p:nvSpPr>
        <p:spPr>
          <a:xfrm rot="5400000">
            <a:off x="2542715" y="4230876"/>
            <a:ext cx="1000049" cy="484632"/>
          </a:xfrm>
          <a:prstGeom prst="striped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Solved</a:t>
            </a:r>
          </a:p>
        </p:txBody>
      </p:sp>
      <p:grpSp>
        <p:nvGrpSpPr>
          <p:cNvPr id="45" name="Gruppo 44"/>
          <p:cNvGrpSpPr/>
          <p:nvPr/>
        </p:nvGrpSpPr>
        <p:grpSpPr>
          <a:xfrm>
            <a:off x="7057902" y="847623"/>
            <a:ext cx="2096836" cy="478272"/>
            <a:chOff x="2798275" y="1113053"/>
            <a:chExt cx="6585023" cy="478272"/>
          </a:xfrm>
        </p:grpSpPr>
        <p:sp>
          <p:nvSpPr>
            <p:cNvPr id="46" name="Rettangolo arrotondato 45"/>
            <p:cNvSpPr/>
            <p:nvPr/>
          </p:nvSpPr>
          <p:spPr>
            <a:xfrm>
              <a:off x="2798275" y="1113053"/>
              <a:ext cx="6525195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Rettangolo 48"/>
            <p:cNvSpPr/>
            <p:nvPr/>
          </p:nvSpPr>
          <p:spPr>
            <a:xfrm>
              <a:off x="2904331" y="1165276"/>
              <a:ext cx="64789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Measurement noise</a:t>
              </a:r>
            </a:p>
          </p:txBody>
        </p:sp>
      </p:grpSp>
      <p:pic>
        <p:nvPicPr>
          <p:cNvPr id="16" name="Immagin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862" y="1408265"/>
            <a:ext cx="3347263" cy="2510448"/>
          </a:xfrm>
          <a:prstGeom prst="rect">
            <a:avLst/>
          </a:prstGeom>
        </p:spPr>
      </p:pic>
      <p:sp>
        <p:nvSpPr>
          <p:cNvPr id="24" name="CasellaDiTesto 23"/>
          <p:cNvSpPr txBox="1"/>
          <p:nvPr/>
        </p:nvSpPr>
        <p:spPr>
          <a:xfrm>
            <a:off x="5782597" y="3816417"/>
            <a:ext cx="130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White noise</a:t>
            </a:r>
          </a:p>
        </p:txBody>
      </p:sp>
      <p:sp>
        <p:nvSpPr>
          <p:cNvPr id="52" name="CasellaDiTesto 51"/>
          <p:cNvSpPr txBox="1"/>
          <p:nvPr/>
        </p:nvSpPr>
        <p:spPr>
          <a:xfrm>
            <a:off x="10026718" y="2175266"/>
            <a:ext cx="179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 variance</a:t>
            </a:r>
          </a:p>
        </p:txBody>
      </p:sp>
      <p:cxnSp>
        <p:nvCxnSpPr>
          <p:cNvPr id="54" name="Connettore 2 53"/>
          <p:cNvCxnSpPr>
            <a:stCxn id="52" idx="1"/>
          </p:cNvCxnSpPr>
          <p:nvPr/>
        </p:nvCxnSpPr>
        <p:spPr>
          <a:xfrm flipH="1">
            <a:off x="8565502" y="2359932"/>
            <a:ext cx="146121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/>
          <p:cNvCxnSpPr>
            <a:stCxn id="52" idx="1"/>
          </p:cNvCxnSpPr>
          <p:nvPr/>
        </p:nvCxnSpPr>
        <p:spPr>
          <a:xfrm flipH="1">
            <a:off x="8990214" y="2359932"/>
            <a:ext cx="1036504" cy="541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stCxn id="24" idx="0"/>
          </p:cNvCxnSpPr>
          <p:nvPr/>
        </p:nvCxnSpPr>
        <p:spPr>
          <a:xfrm flipV="1">
            <a:off x="6437135" y="2359932"/>
            <a:ext cx="1400579" cy="145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ccia a destra con strisce 59"/>
          <p:cNvSpPr/>
          <p:nvPr/>
        </p:nvSpPr>
        <p:spPr>
          <a:xfrm rot="5400000">
            <a:off x="5867314" y="4418296"/>
            <a:ext cx="1017095" cy="484632"/>
          </a:xfrm>
          <a:prstGeom prst="striped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Solved</a:t>
            </a:r>
          </a:p>
        </p:txBody>
      </p:sp>
      <p:sp>
        <p:nvSpPr>
          <p:cNvPr id="62" name="Freccia a destra con strisce 61"/>
          <p:cNvSpPr/>
          <p:nvPr/>
        </p:nvSpPr>
        <p:spPr>
          <a:xfrm rot="5400000">
            <a:off x="10398352" y="2810830"/>
            <a:ext cx="1017095" cy="484632"/>
          </a:xfrm>
          <a:prstGeom prst="striped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Solved</a:t>
            </a:r>
          </a:p>
        </p:txBody>
      </p:sp>
      <p:pic>
        <p:nvPicPr>
          <p:cNvPr id="63" name="Immagine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195" y="5209385"/>
            <a:ext cx="1793333" cy="1345000"/>
          </a:xfrm>
          <a:prstGeom prst="rect">
            <a:avLst/>
          </a:prstGeom>
        </p:spPr>
      </p:pic>
      <p:sp>
        <p:nvSpPr>
          <p:cNvPr id="64" name="CasellaDiTesto 63"/>
          <p:cNvSpPr txBox="1"/>
          <p:nvPr/>
        </p:nvSpPr>
        <p:spPr>
          <a:xfrm>
            <a:off x="7091673" y="6071620"/>
            <a:ext cx="183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Fourier </a:t>
            </a:r>
            <a:r>
              <a:rPr lang="it-IT" dirty="0" err="1"/>
              <a:t>transform</a:t>
            </a:r>
            <a:endParaRPr lang="it-IT" dirty="0"/>
          </a:p>
        </p:txBody>
      </p:sp>
      <p:pic>
        <p:nvPicPr>
          <p:cNvPr id="65" name="Immagine 6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688" y="3632070"/>
            <a:ext cx="2514312" cy="1885734"/>
          </a:xfrm>
          <a:prstGeom prst="rect">
            <a:avLst/>
          </a:prstGeom>
        </p:spPr>
      </p:pic>
      <p:sp>
        <p:nvSpPr>
          <p:cNvPr id="66" name="CasellaDiTesto 65"/>
          <p:cNvSpPr txBox="1"/>
          <p:nvPr/>
        </p:nvSpPr>
        <p:spPr>
          <a:xfrm>
            <a:off x="10214871" y="5558029"/>
            <a:ext cx="143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LS </a:t>
            </a:r>
            <a:r>
              <a:rPr lang="it-IT" dirty="0" err="1"/>
              <a:t>estimation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164680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Protection system: four macroblocks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55" name="Rectangle 44"/>
          <p:cNvSpPr>
            <a:spLocks noChangeArrowheads="1"/>
          </p:cNvSpPr>
          <p:nvPr/>
        </p:nvSpPr>
        <p:spPr bwMode="auto">
          <a:xfrm>
            <a:off x="1343600" y="31015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64" name="Immagine 6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50" y="1621134"/>
            <a:ext cx="9194448" cy="3848384"/>
          </a:xfrm>
          <a:prstGeom prst="rect">
            <a:avLst/>
          </a:prstGeom>
        </p:spPr>
      </p:pic>
      <p:sp>
        <p:nvSpPr>
          <p:cNvPr id="14" name="Freccia in giù 13"/>
          <p:cNvSpPr/>
          <p:nvPr/>
        </p:nvSpPr>
        <p:spPr>
          <a:xfrm>
            <a:off x="2099796" y="1421375"/>
            <a:ext cx="484632" cy="5521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5" name="Gruppo 14"/>
          <p:cNvGrpSpPr/>
          <p:nvPr/>
        </p:nvGrpSpPr>
        <p:grpSpPr>
          <a:xfrm>
            <a:off x="512835" y="744931"/>
            <a:ext cx="3409518" cy="954474"/>
            <a:chOff x="2671903" y="701782"/>
            <a:chExt cx="6075704" cy="954474"/>
          </a:xfrm>
        </p:grpSpPr>
        <p:sp>
          <p:nvSpPr>
            <p:cNvPr id="16" name="Rettangolo arrotondato 15"/>
            <p:cNvSpPr/>
            <p:nvPr/>
          </p:nvSpPr>
          <p:spPr>
            <a:xfrm>
              <a:off x="2671903" y="701782"/>
              <a:ext cx="5929963" cy="74569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ttangolo 16"/>
            <p:cNvSpPr/>
            <p:nvPr/>
          </p:nvSpPr>
          <p:spPr>
            <a:xfrm>
              <a:off x="2684070" y="732926"/>
              <a:ext cx="606353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Input manager</a:t>
              </a:r>
              <a:r>
                <a:rPr lang="en-US" dirty="0"/>
                <a:t>: </a:t>
              </a:r>
            </a:p>
            <a:p>
              <a:r>
                <a:rPr lang="en-US" dirty="0"/>
                <a:t>Selects input, noise and reference</a:t>
              </a:r>
              <a:endParaRPr lang="it-IT" dirty="0"/>
            </a:p>
          </p:txBody>
        </p:sp>
      </p:grpSp>
      <p:sp>
        <p:nvSpPr>
          <p:cNvPr id="18" name="Freccia in giù 17"/>
          <p:cNvSpPr/>
          <p:nvPr/>
        </p:nvSpPr>
        <p:spPr>
          <a:xfrm>
            <a:off x="5562663" y="2094667"/>
            <a:ext cx="484632" cy="805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9" name="Gruppo 18"/>
          <p:cNvGrpSpPr/>
          <p:nvPr/>
        </p:nvGrpSpPr>
        <p:grpSpPr>
          <a:xfrm>
            <a:off x="3922353" y="849185"/>
            <a:ext cx="4857318" cy="1262416"/>
            <a:chOff x="2671903" y="701782"/>
            <a:chExt cx="6075704" cy="1262416"/>
          </a:xfrm>
        </p:grpSpPr>
        <p:sp>
          <p:nvSpPr>
            <p:cNvPr id="20" name="Rettangolo arrotondato 19"/>
            <p:cNvSpPr/>
            <p:nvPr/>
          </p:nvSpPr>
          <p:spPr>
            <a:xfrm>
              <a:off x="2671903" y="701782"/>
              <a:ext cx="5929962" cy="1262416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Rettangolo 20"/>
            <p:cNvSpPr/>
            <p:nvPr/>
          </p:nvSpPr>
          <p:spPr>
            <a:xfrm>
              <a:off x="2684070" y="732926"/>
              <a:ext cx="606353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Protector</a:t>
              </a:r>
              <a:r>
                <a:rPr lang="en-US" dirty="0"/>
                <a:t>: 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Saturates voltage, displacement and reference 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Synchronizes Arduino and signal starting time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Triggers alert</a:t>
              </a:r>
              <a:endParaRPr lang="en-US" sz="1600" dirty="0"/>
            </a:p>
          </p:txBody>
        </p:sp>
      </p:grpSp>
      <p:grpSp>
        <p:nvGrpSpPr>
          <p:cNvPr id="23" name="Gruppo 22"/>
          <p:cNvGrpSpPr/>
          <p:nvPr/>
        </p:nvGrpSpPr>
        <p:grpSpPr>
          <a:xfrm>
            <a:off x="1606450" y="5805416"/>
            <a:ext cx="3150206" cy="745697"/>
            <a:chOff x="2671903" y="701782"/>
            <a:chExt cx="6075704" cy="745697"/>
          </a:xfrm>
        </p:grpSpPr>
        <p:sp>
          <p:nvSpPr>
            <p:cNvPr id="24" name="Rettangolo arrotondato 23"/>
            <p:cNvSpPr/>
            <p:nvPr/>
          </p:nvSpPr>
          <p:spPr>
            <a:xfrm>
              <a:off x="2671903" y="701782"/>
              <a:ext cx="5929963" cy="74569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2684069" y="732926"/>
              <a:ext cx="60635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System</a:t>
              </a:r>
              <a:r>
                <a:rPr lang="en-US" dirty="0"/>
                <a:t>: </a:t>
              </a:r>
            </a:p>
            <a:p>
              <a:r>
                <a:rPr lang="en-US" dirty="0"/>
                <a:t>Motor and encoder feedback</a:t>
              </a:r>
              <a:endParaRPr lang="en-US" sz="1600" dirty="0"/>
            </a:p>
          </p:txBody>
        </p:sp>
      </p:grpSp>
      <p:sp>
        <p:nvSpPr>
          <p:cNvPr id="3" name="Freccia in su 2"/>
          <p:cNvSpPr/>
          <p:nvPr/>
        </p:nvSpPr>
        <p:spPr>
          <a:xfrm>
            <a:off x="3242282" y="5346901"/>
            <a:ext cx="484632" cy="4544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7" name="Gruppo 26"/>
          <p:cNvGrpSpPr/>
          <p:nvPr/>
        </p:nvGrpSpPr>
        <p:grpSpPr>
          <a:xfrm>
            <a:off x="5309610" y="5795974"/>
            <a:ext cx="3150206" cy="745697"/>
            <a:chOff x="2671903" y="701782"/>
            <a:chExt cx="6075704" cy="745697"/>
          </a:xfrm>
        </p:grpSpPr>
        <p:sp>
          <p:nvSpPr>
            <p:cNvPr id="28" name="Rettangolo arrotondato 27"/>
            <p:cNvSpPr/>
            <p:nvPr/>
          </p:nvSpPr>
          <p:spPr>
            <a:xfrm>
              <a:off x="2671903" y="701782"/>
              <a:ext cx="5929963" cy="74569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2684069" y="732926"/>
              <a:ext cx="60635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Controller:</a:t>
              </a:r>
              <a:endParaRPr lang="en-US" dirty="0"/>
            </a:p>
            <a:p>
              <a:r>
                <a:rPr lang="en-US" dirty="0"/>
                <a:t>Contains control action</a:t>
              </a:r>
              <a:endParaRPr lang="en-US" sz="1600" dirty="0"/>
            </a:p>
          </p:txBody>
        </p:sp>
      </p:grpSp>
      <p:sp>
        <p:nvSpPr>
          <p:cNvPr id="30" name="Freccia in su 29"/>
          <p:cNvSpPr/>
          <p:nvPr/>
        </p:nvSpPr>
        <p:spPr>
          <a:xfrm>
            <a:off x="5406660" y="5321499"/>
            <a:ext cx="484632" cy="4782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2923100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Modelling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71350" y="826496"/>
            <a:ext cx="41639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where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4" name="Oggetto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977750"/>
              </p:ext>
            </p:extLst>
          </p:nvPr>
        </p:nvGraphicFramePr>
        <p:xfrm>
          <a:off x="2858640" y="733249"/>
          <a:ext cx="2589331" cy="5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0" name="Equazione" r:id="rId7" imgW="1815312" imgH="393529" progId="Equation.3">
                  <p:embed/>
                </p:oleObj>
              </mc:Choice>
              <mc:Fallback>
                <p:oleObj name="Equazione" r:id="rId7" imgW="1815312" imgH="393529" progId="Equation.3">
                  <p:embed/>
                  <p:pic>
                    <p:nvPicPr>
                      <p:cNvPr id="21" name="Oggetto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8640" y="733249"/>
                        <a:ext cx="2589331" cy="555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ggetto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277338"/>
              </p:ext>
            </p:extLst>
          </p:nvPr>
        </p:nvGraphicFramePr>
        <p:xfrm>
          <a:off x="2106219" y="1342197"/>
          <a:ext cx="705885" cy="36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" name="Equazione" r:id="rId9" imgW="457200" imgH="241200" progId="Equation.3">
                  <p:embed/>
                </p:oleObj>
              </mc:Choice>
              <mc:Fallback>
                <p:oleObj name="Equazione" r:id="rId9" imgW="457200" imgH="241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219" y="1342197"/>
                        <a:ext cx="705885" cy="3669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ggetto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886429"/>
              </p:ext>
            </p:extLst>
          </p:nvPr>
        </p:nvGraphicFramePr>
        <p:xfrm>
          <a:off x="4386615" y="1355183"/>
          <a:ext cx="317204" cy="362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" name="Equazione" r:id="rId11" imgW="203112" imgH="228501" progId="Equation.3">
                  <p:embed/>
                </p:oleObj>
              </mc:Choice>
              <mc:Fallback>
                <p:oleObj name="Equazione" r:id="rId11" imgW="203112" imgH="228501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615" y="1355183"/>
                        <a:ext cx="317204" cy="3625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688258" y="1342197"/>
            <a:ext cx="58014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effect,	 : torque constant 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4" name="Oggetto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516572"/>
              </p:ext>
            </p:extLst>
          </p:nvPr>
        </p:nvGraphicFramePr>
        <p:xfrm>
          <a:off x="6278330" y="1348261"/>
          <a:ext cx="1263573" cy="365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" name="Equazione" r:id="rId13" imgW="787400" imgH="228600" progId="Equation.3">
                  <p:embed/>
                </p:oleObj>
              </mc:Choice>
              <mc:Fallback>
                <p:oleObj name="Equazione" r:id="rId13" imgW="787400" imgH="228600" progId="Equation.3">
                  <p:embed/>
                  <p:pic>
                    <p:nvPicPr>
                      <p:cNvPr id="25" name="Oggetto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330" y="1348261"/>
                        <a:ext cx="1263573" cy="3653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2071350" y="1899485"/>
            <a:ext cx="48181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Pinion/rack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			 where	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30" name="Oggetto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908460"/>
              </p:ext>
            </p:extLst>
          </p:nvPr>
        </p:nvGraphicFramePr>
        <p:xfrm>
          <a:off x="3474481" y="1903260"/>
          <a:ext cx="2348142" cy="345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4" name="Equazione" r:id="rId15" imgW="1625400" imgH="241200" progId="Equation.3">
                  <p:embed/>
                </p:oleObj>
              </mc:Choice>
              <mc:Fallback>
                <p:oleObj name="Equazione" r:id="rId15" imgW="1625400" imgH="2412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4481" y="1903260"/>
                        <a:ext cx="2348142" cy="3453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ggetto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184202"/>
              </p:ext>
            </p:extLst>
          </p:nvPr>
        </p:nvGraphicFramePr>
        <p:xfrm>
          <a:off x="2106219" y="2256888"/>
          <a:ext cx="478096" cy="358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5" name="Equazione" r:id="rId17" imgW="304668" imgH="228501" progId="Equation.3">
                  <p:embed/>
                </p:oleObj>
              </mc:Choice>
              <mc:Fallback>
                <p:oleObj name="Equazione" r:id="rId17" imgW="304668" imgH="228501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219" y="2256888"/>
                        <a:ext cx="478096" cy="3585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ggetto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948879"/>
              </p:ext>
            </p:extLst>
          </p:nvPr>
        </p:nvGraphicFramePr>
        <p:xfrm>
          <a:off x="2106219" y="2604991"/>
          <a:ext cx="255231" cy="328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6" name="Equazione" r:id="rId19" imgW="139579" imgH="177646" progId="Equation.3">
                  <p:embed/>
                </p:oleObj>
              </mc:Choice>
              <mc:Fallback>
                <p:oleObj name="Equazione" r:id="rId19" imgW="139579" imgH="177646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219" y="2604991"/>
                        <a:ext cx="255231" cy="3281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ggetto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763840"/>
              </p:ext>
            </p:extLst>
          </p:nvPr>
        </p:nvGraphicFramePr>
        <p:xfrm>
          <a:off x="2071350" y="2946807"/>
          <a:ext cx="932380" cy="40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7" name="Equazione" r:id="rId21" imgW="545760" imgH="241200" progId="Equation.3">
                  <p:embed/>
                </p:oleObj>
              </mc:Choice>
              <mc:Fallback>
                <p:oleObj name="Equazione" r:id="rId21" imgW="545760" imgH="2412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350" y="2946807"/>
                        <a:ext cx="932380" cy="408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106219" y="19296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" name="Rectangle 40"/>
          <p:cNvSpPr>
            <a:spLocks noChangeArrowheads="1"/>
          </p:cNvSpPr>
          <p:nvPr/>
        </p:nvSpPr>
        <p:spPr bwMode="auto">
          <a:xfrm>
            <a:off x="2459161" y="2244616"/>
            <a:ext cx="366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load torque transmitted to the carts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1"/>
          <p:cNvSpPr>
            <a:spLocks noChangeArrowheads="1"/>
          </p:cNvSpPr>
          <p:nvPr/>
        </p:nvSpPr>
        <p:spPr bwMode="auto">
          <a:xfrm>
            <a:off x="2265199" y="2571601"/>
            <a:ext cx="33237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inertia of motor, pinion and rack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8" name="Rectangle 42"/>
          <p:cNvSpPr>
            <a:spLocks noChangeArrowheads="1"/>
          </p:cNvSpPr>
          <p:nvPr/>
        </p:nvSpPr>
        <p:spPr bwMode="auto">
          <a:xfrm>
            <a:off x="2809528" y="2966610"/>
            <a:ext cx="26686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non linear motor friction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4" name="Oggetto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371049"/>
              </p:ext>
            </p:extLst>
          </p:nvPr>
        </p:nvGraphicFramePr>
        <p:xfrm>
          <a:off x="3058235" y="3611459"/>
          <a:ext cx="2950986" cy="434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" name="Equazione" r:id="rId23" imgW="1549400" imgH="228600" progId="Equation.3">
                  <p:embed/>
                </p:oleObj>
              </mc:Choice>
              <mc:Fallback>
                <p:oleObj name="Equazione" r:id="rId23" imgW="1549400" imgH="2286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8235" y="3611459"/>
                        <a:ext cx="2950986" cy="4345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Rectangle 50"/>
          <p:cNvSpPr>
            <a:spLocks noChangeArrowheads="1"/>
          </p:cNvSpPr>
          <p:nvPr/>
        </p:nvSpPr>
        <p:spPr bwMode="auto">
          <a:xfrm>
            <a:off x="2123325" y="33682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8" name="Oggetto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024766"/>
              </p:ext>
            </p:extLst>
          </p:nvPr>
        </p:nvGraphicFramePr>
        <p:xfrm>
          <a:off x="2123325" y="4115109"/>
          <a:ext cx="735315" cy="352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9" name="Equazione" r:id="rId25" imgW="469900" imgH="228600" progId="Equation.3">
                  <p:embed/>
                </p:oleObj>
              </mc:Choice>
              <mc:Fallback>
                <p:oleObj name="Equazione" r:id="rId25" imgW="469900" imgH="2286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325" y="4115109"/>
                        <a:ext cx="735315" cy="3529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2755400" y="4095975"/>
            <a:ext cx="47865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damping (viscous + spring) of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i-th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0" name="Oggetto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380008"/>
              </p:ext>
            </p:extLst>
          </p:nvPr>
        </p:nvGraphicFramePr>
        <p:xfrm>
          <a:off x="2926126" y="4510536"/>
          <a:ext cx="716813" cy="534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0" name="Equazione" r:id="rId27" imgW="520474" imgH="393529" progId="Equation.3">
                  <p:embed/>
                </p:oleObj>
              </mc:Choice>
              <mc:Fallback>
                <p:oleObj name="Equazione" r:id="rId27" imgW="520474" imgH="393529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126" y="4510536"/>
                        <a:ext cx="716813" cy="534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ggetto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889100"/>
              </p:ext>
            </p:extLst>
          </p:nvPr>
        </p:nvGraphicFramePr>
        <p:xfrm>
          <a:off x="2123325" y="4971252"/>
          <a:ext cx="3134889" cy="597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1" name="Equazione" r:id="rId29" imgW="2044700" imgH="393700" progId="Equation.3">
                  <p:embed/>
                </p:oleObj>
              </mc:Choice>
              <mc:Fallback>
                <p:oleObj name="Equazione" r:id="rId29" imgW="2044700" imgH="3937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325" y="4971252"/>
                        <a:ext cx="3134889" cy="5978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ggetto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867828"/>
              </p:ext>
            </p:extLst>
          </p:nvPr>
        </p:nvGraphicFramePr>
        <p:xfrm>
          <a:off x="6053582" y="4945675"/>
          <a:ext cx="876802" cy="599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" name="Equazione" r:id="rId31" imgW="571252" imgH="393529" progId="Equation.3">
                  <p:embed/>
                </p:oleObj>
              </mc:Choice>
              <mc:Fallback>
                <p:oleObj name="Equazione" r:id="rId31" imgW="571252" imgH="393529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582" y="4945675"/>
                        <a:ext cx="876802" cy="5991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Rectangle 55"/>
          <p:cNvSpPr>
            <a:spLocks noChangeArrowheads="1"/>
          </p:cNvSpPr>
          <p:nvPr/>
        </p:nvSpPr>
        <p:spPr bwMode="auto">
          <a:xfrm>
            <a:off x="2106219" y="4581808"/>
            <a:ext cx="4802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Putting	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neglecting nonlinear friction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57"/>
          <p:cNvSpPr>
            <a:spLocks noChangeArrowheads="1"/>
          </p:cNvSpPr>
          <p:nvPr/>
        </p:nvSpPr>
        <p:spPr bwMode="auto">
          <a:xfrm>
            <a:off x="5258214" y="5057119"/>
            <a:ext cx="779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2528550" y="56861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ttangolo 1"/>
          <p:cNvSpPr/>
          <p:nvPr/>
        </p:nvSpPr>
        <p:spPr>
          <a:xfrm>
            <a:off x="1573015" y="3638999"/>
            <a:ext cx="5160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cart:			             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277310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it-IT" sz="3000" dirty="0">
                <a:solidFill>
                  <a:srgbClr val="003366"/>
                </a:solidFill>
              </a:rPr>
              <a:t>1 DOF</a:t>
            </a:r>
            <a:endParaRPr lang="en-US" sz="3000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graphicFrame>
        <p:nvGraphicFramePr>
          <p:cNvPr id="32" name="Oggetto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483274"/>
              </p:ext>
            </p:extLst>
          </p:nvPr>
        </p:nvGraphicFramePr>
        <p:xfrm>
          <a:off x="2139050" y="774025"/>
          <a:ext cx="302525" cy="429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" name="Equazione" r:id="rId7" imgW="152280" imgH="215640" progId="Equation.3">
                  <p:embed/>
                </p:oleObj>
              </mc:Choice>
              <mc:Fallback>
                <p:oleObj name="Equazione" r:id="rId7" imgW="152280" imgH="215640" progId="Equation.3">
                  <p:embed/>
                  <p:pic>
                    <p:nvPicPr>
                      <p:cNvPr id="32" name="Oggetto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050" y="774025"/>
                        <a:ext cx="302525" cy="4295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ggetto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495349"/>
              </p:ext>
            </p:extLst>
          </p:nvPr>
        </p:nvGraphicFramePr>
        <p:xfrm>
          <a:off x="2139950" y="1127125"/>
          <a:ext cx="30162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4" name="Equazione" r:id="rId9" imgW="164880" imgH="215640" progId="Equation.3">
                  <p:embed/>
                </p:oleObj>
              </mc:Choice>
              <mc:Fallback>
                <p:oleObj name="Equazione" r:id="rId9" imgW="164880" imgH="215640" progId="Equation.3">
                  <p:embed/>
                  <p:pic>
                    <p:nvPicPr>
                      <p:cNvPr id="33" name="Oggetto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1127125"/>
                        <a:ext cx="301625" cy="398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106219" y="19296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" name="Rectangle 40"/>
          <p:cNvSpPr>
            <a:spLocks noChangeArrowheads="1"/>
          </p:cNvSpPr>
          <p:nvPr/>
        </p:nvSpPr>
        <p:spPr bwMode="auto">
          <a:xfrm>
            <a:off x="2329577" y="810614"/>
            <a:ext cx="28907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state of the motor (current)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1"/>
          <p:cNvSpPr>
            <a:spLocks noChangeArrowheads="1"/>
          </p:cNvSpPr>
          <p:nvPr/>
        </p:nvSpPr>
        <p:spPr bwMode="auto">
          <a:xfrm>
            <a:off x="2329577" y="1158533"/>
            <a:ext cx="20887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position of the cart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7" name="Rectangle 50"/>
          <p:cNvSpPr>
            <a:spLocks noChangeArrowheads="1"/>
          </p:cNvSpPr>
          <p:nvPr/>
        </p:nvSpPr>
        <p:spPr bwMode="auto">
          <a:xfrm>
            <a:off x="2123325" y="33682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2528550" y="56861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5" name="Oggetto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981406"/>
              </p:ext>
            </p:extLst>
          </p:nvPr>
        </p:nvGraphicFramePr>
        <p:xfrm>
          <a:off x="2139950" y="1435100"/>
          <a:ext cx="3016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5" name="Equazione" r:id="rId11" imgW="164880" imgH="228600" progId="Equation.3">
                  <p:embed/>
                </p:oleObj>
              </mc:Choice>
              <mc:Fallback>
                <p:oleObj name="Equazione" r:id="rId11" imgW="164880" imgH="228600" progId="Equation.3">
                  <p:embed/>
                  <p:pic>
                    <p:nvPicPr>
                      <p:cNvPr id="33" name="Oggetto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1435100"/>
                        <a:ext cx="301625" cy="420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2120169" y="19297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" name="Rectangle 41"/>
          <p:cNvSpPr>
            <a:spLocks noChangeArrowheads="1"/>
          </p:cNvSpPr>
          <p:nvPr/>
        </p:nvSpPr>
        <p:spPr bwMode="auto">
          <a:xfrm>
            <a:off x="2332908" y="1159515"/>
            <a:ext cx="20887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position of the cart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1" name="Rectangle 41"/>
          <p:cNvSpPr>
            <a:spLocks noChangeArrowheads="1"/>
          </p:cNvSpPr>
          <p:nvPr/>
        </p:nvSpPr>
        <p:spPr bwMode="auto">
          <a:xfrm>
            <a:off x="2326246" y="1453536"/>
            <a:ext cx="20528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velocity of the cart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3" name="Ogget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340045"/>
              </p:ext>
            </p:extLst>
          </p:nvPr>
        </p:nvGraphicFramePr>
        <p:xfrm>
          <a:off x="2071351" y="1885207"/>
          <a:ext cx="2859950" cy="116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" name="Equazione" r:id="rId13" imgW="1651000" imgH="660400" progId="Equation.3">
                  <p:embed/>
                </p:oleObj>
              </mc:Choice>
              <mc:Fallback>
                <p:oleObj name="Equazione" r:id="rId13" imgW="1651000" imgH="660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351" y="1885207"/>
                        <a:ext cx="2859950" cy="1168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gget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563993"/>
              </p:ext>
            </p:extLst>
          </p:nvPr>
        </p:nvGraphicFramePr>
        <p:xfrm>
          <a:off x="8680113" y="2230469"/>
          <a:ext cx="1245089" cy="505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" name="Equazione" r:id="rId15" imgW="965160" imgH="393480" progId="Equation.3">
                  <p:embed/>
                </p:oleObj>
              </mc:Choice>
              <mc:Fallback>
                <p:oleObj name="Equazione" r:id="rId15" imgW="9651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0113" y="2230469"/>
                        <a:ext cx="1245089" cy="505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gget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11911"/>
              </p:ext>
            </p:extLst>
          </p:nvPr>
        </p:nvGraphicFramePr>
        <p:xfrm>
          <a:off x="5387975" y="1746250"/>
          <a:ext cx="3387725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8" name="Equazione" r:id="rId17" imgW="2171520" imgH="965160" progId="Equation.3">
                  <p:embed/>
                </p:oleObj>
              </mc:Choice>
              <mc:Fallback>
                <p:oleObj name="Equazione" r:id="rId17" imgW="2171520" imgH="965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975" y="1746250"/>
                        <a:ext cx="3387725" cy="1500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ggetto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524504"/>
              </p:ext>
            </p:extLst>
          </p:nvPr>
        </p:nvGraphicFramePr>
        <p:xfrm>
          <a:off x="5014913" y="2332038"/>
          <a:ext cx="377825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" name="Equazione" r:id="rId19" imgW="190440" imgH="152280" progId="Equation.3">
                  <p:embed/>
                </p:oleObj>
              </mc:Choice>
              <mc:Fallback>
                <p:oleObj name="Equazione" r:id="rId19" imgW="190440" imgH="152280" progId="Equation.3">
                  <p:embed/>
                  <p:pic>
                    <p:nvPicPr>
                      <p:cNvPr id="32" name="Oggetto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913" y="2332038"/>
                        <a:ext cx="377825" cy="303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2139050" y="3777711"/>
            <a:ext cx="63195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2DOF: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Lagrangian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approach:	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8" name="Oggetto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752852"/>
              </p:ext>
            </p:extLst>
          </p:nvPr>
        </p:nvGraphicFramePr>
        <p:xfrm>
          <a:off x="4931301" y="3606385"/>
          <a:ext cx="2758195" cy="706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" name="Equazione" r:id="rId21" imgW="1892300" imgH="482600" progId="Equation.3">
                  <p:embed/>
                </p:oleObj>
              </mc:Choice>
              <mc:Fallback>
                <p:oleObj name="Equazione" r:id="rId21" imgW="1892300" imgH="482600" progId="Equation.3">
                  <p:embed/>
                  <p:pic>
                    <p:nvPicPr>
                      <p:cNvPr id="14" name="Oggetto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1301" y="3606385"/>
                        <a:ext cx="2758195" cy="7068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ggetto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253633"/>
              </p:ext>
            </p:extLst>
          </p:nvPr>
        </p:nvGraphicFramePr>
        <p:xfrm>
          <a:off x="8398684" y="3661639"/>
          <a:ext cx="1043879" cy="618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" name="Equazione" r:id="rId23" imgW="774364" imgH="457002" progId="Equation.3">
                  <p:embed/>
                </p:oleObj>
              </mc:Choice>
              <mc:Fallback>
                <p:oleObj name="Equazione" r:id="rId23" imgW="774364" imgH="457002" progId="Equation.3">
                  <p:embed/>
                  <p:pic>
                    <p:nvPicPr>
                      <p:cNvPr id="15" name="Oggetto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8684" y="3661639"/>
                        <a:ext cx="1043879" cy="6185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2120169" y="4971352"/>
            <a:ext cx="53991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space model: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1" name="Oggetto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88754"/>
              </p:ext>
            </p:extLst>
          </p:nvPr>
        </p:nvGraphicFramePr>
        <p:xfrm>
          <a:off x="4116563" y="4377144"/>
          <a:ext cx="4085656" cy="155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" name="Equazione" r:id="rId25" imgW="3009900" imgH="1143000" progId="Equation.3">
                  <p:embed/>
                </p:oleObj>
              </mc:Choice>
              <mc:Fallback>
                <p:oleObj name="Equazione" r:id="rId25" imgW="3009900" imgH="1143000" progId="Equation.3">
                  <p:embed/>
                  <p:pic>
                    <p:nvPicPr>
                      <p:cNvPr id="16" name="Oggetto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563" y="4377144"/>
                        <a:ext cx="4085656" cy="15515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2106219" y="5911466"/>
            <a:ext cx="36781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suitable definitions of M, C, K, B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Analogously for 3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682802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White box identification: detached cart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106219" y="19296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2120169" y="19297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gget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022473"/>
              </p:ext>
            </p:extLst>
          </p:nvPr>
        </p:nvGraphicFramePr>
        <p:xfrm>
          <a:off x="2867481" y="1238084"/>
          <a:ext cx="1158602" cy="302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4" name="Equazione" r:id="rId7" imgW="660113" imgH="177723" progId="Equation.3">
                  <p:embed/>
                </p:oleObj>
              </mc:Choice>
              <mc:Fallback>
                <p:oleObj name="Equazione" r:id="rId7" imgW="660113" imgH="17772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481" y="1238084"/>
                        <a:ext cx="1158602" cy="3022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gget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363178"/>
              </p:ext>
            </p:extLst>
          </p:nvPr>
        </p:nvGraphicFramePr>
        <p:xfrm>
          <a:off x="2867481" y="1570196"/>
          <a:ext cx="11430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5" name="Equazione" r:id="rId9" imgW="761669" imgH="431613" progId="Equation.3">
                  <p:embed/>
                </p:oleObj>
              </mc:Choice>
              <mc:Fallback>
                <p:oleObj name="Equazione" r:id="rId9" imgW="761669" imgH="4316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481" y="1570196"/>
                        <a:ext cx="1143000" cy="642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gget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268373"/>
              </p:ext>
            </p:extLst>
          </p:nvPr>
        </p:nvGraphicFramePr>
        <p:xfrm>
          <a:off x="4129188" y="1556406"/>
          <a:ext cx="1667168" cy="666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6" name="Equazione" r:id="rId11" imgW="1143000" imgH="457200" progId="Equation.3">
                  <p:embed/>
                </p:oleObj>
              </mc:Choice>
              <mc:Fallback>
                <p:oleObj name="Equazione" r:id="rId11" imgW="11430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188" y="1556406"/>
                        <a:ext cx="1667168" cy="6668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gget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378476"/>
              </p:ext>
            </p:extLst>
          </p:nvPr>
        </p:nvGraphicFramePr>
        <p:xfrm>
          <a:off x="5915063" y="1724226"/>
          <a:ext cx="100330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7" name="Equazione" r:id="rId13" imgW="647640" imgH="203040" progId="Equation.3">
                  <p:embed/>
                </p:oleObj>
              </mc:Choice>
              <mc:Fallback>
                <p:oleObj name="Equazione" r:id="rId13" imgW="64764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063" y="1724226"/>
                        <a:ext cx="1003300" cy="309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gget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358127"/>
              </p:ext>
            </p:extLst>
          </p:nvPr>
        </p:nvGraphicFramePr>
        <p:xfrm>
          <a:off x="2867481" y="2402387"/>
          <a:ext cx="677863" cy="417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8" name="Equazione" r:id="rId15" imgW="368280" imgH="228600" progId="Equation.3">
                  <p:embed/>
                </p:oleObj>
              </mc:Choice>
              <mc:Fallback>
                <p:oleObj name="Equazione" r:id="rId15" imgW="3682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481" y="2402387"/>
                        <a:ext cx="677863" cy="4171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gget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525970"/>
              </p:ext>
            </p:extLst>
          </p:nvPr>
        </p:nvGraphicFramePr>
        <p:xfrm>
          <a:off x="8888475" y="2042888"/>
          <a:ext cx="1437649" cy="124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9" name="Equazione" r:id="rId17" imgW="1002865" imgH="863225" progId="Equation.3">
                  <p:embed/>
                </p:oleObj>
              </mc:Choice>
              <mc:Fallback>
                <p:oleObj name="Equazione" r:id="rId17" imgW="1002865" imgH="8632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8475" y="2042888"/>
                        <a:ext cx="1437649" cy="1245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gget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717474"/>
              </p:ext>
            </p:extLst>
          </p:nvPr>
        </p:nvGraphicFramePr>
        <p:xfrm>
          <a:off x="2867481" y="3320477"/>
          <a:ext cx="1296407" cy="394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0" name="Equazione" r:id="rId19" imgW="875920" imgH="266584" progId="Equation.3">
                  <p:embed/>
                </p:oleObj>
              </mc:Choice>
              <mc:Fallback>
                <p:oleObj name="Equazione" r:id="rId19" imgW="875920" imgH="26658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481" y="3320477"/>
                        <a:ext cx="1296407" cy="3945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gget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197932"/>
              </p:ext>
            </p:extLst>
          </p:nvPr>
        </p:nvGraphicFramePr>
        <p:xfrm>
          <a:off x="2867481" y="3763645"/>
          <a:ext cx="2084377" cy="338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1" name="Equazione" r:id="rId21" imgW="1409700" imgH="228600" progId="Equation.3">
                  <p:embed/>
                </p:oleObj>
              </mc:Choice>
              <mc:Fallback>
                <p:oleObj name="Equazione" r:id="rId21" imgW="14097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481" y="3763645"/>
                        <a:ext cx="2084377" cy="3380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15550" y="888305"/>
            <a:ext cx="65358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cart was released from a fixed position and allowed to oscillate: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2460358" y="1201962"/>
            <a:ext cx="73816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	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time difference between first and second peak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2460358" y="1677946"/>
            <a:ext cx="97316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	          ,	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;	             : amplitudes of first and second peaks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2460359" y="2449441"/>
            <a:ext cx="91667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               : for each spring two experiments, with and without load: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2460358" y="3332334"/>
            <a:ext cx="66998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                           varies with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 (ball bearing friction?):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2215550" y="4656489"/>
            <a:ext cx="58830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real output vs simulation (identified parameters):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fit=0.9449±0.0263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4" name="Immagine 43" descr="C:\Users\user\Documents\GitHub\linearVibrationsControl\finalReport\parts\Identification\img\validation_ml_km_full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869" y="3473362"/>
            <a:ext cx="3946982" cy="295959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ttangolo 30"/>
          <p:cNvSpPr/>
          <p:nvPr/>
        </p:nvSpPr>
        <p:spPr>
          <a:xfrm>
            <a:off x="4710318" y="5663309"/>
            <a:ext cx="3658437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Loss of accuracy on the long run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085282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magine 46" descr="C:\Users\user\Documents\GitHub\linearVibrationsControl\finalReport\parts\Identification\img\motor_validation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501" y="3520433"/>
            <a:ext cx="4451846" cy="308329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White box identification: motor only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106219" y="19296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2120169" y="19297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gget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723655"/>
              </p:ext>
            </p:extLst>
          </p:nvPr>
        </p:nvGraphicFramePr>
        <p:xfrm>
          <a:off x="8307700" y="924792"/>
          <a:ext cx="3264190" cy="355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6" name="Equazione" r:id="rId8" imgW="1841500" imgH="203200" progId="Equation.3">
                  <p:embed/>
                </p:oleObj>
              </mc:Choice>
              <mc:Fallback>
                <p:oleObj name="Equazione" r:id="rId8" imgW="18415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7700" y="924792"/>
                        <a:ext cx="3264190" cy="3551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gget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992121"/>
              </p:ext>
            </p:extLst>
          </p:nvPr>
        </p:nvGraphicFramePr>
        <p:xfrm>
          <a:off x="1676659" y="1595869"/>
          <a:ext cx="1717782" cy="572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7" name="Equazione" r:id="rId10" imgW="1167893" imgH="393529" progId="Equation.3">
                  <p:embed/>
                </p:oleObj>
              </mc:Choice>
              <mc:Fallback>
                <p:oleObj name="Equazione" r:id="rId10" imgW="1167893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659" y="1595869"/>
                        <a:ext cx="1717782" cy="5725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ggetto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089802"/>
              </p:ext>
            </p:extLst>
          </p:nvPr>
        </p:nvGraphicFramePr>
        <p:xfrm>
          <a:off x="4418872" y="1691068"/>
          <a:ext cx="885554" cy="372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8" name="Equazione" r:id="rId12" imgW="545863" imgH="228501" progId="Equation.3">
                  <p:embed/>
                </p:oleObj>
              </mc:Choice>
              <mc:Fallback>
                <p:oleObj name="Equazione" r:id="rId12" imgW="545863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872" y="1691068"/>
                        <a:ext cx="885554" cy="3728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gget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061492"/>
              </p:ext>
            </p:extLst>
          </p:nvPr>
        </p:nvGraphicFramePr>
        <p:xfrm>
          <a:off x="7128491" y="1608151"/>
          <a:ext cx="1179209" cy="508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9" name="Equazione" r:id="rId14" imgW="901309" imgH="393529" progId="Equation.3">
                  <p:embed/>
                </p:oleObj>
              </mc:Choice>
              <mc:Fallback>
                <p:oleObj name="Equazione" r:id="rId14" imgW="901309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8491" y="1608151"/>
                        <a:ext cx="1179209" cy="5089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ggetto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839918"/>
              </p:ext>
            </p:extLst>
          </p:nvPr>
        </p:nvGraphicFramePr>
        <p:xfrm>
          <a:off x="2052978" y="2230862"/>
          <a:ext cx="2682925" cy="36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0" name="Equazione" r:id="rId16" imgW="1485900" imgH="203200" progId="Equation.3">
                  <p:embed/>
                </p:oleObj>
              </mc:Choice>
              <mc:Fallback>
                <p:oleObj name="Equazione" r:id="rId16" imgW="14859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978" y="2230862"/>
                        <a:ext cx="2682925" cy="361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ggetto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618658"/>
              </p:ext>
            </p:extLst>
          </p:nvPr>
        </p:nvGraphicFramePr>
        <p:xfrm>
          <a:off x="4789144" y="2222975"/>
          <a:ext cx="2727069" cy="360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1" name="Equazione" r:id="rId18" imgW="1511300" imgH="203200" progId="Equation.3">
                  <p:embed/>
                </p:oleObj>
              </mc:Choice>
              <mc:Fallback>
                <p:oleObj name="Equazione" r:id="rId18" imgW="15113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144" y="2222975"/>
                        <a:ext cx="2727069" cy="3601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ggetto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032083"/>
              </p:ext>
            </p:extLst>
          </p:nvPr>
        </p:nvGraphicFramePr>
        <p:xfrm>
          <a:off x="5365781" y="2682332"/>
          <a:ext cx="1064119" cy="375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2" name="Equazione" r:id="rId20" imgW="647640" imgH="228600" progId="Equation.3">
                  <p:embed/>
                </p:oleObj>
              </mc:Choice>
              <mc:Fallback>
                <p:oleObj name="Equazione" r:id="rId20" imgW="64764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81" y="2682332"/>
                        <a:ext cx="1064119" cy="3755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ggetto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446556"/>
              </p:ext>
            </p:extLst>
          </p:nvPr>
        </p:nvGraphicFramePr>
        <p:xfrm>
          <a:off x="6484314" y="2681549"/>
          <a:ext cx="1458372" cy="376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3" name="Equazione" r:id="rId22" imgW="889000" imgH="228600" progId="Equation.3">
                  <p:embed/>
                </p:oleObj>
              </mc:Choice>
              <mc:Fallback>
                <p:oleObj name="Equazione" r:id="rId22" imgW="8890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314" y="2681549"/>
                        <a:ext cx="1458372" cy="3763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1606450" y="860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Resistance only: voltage pulses to motor: steady state measurement of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1624903" y="1242560"/>
            <a:ext cx="89421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Resistance and inductance: experimental input/output data given to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Matlab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(first order)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3275819" y="1677721"/>
            <a:ext cx="39376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neglected because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 flipH="1">
            <a:off x="4654954" y="2222693"/>
            <a:ext cx="1481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1676659" y="2697927"/>
            <a:ext cx="3913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Nominal values from motor datasheet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6335920" y="2690519"/>
            <a:ext cx="2423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676659" y="3151101"/>
            <a:ext cx="75743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real output vs simulation with input = N(0,9/4): fit=0.8142±0.0364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095312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Overall system identification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092269" y="19298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2528550" y="56861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gget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046061"/>
              </p:ext>
            </p:extLst>
          </p:nvPr>
        </p:nvGraphicFramePr>
        <p:xfrm>
          <a:off x="3047038" y="1180165"/>
          <a:ext cx="2633391" cy="331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4" name="Equazione" r:id="rId7" imgW="1586811" imgH="203112" progId="Equation.3">
                  <p:embed/>
                </p:oleObj>
              </mc:Choice>
              <mc:Fallback>
                <p:oleObj name="Equazione" r:id="rId7" imgW="1586811" imgH="20311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038" y="1180165"/>
                        <a:ext cx="2633391" cy="3311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gget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940687"/>
              </p:ext>
            </p:extLst>
          </p:nvPr>
        </p:nvGraphicFramePr>
        <p:xfrm>
          <a:off x="6922737" y="1164226"/>
          <a:ext cx="2077338" cy="372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5" name="Equazione" r:id="rId9" imgW="1257300" imgH="228600" progId="Equation.3">
                  <p:embed/>
                </p:oleObj>
              </mc:Choice>
              <mc:Fallback>
                <p:oleObj name="Equazione" r:id="rId9" imgW="12573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2737" y="1164226"/>
                        <a:ext cx="2077338" cy="3729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gget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260121"/>
              </p:ext>
            </p:extLst>
          </p:nvPr>
        </p:nvGraphicFramePr>
        <p:xfrm>
          <a:off x="3193025" y="1548649"/>
          <a:ext cx="1914602" cy="409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6" name="Equazione" r:id="rId11" imgW="1117600" imgH="241300" progId="Equation.3">
                  <p:embed/>
                </p:oleObj>
              </mc:Choice>
              <mc:Fallback>
                <p:oleObj name="Equazione" r:id="rId11" imgW="1117600" imgH="241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3025" y="1548649"/>
                        <a:ext cx="1914602" cy="4091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gget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851637"/>
              </p:ext>
            </p:extLst>
          </p:nvPr>
        </p:nvGraphicFramePr>
        <p:xfrm>
          <a:off x="5179752" y="1548649"/>
          <a:ext cx="1977846" cy="415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7" name="Equazione" r:id="rId13" imgW="1129810" imgH="241195" progId="Equation.3">
                  <p:embed/>
                </p:oleObj>
              </mc:Choice>
              <mc:Fallback>
                <p:oleObj name="Equazione" r:id="rId13" imgW="1129810" imgH="24119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9752" y="1548649"/>
                        <a:ext cx="1977846" cy="4155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gget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899202"/>
              </p:ext>
            </p:extLst>
          </p:nvPr>
        </p:nvGraphicFramePr>
        <p:xfrm>
          <a:off x="7183771" y="1517985"/>
          <a:ext cx="1888251" cy="41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8" name="Equazione" r:id="rId15" imgW="1091726" imgH="241195" progId="Equation.3">
                  <p:embed/>
                </p:oleObj>
              </mc:Choice>
              <mc:Fallback>
                <p:oleObj name="Equazione" r:id="rId15" imgW="1091726" imgH="24119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3771" y="1517985"/>
                        <a:ext cx="1888251" cy="4140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gget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451778"/>
              </p:ext>
            </p:extLst>
          </p:nvPr>
        </p:nvGraphicFramePr>
        <p:xfrm>
          <a:off x="2174948" y="2400460"/>
          <a:ext cx="2654042" cy="368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9" name="Equazione" r:id="rId17" imgW="1714500" imgH="241300" progId="Equation.3">
                  <p:embed/>
                </p:oleObj>
              </mc:Choice>
              <mc:Fallback>
                <p:oleObj name="Equazione" r:id="rId17" imgW="17145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948" y="2400460"/>
                        <a:ext cx="2654042" cy="3686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gget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71332"/>
              </p:ext>
            </p:extLst>
          </p:nvPr>
        </p:nvGraphicFramePr>
        <p:xfrm>
          <a:off x="4959086" y="2392787"/>
          <a:ext cx="2565574" cy="368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0" name="Equazione" r:id="rId19" imgW="1663700" imgH="241300" progId="Equation.3">
                  <p:embed/>
                </p:oleObj>
              </mc:Choice>
              <mc:Fallback>
                <p:oleObj name="Equazione" r:id="rId19" imgW="16637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086" y="2392787"/>
                        <a:ext cx="2565574" cy="3686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gget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037230"/>
              </p:ext>
            </p:extLst>
          </p:nvPr>
        </p:nvGraphicFramePr>
        <p:xfrm>
          <a:off x="7654576" y="2400459"/>
          <a:ext cx="2506596" cy="368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1" name="Equazione" r:id="rId21" imgW="1625600" imgH="241300" progId="Equation.3">
                  <p:embed/>
                </p:oleObj>
              </mc:Choice>
              <mc:Fallback>
                <p:oleObj name="Equazione" r:id="rId21" imgW="16256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4576" y="2400459"/>
                        <a:ext cx="2506596" cy="3686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gget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520613"/>
              </p:ext>
            </p:extLst>
          </p:nvPr>
        </p:nvGraphicFramePr>
        <p:xfrm>
          <a:off x="2174948" y="2798658"/>
          <a:ext cx="2403621" cy="408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2" name="Equazione" r:id="rId23" imgW="1397000" imgH="241300" progId="Equation.3">
                  <p:embed/>
                </p:oleObj>
              </mc:Choice>
              <mc:Fallback>
                <p:oleObj name="Equazione" r:id="rId23" imgW="13970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948" y="2798658"/>
                        <a:ext cx="2403621" cy="4087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gget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439100"/>
              </p:ext>
            </p:extLst>
          </p:nvPr>
        </p:nvGraphicFramePr>
        <p:xfrm>
          <a:off x="4619250" y="2784492"/>
          <a:ext cx="2437985" cy="411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3" name="Equazione" r:id="rId25" imgW="1409400" imgH="241200" progId="Equation.3">
                  <p:embed/>
                </p:oleObj>
              </mc:Choice>
              <mc:Fallback>
                <p:oleObj name="Equazione" r:id="rId25" imgW="140940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250" y="2784492"/>
                        <a:ext cx="2437985" cy="4118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gget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218110"/>
              </p:ext>
            </p:extLst>
          </p:nvPr>
        </p:nvGraphicFramePr>
        <p:xfrm>
          <a:off x="7140472" y="2790195"/>
          <a:ext cx="2314615" cy="393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4" name="Equazione" r:id="rId27" imgW="1396800" imgH="241200" progId="Equation.3">
                  <p:embed/>
                </p:oleObj>
              </mc:Choice>
              <mc:Fallback>
                <p:oleObj name="Equazione" r:id="rId27" imgW="139680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0472" y="2790195"/>
                        <a:ext cx="2314615" cy="3936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ggetto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318477"/>
              </p:ext>
            </p:extLst>
          </p:nvPr>
        </p:nvGraphicFramePr>
        <p:xfrm>
          <a:off x="4039508" y="3244388"/>
          <a:ext cx="2526407" cy="331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5" name="Equazione" r:id="rId29" imgW="1739880" imgH="228600" progId="Equation.3">
                  <p:embed/>
                </p:oleObj>
              </mc:Choice>
              <mc:Fallback>
                <p:oleObj name="Equazione" r:id="rId29" imgW="173988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9508" y="3244388"/>
                        <a:ext cx="2526407" cy="3313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ggetto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414193"/>
              </p:ext>
            </p:extLst>
          </p:nvPr>
        </p:nvGraphicFramePr>
        <p:xfrm>
          <a:off x="6315653" y="3556335"/>
          <a:ext cx="1460181" cy="625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6" name="Equazione" r:id="rId31" imgW="1002865" imgH="431613" progId="Equation.3">
                  <p:embed/>
                </p:oleObj>
              </mc:Choice>
              <mc:Fallback>
                <p:oleObj name="Equazione" r:id="rId31" imgW="1002865" imgH="4316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653" y="3556335"/>
                        <a:ext cx="1460181" cy="6257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ggetto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532847"/>
              </p:ext>
            </p:extLst>
          </p:nvPr>
        </p:nvGraphicFramePr>
        <p:xfrm>
          <a:off x="8419903" y="3677967"/>
          <a:ext cx="1304237" cy="36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7" name="Equazione" r:id="rId33" imgW="787058" imgH="215806" progId="Equation.3">
                  <p:embed/>
                </p:oleObj>
              </mc:Choice>
              <mc:Fallback>
                <p:oleObj name="Equazione" r:id="rId33" imgW="787058" imgH="21580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9903" y="3677967"/>
                        <a:ext cx="1304237" cy="3614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1641995" y="1140009"/>
            <a:ext cx="54434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mass:			     ; Motor mass: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1641995" y="1540364"/>
            <a:ext cx="77348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springs:		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,		               ,		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20"/>
          <p:cNvSpPr>
            <a:spLocks noChangeArrowheads="1"/>
          </p:cNvSpPr>
          <p:nvPr/>
        </p:nvSpPr>
        <p:spPr bwMode="auto">
          <a:xfrm>
            <a:off x="1641995" y="2032231"/>
            <a:ext cx="3289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damping(load/no load):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4693832" y="2405524"/>
            <a:ext cx="30123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			,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4420883" y="2845729"/>
            <a:ext cx="37903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		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,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26"/>
          <p:cNvSpPr>
            <a:spLocks noChangeArrowheads="1"/>
          </p:cNvSpPr>
          <p:nvPr/>
        </p:nvSpPr>
        <p:spPr bwMode="auto">
          <a:xfrm>
            <a:off x="1670204" y="3224840"/>
            <a:ext cx="2425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torque constant: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auto">
          <a:xfrm>
            <a:off x="1702936" y="3674009"/>
            <a:ext cx="96245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real output vs simulation with input:		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where	           :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29"/>
          <p:cNvSpPr>
            <a:spLocks noChangeArrowheads="1"/>
          </p:cNvSpPr>
          <p:nvPr/>
        </p:nvSpPr>
        <p:spPr bwMode="auto">
          <a:xfrm>
            <a:off x="1702936" y="4016601"/>
            <a:ext cx="493795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(85.42±1.68)%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 combinations: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kumimoji="0" lang="en-US" altLang="en-US" sz="1800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-K</a:t>
            </a:r>
            <a:r>
              <a:rPr kumimoji="0" lang="en-US" altLang="en-US" sz="18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</a:t>
            </a:r>
            <a:r>
              <a:rPr kumimoji="0" lang="en-US" altLang="en-US" sz="18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kumimoji="0" lang="en-US" altLang="en-US" sz="1800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(86.54±4.68)%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ttangolo 55"/>
          <p:cNvSpPr/>
          <p:nvPr/>
        </p:nvSpPr>
        <p:spPr>
          <a:xfrm>
            <a:off x="1606449" y="692064"/>
            <a:ext cx="7465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Same tests and same techniques used for detached parts. Results: </a:t>
            </a:r>
            <a:endParaRPr lang="en-US" altLang="en-US" sz="800" dirty="0"/>
          </a:p>
        </p:txBody>
      </p:sp>
    </p:spTree>
    <p:extLst>
      <p:ext uri="{BB962C8B-B14F-4D97-AF65-F5344CB8AC3E}">
        <p14:creationId xmlns:p14="http://schemas.microsoft.com/office/powerpoint/2010/main" val="804266569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5250</TotalTime>
  <Words>629</Words>
  <Application>Microsoft Office PowerPoint</Application>
  <PresentationFormat>Widescreen</PresentationFormat>
  <Paragraphs>122</Paragraphs>
  <Slides>10</Slides>
  <Notes>9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Storyboard Layouts</vt:lpstr>
      <vt:lpstr>Equazione</vt:lpstr>
      <vt:lpstr>Presentazione standard di PowerPoint</vt:lpstr>
      <vt:lpstr>System description</vt:lpstr>
      <vt:lpstr>Preliminary issues</vt:lpstr>
      <vt:lpstr>Protection system: four macroblocks</vt:lpstr>
      <vt:lpstr>Modelling</vt:lpstr>
      <vt:lpstr>1 DOF</vt:lpstr>
      <vt:lpstr>White box identification: detached cart</vt:lpstr>
      <vt:lpstr>White box identification: motor only</vt:lpstr>
      <vt:lpstr>Overall system identification</vt:lpstr>
      <vt:lpstr>Overall system identification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</dc:title>
  <dc:creator>Alessio Russo</dc:creator>
  <cp:lastModifiedBy>user</cp:lastModifiedBy>
  <cp:revision>200</cp:revision>
  <dcterms:created xsi:type="dcterms:W3CDTF">2015-04-04T11:28:03Z</dcterms:created>
  <dcterms:modified xsi:type="dcterms:W3CDTF">2016-06-22T09:31:01Z</dcterms:modified>
  <cp:category>Engineering</cp:category>
</cp:coreProperties>
</file>