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5" r:id="rId3"/>
    <p:sldMasterId id="2147483674" r:id="rId4"/>
    <p:sldMasterId id="2147483684" r:id="rId5"/>
    <p:sldMasterId id="2147483721" r:id="rId6"/>
  </p:sldMasterIdLst>
  <p:notesMasterIdLst>
    <p:notesMasterId r:id="rId21"/>
  </p:notesMasterIdLst>
  <p:handoutMasterIdLst>
    <p:handoutMasterId r:id="rId22"/>
  </p:handoutMasterIdLst>
  <p:sldIdLst>
    <p:sldId id="257" r:id="rId7"/>
    <p:sldId id="258" r:id="rId8"/>
    <p:sldId id="267" r:id="rId9"/>
    <p:sldId id="266" r:id="rId10"/>
    <p:sldId id="276" r:id="rId11"/>
    <p:sldId id="275" r:id="rId12"/>
    <p:sldId id="270" r:id="rId13"/>
    <p:sldId id="268" r:id="rId14"/>
    <p:sldId id="260" r:id="rId15"/>
    <p:sldId id="277" r:id="rId16"/>
    <p:sldId id="263" r:id="rId17"/>
    <p:sldId id="273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702" autoAdjust="0"/>
  </p:normalViewPr>
  <p:slideViewPr>
    <p:cSldViewPr snapToGrid="0">
      <p:cViewPr varScale="1">
        <p:scale>
          <a:sx n="118" d="100"/>
          <a:sy n="118" d="100"/>
        </p:scale>
        <p:origin x="1362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E046-DFA3-4E2C-B185-B6E85774A4EB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3AEF-B854-4F62-884F-4F89CBAA7B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3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9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" y="6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685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79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29260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5570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66329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33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0668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73309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97677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76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0764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60461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147068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9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0086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916318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31255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35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65013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0199080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889260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446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533827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2558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720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1743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975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289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665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488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151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9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7772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5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0753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689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20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71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26185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1729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37974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41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4.jpg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image" Target="../media/image46.wmf"/><Relationship Id="rId5" Type="http://schemas.openxmlformats.org/officeDocument/2006/relationships/image" Target="../media/image5.png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50.wmf"/><Relationship Id="rId4" Type="http://schemas.openxmlformats.org/officeDocument/2006/relationships/image" Target="../media/image51.png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9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5.wmf"/><Relationship Id="rId5" Type="http://schemas.openxmlformats.org/officeDocument/2006/relationships/image" Target="../media/image5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jpe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21.wmf"/><Relationship Id="rId5" Type="http://schemas.openxmlformats.org/officeDocument/2006/relationships/image" Target="../media/image6.png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731846" y="4477704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4915444" y="5524144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Alessio Russo, Gianluca </a:t>
            </a:r>
            <a:r>
              <a:rPr lang="it-IT" altLang="en-US" sz="1800" b="1" dirty="0" err="1"/>
              <a:t>Savaia</a:t>
            </a:r>
            <a:r>
              <a:rPr lang="it-IT" altLang="en-US" sz="1800" b="1" dirty="0"/>
              <a:t>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3236211" y="8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-568561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691551" y="2217921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525831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uppo 29"/>
          <p:cNvGrpSpPr/>
          <p:nvPr/>
        </p:nvGrpSpPr>
        <p:grpSpPr>
          <a:xfrm>
            <a:off x="192776" y="987472"/>
            <a:ext cx="3273569" cy="478273"/>
            <a:chOff x="2798273" y="1113053"/>
            <a:chExt cx="8220478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2" y="1165276"/>
              <a:ext cx="811441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92775" y="1952265"/>
            <a:ext cx="4384757" cy="959518"/>
            <a:chOff x="2692214" y="1110806"/>
            <a:chExt cx="10948228" cy="1444258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58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192768" y="3053657"/>
            <a:ext cx="4317584" cy="697697"/>
            <a:chOff x="2798273" y="1113053"/>
            <a:chExt cx="10842169" cy="709349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92775" y="4167340"/>
            <a:ext cx="4384757" cy="697697"/>
            <a:chOff x="2798273" y="1113053"/>
            <a:chExt cx="10842169" cy="709349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92775" y="5260529"/>
            <a:ext cx="4742205" cy="697697"/>
            <a:chOff x="2798273" y="1113053"/>
            <a:chExt cx="10842169" cy="709349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5" y="1165276"/>
              <a:ext cx="10736107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1246893" y="1469708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Freccia in giù 61"/>
          <p:cNvSpPr/>
          <p:nvPr/>
        </p:nvSpPr>
        <p:spPr>
          <a:xfrm>
            <a:off x="1731525" y="2610664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ccia in giù 62"/>
          <p:cNvSpPr/>
          <p:nvPr/>
        </p:nvSpPr>
        <p:spPr>
          <a:xfrm>
            <a:off x="2223159" y="3750720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ccia in giù 63"/>
          <p:cNvSpPr/>
          <p:nvPr/>
        </p:nvSpPr>
        <p:spPr>
          <a:xfrm>
            <a:off x="2707791" y="4867876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ccia a destra 4"/>
          <p:cNvSpPr/>
          <p:nvPr/>
        </p:nvSpPr>
        <p:spPr>
          <a:xfrm>
            <a:off x="493497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36515" y="5266325"/>
            <a:ext cx="1851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to compare?</a:t>
            </a:r>
          </a:p>
          <a:p>
            <a:r>
              <a:rPr lang="en-GB" dirty="0"/>
              <a:t>Which metric?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88" y="3318454"/>
            <a:ext cx="4221068" cy="184461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4985760" y="1520089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53" y="848777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33409"/>
              </p:ext>
            </p:extLst>
          </p:nvPr>
        </p:nvGraphicFramePr>
        <p:xfrm>
          <a:off x="4753044" y="3256217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044" y="3256217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2502797" y="1658581"/>
            <a:ext cx="1865019" cy="478271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3212193" y="3249717"/>
            <a:ext cx="1298851" cy="478271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3455299" y="2153012"/>
            <a:ext cx="590719" cy="444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3746266" y="2714339"/>
            <a:ext cx="115348" cy="5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738798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90555"/>
              </p:ext>
            </p:extLst>
          </p:nvPr>
        </p:nvGraphicFramePr>
        <p:xfrm>
          <a:off x="4754764" y="1649773"/>
          <a:ext cx="3973512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764" y="1649773"/>
                        <a:ext cx="3973512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4743094" y="2254448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66863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6300"/>
              </p:ext>
            </p:extLst>
          </p:nvPr>
        </p:nvGraphicFramePr>
        <p:xfrm>
          <a:off x="2764986" y="867094"/>
          <a:ext cx="3264191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86" y="867094"/>
                        <a:ext cx="3264191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91551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Steady state: </a:t>
            </a:r>
            <a:r>
              <a:rPr lang="it-IT" dirty="0" err="1"/>
              <a:t>identify</a:t>
            </a:r>
            <a:r>
              <a:rPr lang="it-IT" dirty="0"/>
              <a:t>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5192692" y="1396538"/>
            <a:ext cx="1209201" cy="4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401893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5467011" y="1996841"/>
            <a:ext cx="961513" cy="5671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6428524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endParaRPr lang="it-IT" dirty="0"/>
          </a:p>
        </p:txBody>
      </p:sp>
      <p:cxnSp>
        <p:nvCxnSpPr>
          <p:cNvPr id="26" name="Connettore diritto 25"/>
          <p:cNvCxnSpPr/>
          <p:nvPr/>
        </p:nvCxnSpPr>
        <p:spPr>
          <a:xfrm>
            <a:off x="2341417" y="1396544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1163545" y="4170514"/>
            <a:ext cx="1122180" cy="478273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6" y="1165276"/>
              <a:ext cx="88132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533719" y="4168264"/>
            <a:ext cx="1372189" cy="478271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080" y="1958913"/>
            <a:ext cx="6545093" cy="4533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31262"/>
              </p:ext>
            </p:extLst>
          </p:nvPr>
        </p:nvGraphicFramePr>
        <p:xfrm>
          <a:off x="2650212" y="802050"/>
          <a:ext cx="1717783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12" y="802050"/>
                        <a:ext cx="1717783" cy="57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16678"/>
              </p:ext>
            </p:extLst>
          </p:nvPr>
        </p:nvGraphicFramePr>
        <p:xfrm>
          <a:off x="2994475" y="1412895"/>
          <a:ext cx="1179209" cy="50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Equazione" r:id="rId10" imgW="901309" imgH="393529" progId="Equation.3">
                  <p:embed/>
                </p:oleObj>
              </mc:Choice>
              <mc:Fallback>
                <p:oleObj name="Equazione" r:id="rId10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475" y="1412895"/>
                        <a:ext cx="1179209" cy="508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64650"/>
              </p:ext>
            </p:extLst>
          </p:nvPr>
        </p:nvGraphicFramePr>
        <p:xfrm>
          <a:off x="6097254" y="91283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Equazione" r:id="rId12" imgW="1511300" imgH="203200" progId="Equation.3">
                  <p:embed/>
                </p:oleObj>
              </mc:Choice>
              <mc:Fallback>
                <p:oleObj name="Equazione" r:id="rId12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254" y="91283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7361"/>
              </p:ext>
            </p:extLst>
          </p:nvPr>
        </p:nvGraphicFramePr>
        <p:xfrm>
          <a:off x="5959545" y="266317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Equazione" r:id="rId14" imgW="647640" imgH="228600" progId="Equation.3">
                  <p:embed/>
                </p:oleObj>
              </mc:Choice>
              <mc:Fallback>
                <p:oleObj name="Equazione" r:id="rId14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545" y="266317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24269"/>
              </p:ext>
            </p:extLst>
          </p:nvPr>
        </p:nvGraphicFramePr>
        <p:xfrm>
          <a:off x="7246303" y="2656508"/>
          <a:ext cx="1458372" cy="37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zione" r:id="rId16" imgW="889000" imgH="228600" progId="Equation.3">
                  <p:embed/>
                </p:oleObj>
              </mc:Choice>
              <mc:Fallback>
                <p:oleObj name="Equazione" r:id="rId16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303" y="2656508"/>
                        <a:ext cx="1458372" cy="37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82450" y="903675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lang="en-US" altLang="en-US" sz="8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82451" y="1449990"/>
            <a:ext cx="2912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neglected because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837733" y="2216795"/>
            <a:ext cx="3220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datasheet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37726" y="3379872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4484522" y="843959"/>
            <a:ext cx="1353211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8720"/>
              </p:ext>
            </p:extLst>
          </p:nvPr>
        </p:nvGraphicFramePr>
        <p:xfrm>
          <a:off x="7975496" y="3272999"/>
          <a:ext cx="831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Equazione" r:id="rId18" imgW="507960" imgH="393480" progId="Equation.3">
                  <p:embed/>
                </p:oleObj>
              </mc:Choice>
              <mc:Fallback>
                <p:oleObj name="Equazione" r:id="rId18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496" y="3272999"/>
                        <a:ext cx="83185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7" y="1862339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>
                <a:solidFill>
                  <a:srgbClr val="003366"/>
                </a:solidFill>
              </a:rPr>
              <a:t>System description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ccia in giù 5"/>
          <p:cNvSpPr/>
          <p:nvPr/>
        </p:nvSpPr>
        <p:spPr>
          <a:xfrm>
            <a:off x="1653417" y="1412088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1116944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3529812" y="1628596"/>
            <a:ext cx="484632" cy="128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2744182" y="1150326"/>
            <a:ext cx="2136867" cy="478273"/>
            <a:chOff x="4268174" y="1150317"/>
            <a:chExt cx="2136868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7141931" y="3403819"/>
            <a:ext cx="484632" cy="1251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7093215" y="2917775"/>
            <a:ext cx="582064" cy="478273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6"/>
              <a:ext cx="208323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2096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1361322" y="3559709"/>
            <a:ext cx="896968" cy="478273"/>
            <a:chOff x="6658600" y="1130205"/>
            <a:chExt cx="2288684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6"/>
              <a:ext cx="21825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2536381" y="5594798"/>
            <a:ext cx="1585705" cy="478273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6"/>
              <a:ext cx="393181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1543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3627733" y="4834792"/>
            <a:ext cx="817740" cy="478273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62" y="1177068"/>
              <a:ext cx="198047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3797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240386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640090" y="849879"/>
            <a:ext cx="2557319" cy="478273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0" y="4958412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" y="1450002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605204" y="4258532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4241115" y="849879"/>
            <a:ext cx="2063066" cy="478273"/>
            <a:chOff x="2904329" y="1104977"/>
            <a:chExt cx="6478968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904329" y="1104977"/>
              <a:ext cx="6364562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7" y="1448514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3483916" y="4153520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783794" y="236538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5452681" y="2550051"/>
            <a:ext cx="1331113" cy="7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5804665" y="2550051"/>
            <a:ext cx="979129" cy="41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4138454" y="2657808"/>
            <a:ext cx="684406" cy="149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4701817" y="4225194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7119724" y="3060192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69" y="5005842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2565465" y="587185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6" y="3935685"/>
            <a:ext cx="2514312" cy="1885735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4665945" y="2075922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959157" y="5786764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-180398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" y="1621135"/>
            <a:ext cx="9150561" cy="3830015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575796" y="1421382"/>
            <a:ext cx="484632" cy="5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115323" y="759919"/>
            <a:ext cx="3409519" cy="745698"/>
            <a:chOff x="2671903" y="701782"/>
            <a:chExt cx="6075704" cy="745697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3917283" y="2094674"/>
            <a:ext cx="484632" cy="80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711456" y="826699"/>
            <a:ext cx="4857319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69" y="732926"/>
              <a:ext cx="6063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82457" y="5805416"/>
            <a:ext cx="3150207" cy="745698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1718283" y="5346909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785617" y="5795975"/>
            <a:ext cx="3150207" cy="745698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3882660" y="5321508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691551" y="2217921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4590009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09" y="1936163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782393" y="878014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/>
          </p:nvPr>
        </p:nvGraphicFramePr>
        <p:xfrm>
          <a:off x="5152208" y="806368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208" y="806368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/>
          </p:nvPr>
        </p:nvGraphicFramePr>
        <p:xfrm>
          <a:off x="5152209" y="1430041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23" name="Ogget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209" y="1430041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/>
          </p:nvPr>
        </p:nvGraphicFramePr>
        <p:xfrm>
          <a:off x="5290253" y="4681257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24" name="Ogget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253" y="4681257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44815" y="1410328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/>
          </p:nvPr>
        </p:nvGraphicFramePr>
        <p:xfrm>
          <a:off x="5268425" y="4174128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44" name="Ogget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25" y="4174128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319511" y="1277208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3742275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5500136" y="4656600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6031063" y="2150388"/>
            <a:ext cx="500928" cy="8616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6281527" y="1779660"/>
            <a:ext cx="396692" cy="37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6423443" y="4140084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3554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1947" y="1277208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2692866" y="1255886"/>
            <a:ext cx="2179509" cy="198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995"/>
              </p:ext>
            </p:extLst>
          </p:nvPr>
        </p:nvGraphicFramePr>
        <p:xfrm>
          <a:off x="6175093" y="1058890"/>
          <a:ext cx="2680711" cy="39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093" y="1058890"/>
                        <a:ext cx="2680711" cy="3942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76479"/>
              </p:ext>
            </p:extLst>
          </p:nvPr>
        </p:nvGraphicFramePr>
        <p:xfrm>
          <a:off x="5019813" y="2543912"/>
          <a:ext cx="531464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813" y="2543912"/>
                        <a:ext cx="531464" cy="39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35046"/>
              </p:ext>
            </p:extLst>
          </p:nvPr>
        </p:nvGraphicFramePr>
        <p:xfrm>
          <a:off x="1985549" y="2256978"/>
          <a:ext cx="255231" cy="3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549" y="2256978"/>
                        <a:ext cx="255231" cy="32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76056"/>
              </p:ext>
            </p:extLst>
          </p:nvPr>
        </p:nvGraphicFramePr>
        <p:xfrm>
          <a:off x="5013686" y="2993859"/>
          <a:ext cx="932380" cy="40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686" y="2993859"/>
                        <a:ext cx="932380" cy="40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409210" y="2549687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5163291" y="2092518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lang="en-US" altLang="en-US" sz="800" dirty="0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747379" y="3013657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872375" y="1071220"/>
            <a:ext cx="1382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dirty="0"/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2840304" y="1255886"/>
            <a:ext cx="2032071" cy="3202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1563607" y="2057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5067"/>
              </p:ext>
            </p:extLst>
          </p:nvPr>
        </p:nvGraphicFramePr>
        <p:xfrm>
          <a:off x="5013693" y="2120924"/>
          <a:ext cx="264215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693" y="2120924"/>
                        <a:ext cx="264215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5013686" y="1604446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40668"/>
              </p:ext>
            </p:extLst>
          </p:nvPr>
        </p:nvGraphicFramePr>
        <p:xfrm>
          <a:off x="4780917" y="931946"/>
          <a:ext cx="2950987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917" y="931946"/>
                        <a:ext cx="2950987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20774"/>
              </p:ext>
            </p:extLst>
          </p:nvPr>
        </p:nvGraphicFramePr>
        <p:xfrm>
          <a:off x="3843856" y="1483546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856" y="1483546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471099" y="1457431"/>
            <a:ext cx="468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13228"/>
              </p:ext>
            </p:extLst>
          </p:nvPr>
        </p:nvGraphicFramePr>
        <p:xfrm>
          <a:off x="4608799" y="1938290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99" y="1938290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54414"/>
              </p:ext>
            </p:extLst>
          </p:nvPr>
        </p:nvGraphicFramePr>
        <p:xfrm>
          <a:off x="4579171" y="2580173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171" y="2580173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841075"/>
              </p:ext>
            </p:extLst>
          </p:nvPr>
        </p:nvGraphicFramePr>
        <p:xfrm>
          <a:off x="5446324" y="3199068"/>
          <a:ext cx="876803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324" y="3199068"/>
                        <a:ext cx="876803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3823425" y="1988151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           and neglecting nonlinear friction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4608791" y="3331555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3304427" y="944477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25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-959057" y="1888419"/>
            <a:ext cx="5766727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85668"/>
              </p:ext>
            </p:extLst>
          </p:nvPr>
        </p:nvGraphicFramePr>
        <p:xfrm>
          <a:off x="4062664" y="2675424"/>
          <a:ext cx="513331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664" y="2675424"/>
                        <a:ext cx="513331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61313"/>
              </p:ext>
            </p:extLst>
          </p:nvPr>
        </p:nvGraphicFramePr>
        <p:xfrm>
          <a:off x="1414685" y="1056603"/>
          <a:ext cx="2859951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5" y="1056603"/>
                        <a:ext cx="2859951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20406"/>
              </p:ext>
            </p:extLst>
          </p:nvPr>
        </p:nvGraphicFramePr>
        <p:xfrm>
          <a:off x="4737548" y="957263"/>
          <a:ext cx="36036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" name="Equazione" r:id="rId9" imgW="2311200" imgH="965160" progId="Equation.3">
                  <p:embed/>
                </p:oleObj>
              </mc:Choice>
              <mc:Fallback>
                <p:oleObj name="Equazione" r:id="rId9" imgW="231120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548" y="957263"/>
                        <a:ext cx="3603625" cy="150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73880"/>
              </p:ext>
            </p:extLst>
          </p:nvPr>
        </p:nvGraphicFramePr>
        <p:xfrm>
          <a:off x="4355393" y="1550471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" name="Equazione" r:id="rId11" imgW="190440" imgH="152280" progId="Equation.3">
                  <p:embed/>
                </p:oleObj>
              </mc:Choice>
              <mc:Fallback>
                <p:oleObj name="Equazione" r:id="rId11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393" y="1550471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94000" y="2915995"/>
            <a:ext cx="658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lang="en-GB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     where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06356"/>
              </p:ext>
            </p:extLst>
          </p:nvPr>
        </p:nvGraphicFramePr>
        <p:xfrm>
          <a:off x="3514252" y="2746175"/>
          <a:ext cx="2758195" cy="7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" name="Equazione" r:id="rId13" imgW="1892300" imgH="482600" progId="Equation.3">
                  <p:embed/>
                </p:oleObj>
              </mc:Choice>
              <mc:Fallback>
                <p:oleObj name="Equazione" r:id="rId13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252" y="2746175"/>
                        <a:ext cx="2758195" cy="7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09351"/>
              </p:ext>
            </p:extLst>
          </p:nvPr>
        </p:nvGraphicFramePr>
        <p:xfrm>
          <a:off x="7025156" y="2790315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" name="Equazione" r:id="rId15" imgW="774364" imgH="457002" progId="Equation.3">
                  <p:embed/>
                </p:oleObj>
              </mc:Choice>
              <mc:Fallback>
                <p:oleObj name="Equazione" r:id="rId15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6" y="2790315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19411"/>
              </p:ext>
            </p:extLst>
          </p:nvPr>
        </p:nvGraphicFramePr>
        <p:xfrm>
          <a:off x="200260" y="4210396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" name="Equazione" r:id="rId17" imgW="3009900" imgH="1143000" progId="Equation.3">
                  <p:embed/>
                </p:oleObj>
              </mc:Choice>
              <mc:Fallback>
                <p:oleObj name="Equazione" r:id="rId17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60" y="4210396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485910" y="1379876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1481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1730936" y="3529315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845"/>
              </p:ext>
            </p:extLst>
          </p:nvPr>
        </p:nvGraphicFramePr>
        <p:xfrm>
          <a:off x="4450358" y="3885222"/>
          <a:ext cx="441325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" name="Equazione" r:id="rId19" imgW="3251160" imgH="1600200" progId="Equation.3">
                  <p:embed/>
                </p:oleObj>
              </mc:Choice>
              <mc:Fallback>
                <p:oleObj name="Equazione" r:id="rId19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58" y="3885222"/>
                        <a:ext cx="4413251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6068659" y="3529315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656</Words>
  <Application>Microsoft Office PowerPoint</Application>
  <PresentationFormat>Presentazione su schermo (4:3)</PresentationFormat>
  <Paragraphs>140</Paragraphs>
  <Slides>14</Slides>
  <Notes>13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6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PoliMi_TESI_Scribd</vt:lpstr>
      <vt:lpstr>1_PoliMi_TESI_Scribd</vt:lpstr>
      <vt:lpstr>2_PoliMi_TESI_Scribd</vt:lpstr>
      <vt:lpstr>1_Storyboard Layouts</vt:lpstr>
      <vt:lpstr>Equazione</vt:lpstr>
      <vt:lpstr>Microsoft Equation 3.0</vt:lpstr>
      <vt:lpstr>Presentazione standard di PowerPoint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  <vt:lpstr>Control of linear vibrations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266</cp:revision>
  <dcterms:created xsi:type="dcterms:W3CDTF">2015-04-04T11:28:03Z</dcterms:created>
  <dcterms:modified xsi:type="dcterms:W3CDTF">2016-06-23T08:33:19Z</dcterms:modified>
  <cp:category>Engineering</cp:category>
</cp:coreProperties>
</file>