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7" r:id="rId3"/>
    <p:sldId id="258" r:id="rId4"/>
    <p:sldId id="267" r:id="rId5"/>
    <p:sldId id="266" r:id="rId6"/>
    <p:sldId id="259" r:id="rId7"/>
    <p:sldId id="270" r:id="rId8"/>
    <p:sldId id="268" r:id="rId9"/>
    <p:sldId id="260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Relationship Id="rId14" Type="http://schemas.openxmlformats.org/officeDocument/2006/relationships/image" Target="../media/image7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1755-9285-4A55-92B4-833415C0630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27A85-D19F-4F06-8C8B-897C4628CE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91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Levare i valori e mettere solo </a:t>
            </a:r>
            <a:r>
              <a:rPr lang="it-IT" dirty="0" err="1"/>
              <a:t>imamgini</a:t>
            </a:r>
            <a:r>
              <a:rPr lang="it-IT" dirty="0"/>
              <a:t> e fare vedere con due blocchi </a:t>
            </a:r>
            <a:r>
              <a:rPr lang="it-IT" dirty="0" err="1"/>
              <a:t>simulink</a:t>
            </a:r>
            <a:r>
              <a:rPr lang="it-IT" dirty="0"/>
              <a:t> che è l’unione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96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anche la </a:t>
            </a:r>
            <a:r>
              <a:rPr lang="it-IT" dirty="0" err="1"/>
              <a:t>gray</a:t>
            </a:r>
            <a:r>
              <a:rPr lang="it-IT" dirty="0"/>
              <a:t> box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22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27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74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90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51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53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Levare x1 x2 x3 e fare solo matrici e mettere</a:t>
            </a:r>
            <a:r>
              <a:rPr lang="it-IT" baseline="0" dirty="0"/>
              <a:t> anche 3 </a:t>
            </a:r>
            <a:r>
              <a:rPr lang="it-IT" baseline="0" dirty="0" err="1"/>
              <a:t>dof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73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Inserire</a:t>
            </a:r>
            <a:r>
              <a:rPr lang="it-IT" baseline="0" dirty="0"/>
              <a:t> </a:t>
            </a:r>
            <a:r>
              <a:rPr lang="it-IT" baseline="0" dirty="0" err="1"/>
              <a:t>freq</a:t>
            </a:r>
            <a:r>
              <a:rPr lang="it-IT" baseline="0" dirty="0"/>
              <a:t> di campionamento 200 Hz e perché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Inserire schema su come si è fatta l’identificazione: Raccolta dati-&gt;elaborazione-&gt;creazione modello-&gt;validazione (sul </a:t>
            </a:r>
            <a:r>
              <a:rPr lang="it-IT" baseline="0" dirty="0" err="1"/>
              <a:t>sitema</a:t>
            </a:r>
            <a:r>
              <a:rPr lang="it-IT" baseline="0" dirty="0"/>
              <a:t> reale)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foto grande e </a:t>
            </a:r>
            <a:r>
              <a:rPr lang="it-IT" baseline="0" dirty="0" err="1"/>
              <a:t>spiragre</a:t>
            </a:r>
            <a:r>
              <a:rPr lang="it-IT" baseline="0" dirty="0"/>
              <a:t> ogni parametro sulla foto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Spezzare in due </a:t>
            </a:r>
            <a:r>
              <a:rPr lang="it-IT" baseline="0" dirty="0" err="1"/>
              <a:t>slides</a:t>
            </a:r>
            <a:r>
              <a:rPr lang="it-IT" baseline="0" dirty="0"/>
              <a:t> con omega e </a:t>
            </a:r>
            <a:r>
              <a:rPr lang="it-IT" baseline="0" dirty="0" err="1"/>
              <a:t>csi</a:t>
            </a:r>
            <a:r>
              <a:rPr lang="it-IT" baseline="0" dirty="0"/>
              <a:t> sulla figura e poi altra slide dove si ricavano K,M,C e il </a:t>
            </a:r>
            <a:r>
              <a:rPr lang="it-IT" baseline="0" dirty="0" err="1"/>
              <a:t>fit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543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83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12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linearVibrationsControl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38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55.wmf"/><Relationship Id="rId7" Type="http://schemas.openxmlformats.org/officeDocument/2006/relationships/image" Target="../media/image6.png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11" Type="http://schemas.openxmlformats.org/officeDocument/2006/relationships/image" Target="../media/image50.wmf"/><Relationship Id="rId5" Type="http://schemas.openxmlformats.org/officeDocument/2006/relationships/image" Target="../media/image4.png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54.wmf"/><Relationship Id="rId4" Type="http://schemas.openxmlformats.org/officeDocument/2006/relationships/image" Target="../media/image57.png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.bin"/><Relationship Id="rId18" Type="http://schemas.openxmlformats.org/officeDocument/2006/relationships/image" Target="../media/image63.wmf"/><Relationship Id="rId26" Type="http://schemas.openxmlformats.org/officeDocument/2006/relationships/image" Target="../media/image67.wmf"/><Relationship Id="rId3" Type="http://schemas.openxmlformats.org/officeDocument/2006/relationships/notesSlide" Target="../notesSlides/notesSlide10.xml"/><Relationship Id="rId21" Type="http://schemas.openxmlformats.org/officeDocument/2006/relationships/oleObject" Target="../embeddings/oleObject48.bin"/><Relationship Id="rId34" Type="http://schemas.openxmlformats.org/officeDocument/2006/relationships/image" Target="../media/image71.wmf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33" Type="http://schemas.openxmlformats.org/officeDocument/2006/relationships/oleObject" Target="../embeddings/oleObject54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29" Type="http://schemas.openxmlformats.org/officeDocument/2006/relationships/oleObject" Target="../embeddings/oleObject5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66.wmf"/><Relationship Id="rId32" Type="http://schemas.openxmlformats.org/officeDocument/2006/relationships/image" Target="../media/image70.wmf"/><Relationship Id="rId5" Type="http://schemas.openxmlformats.org/officeDocument/2006/relationships/image" Target="../media/image5.png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68.w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47.bin"/><Relationship Id="rId31" Type="http://schemas.openxmlformats.org/officeDocument/2006/relationships/oleObject" Target="../embeddings/oleObject53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69.wmf"/><Relationship Id="rId8" Type="http://schemas.openxmlformats.org/officeDocument/2006/relationships/image" Target="../media/image5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3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8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4.wmf"/><Relationship Id="rId5" Type="http://schemas.openxmlformats.org/officeDocument/2006/relationships/image" Target="../media/image4.png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7.jpeg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jpe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image" Target="../media/image20.wmf"/><Relationship Id="rId5" Type="http://schemas.openxmlformats.org/officeDocument/2006/relationships/image" Target="../media/image5.png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4.png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5.wmf"/><Relationship Id="rId17" Type="http://schemas.openxmlformats.org/officeDocument/2006/relationships/image" Target="../media/image29.jpe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4.wmf"/><Relationship Id="rId19" Type="http://schemas.openxmlformats.org/officeDocument/2006/relationships/image" Target="../media/image28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38.wmf"/><Relationship Id="rId5" Type="http://schemas.openxmlformats.org/officeDocument/2006/relationships/image" Target="../media/image5.png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45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29.bin"/><Relationship Id="rId23" Type="http://schemas.openxmlformats.org/officeDocument/2006/relationships/image" Target="../media/image48.png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>
                <a:solidFill>
                  <a:srgbClr val="004F84"/>
                </a:solidFill>
              </a:rPr>
              <a:t>Control of linear vibrations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439437" y="5524143"/>
            <a:ext cx="554901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/>
              <a:t>Russo Alessio, Savaia Gianluca, Alberto Ficicchia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School of Industrial and Information Engineering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Politecnico di milano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760203" y="0"/>
            <a:ext cx="706081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LABORATORY</a:t>
            </a:r>
          </a:p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Engineering</a:t>
            </a:r>
            <a:br>
              <a:rPr lang="it-IT" altLang="en-US" b="1" dirty="0">
                <a:solidFill>
                  <a:srgbClr val="FF9900"/>
                </a:solidFill>
              </a:rPr>
            </a:br>
            <a:r>
              <a:rPr lang="it-IT" altLang="en-US" b="1" dirty="0">
                <a:solidFill>
                  <a:srgbClr val="FF9900"/>
                </a:solidFill>
              </a:rPr>
              <a:t>2015/2016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955438" y="6096607"/>
            <a:ext cx="521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https://github.com/rssalessio/linearVibrationsControl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 descr="C:\Users\user\Documents\GitHub\linearVibrationsControl\finalReport\parts\Identification\img\motor_validation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01" y="3520433"/>
            <a:ext cx="4451846" cy="308329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White box identification: motor only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gget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723655"/>
              </p:ext>
            </p:extLst>
          </p:nvPr>
        </p:nvGraphicFramePr>
        <p:xfrm>
          <a:off x="8307700" y="924792"/>
          <a:ext cx="3264190" cy="35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6" name="Equazione" r:id="rId8" imgW="1841500" imgH="203200" progId="Equation.3">
                  <p:embed/>
                </p:oleObj>
              </mc:Choice>
              <mc:Fallback>
                <p:oleObj name="Equazione" r:id="rId8" imgW="18415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700" y="924792"/>
                        <a:ext cx="3264190" cy="35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gget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992121"/>
              </p:ext>
            </p:extLst>
          </p:nvPr>
        </p:nvGraphicFramePr>
        <p:xfrm>
          <a:off x="1676659" y="1595869"/>
          <a:ext cx="1717782" cy="57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" name="Equazione" r:id="rId10" imgW="1167893" imgH="393529" progId="Equation.3">
                  <p:embed/>
                </p:oleObj>
              </mc:Choice>
              <mc:Fallback>
                <p:oleObj name="Equazione" r:id="rId10" imgW="1167893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659" y="1595869"/>
                        <a:ext cx="1717782" cy="572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gget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089802"/>
              </p:ext>
            </p:extLst>
          </p:nvPr>
        </p:nvGraphicFramePr>
        <p:xfrm>
          <a:off x="4418872" y="1691068"/>
          <a:ext cx="885554" cy="37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" name="Equazione" r:id="rId12" imgW="545863" imgH="228501" progId="Equation.3">
                  <p:embed/>
                </p:oleObj>
              </mc:Choice>
              <mc:Fallback>
                <p:oleObj name="Equazione" r:id="rId12" imgW="545863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872" y="1691068"/>
                        <a:ext cx="885554" cy="3728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gget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61492"/>
              </p:ext>
            </p:extLst>
          </p:nvPr>
        </p:nvGraphicFramePr>
        <p:xfrm>
          <a:off x="7128491" y="1608151"/>
          <a:ext cx="1179209" cy="50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" name="Equazione" r:id="rId14" imgW="901309" imgH="393529" progId="Equation.3">
                  <p:embed/>
                </p:oleObj>
              </mc:Choice>
              <mc:Fallback>
                <p:oleObj name="Equazione" r:id="rId14" imgW="901309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491" y="1608151"/>
                        <a:ext cx="1179209" cy="5089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gget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839918"/>
              </p:ext>
            </p:extLst>
          </p:nvPr>
        </p:nvGraphicFramePr>
        <p:xfrm>
          <a:off x="2052978" y="2230862"/>
          <a:ext cx="2682925" cy="36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" name="Equazione" r:id="rId16" imgW="1485900" imgH="203200" progId="Equation.3">
                  <p:embed/>
                </p:oleObj>
              </mc:Choice>
              <mc:Fallback>
                <p:oleObj name="Equazione" r:id="rId16" imgW="1485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978" y="2230862"/>
                        <a:ext cx="2682925" cy="361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618658"/>
              </p:ext>
            </p:extLst>
          </p:nvPr>
        </p:nvGraphicFramePr>
        <p:xfrm>
          <a:off x="4789144" y="2222975"/>
          <a:ext cx="2727069" cy="36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" name="Equazione" r:id="rId18" imgW="1511300" imgH="203200" progId="Equation.3">
                  <p:embed/>
                </p:oleObj>
              </mc:Choice>
              <mc:Fallback>
                <p:oleObj name="Equazione" r:id="rId18" imgW="15113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144" y="2222975"/>
                        <a:ext cx="2727069" cy="360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032083"/>
              </p:ext>
            </p:extLst>
          </p:nvPr>
        </p:nvGraphicFramePr>
        <p:xfrm>
          <a:off x="5365781" y="2682332"/>
          <a:ext cx="1064119" cy="37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" name="Equazione" r:id="rId20" imgW="647640" imgH="228600" progId="Equation.3">
                  <p:embed/>
                </p:oleObj>
              </mc:Choice>
              <mc:Fallback>
                <p:oleObj name="Equazione" r:id="rId20" imgW="6476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81" y="2682332"/>
                        <a:ext cx="1064119" cy="375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gget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46556"/>
              </p:ext>
            </p:extLst>
          </p:nvPr>
        </p:nvGraphicFramePr>
        <p:xfrm>
          <a:off x="6484314" y="2681549"/>
          <a:ext cx="1458372" cy="376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" name="Equazione" r:id="rId22" imgW="889000" imgH="228600" progId="Equation.3">
                  <p:embed/>
                </p:oleObj>
              </mc:Choice>
              <mc:Fallback>
                <p:oleObj name="Equazione" r:id="rId22" imgW="8890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314" y="2681549"/>
                        <a:ext cx="1458372" cy="376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1606450" y="860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 only: voltage pulses to motor: steady state measurement of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624903" y="1242560"/>
            <a:ext cx="8942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 and inductance: experimental input/output data given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(first order)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3275819" y="1677721"/>
            <a:ext cx="3937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neglected because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 flipH="1">
            <a:off x="4654954" y="2222693"/>
            <a:ext cx="148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676659" y="2697927"/>
            <a:ext cx="3913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Nominal values from motor datasheet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6335920" y="2690519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676659" y="3151101"/>
            <a:ext cx="7574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with input = N(0,9/4): fit=0.8142±0.0364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9531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Overall system identification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092269" y="19298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46061"/>
              </p:ext>
            </p:extLst>
          </p:nvPr>
        </p:nvGraphicFramePr>
        <p:xfrm>
          <a:off x="3047038" y="1180165"/>
          <a:ext cx="2633391" cy="33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" name="Equazione" r:id="rId7" imgW="1586811" imgH="203112" progId="Equation.3">
                  <p:embed/>
                </p:oleObj>
              </mc:Choice>
              <mc:Fallback>
                <p:oleObj name="Equazione" r:id="rId7" imgW="1586811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038" y="1180165"/>
                        <a:ext cx="2633391" cy="331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940687"/>
              </p:ext>
            </p:extLst>
          </p:nvPr>
        </p:nvGraphicFramePr>
        <p:xfrm>
          <a:off x="6922737" y="1164226"/>
          <a:ext cx="2077338" cy="37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" name="Equazione" r:id="rId9" imgW="1257300" imgH="228600" progId="Equation.3">
                  <p:embed/>
                </p:oleObj>
              </mc:Choice>
              <mc:Fallback>
                <p:oleObj name="Equazione" r:id="rId9" imgW="12573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737" y="1164226"/>
                        <a:ext cx="2077338" cy="37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260121"/>
              </p:ext>
            </p:extLst>
          </p:nvPr>
        </p:nvGraphicFramePr>
        <p:xfrm>
          <a:off x="3193025" y="1548649"/>
          <a:ext cx="1914602" cy="4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6" name="Equazione" r:id="rId11" imgW="1117600" imgH="241300" progId="Equation.3">
                  <p:embed/>
                </p:oleObj>
              </mc:Choice>
              <mc:Fallback>
                <p:oleObj name="Equazione" r:id="rId11" imgW="11176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025" y="1548649"/>
                        <a:ext cx="1914602" cy="4091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851637"/>
              </p:ext>
            </p:extLst>
          </p:nvPr>
        </p:nvGraphicFramePr>
        <p:xfrm>
          <a:off x="5179752" y="1548649"/>
          <a:ext cx="1977846" cy="41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" name="Equazione" r:id="rId13" imgW="1129810" imgH="241195" progId="Equation.3">
                  <p:embed/>
                </p:oleObj>
              </mc:Choice>
              <mc:Fallback>
                <p:oleObj name="Equazione" r:id="rId13" imgW="1129810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752" y="1548649"/>
                        <a:ext cx="1977846" cy="415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899202"/>
              </p:ext>
            </p:extLst>
          </p:nvPr>
        </p:nvGraphicFramePr>
        <p:xfrm>
          <a:off x="7183771" y="1517985"/>
          <a:ext cx="1888251" cy="41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8" name="Equazione" r:id="rId15" imgW="1091726" imgH="241195" progId="Equation.3">
                  <p:embed/>
                </p:oleObj>
              </mc:Choice>
              <mc:Fallback>
                <p:oleObj name="Equazione" r:id="rId15" imgW="1091726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771" y="1517985"/>
                        <a:ext cx="1888251" cy="414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51778"/>
              </p:ext>
            </p:extLst>
          </p:nvPr>
        </p:nvGraphicFramePr>
        <p:xfrm>
          <a:off x="2174948" y="2400460"/>
          <a:ext cx="2654042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9" name="Equazione" r:id="rId17" imgW="1714500" imgH="241300" progId="Equation.3">
                  <p:embed/>
                </p:oleObj>
              </mc:Choice>
              <mc:Fallback>
                <p:oleObj name="Equazione" r:id="rId17" imgW="17145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48" y="2400460"/>
                        <a:ext cx="2654042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1332"/>
              </p:ext>
            </p:extLst>
          </p:nvPr>
        </p:nvGraphicFramePr>
        <p:xfrm>
          <a:off x="4959086" y="2392787"/>
          <a:ext cx="2565574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0" name="Equazione" r:id="rId19" imgW="1663700" imgH="241300" progId="Equation.3">
                  <p:embed/>
                </p:oleObj>
              </mc:Choice>
              <mc:Fallback>
                <p:oleObj name="Equazione" r:id="rId19" imgW="1663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086" y="2392787"/>
                        <a:ext cx="2565574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037230"/>
              </p:ext>
            </p:extLst>
          </p:nvPr>
        </p:nvGraphicFramePr>
        <p:xfrm>
          <a:off x="7654576" y="2400459"/>
          <a:ext cx="2506596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1" name="Equazione" r:id="rId21" imgW="1625600" imgH="241300" progId="Equation.3">
                  <p:embed/>
                </p:oleObj>
              </mc:Choice>
              <mc:Fallback>
                <p:oleObj name="Equazione" r:id="rId21" imgW="16256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576" y="2400459"/>
                        <a:ext cx="2506596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520613"/>
              </p:ext>
            </p:extLst>
          </p:nvPr>
        </p:nvGraphicFramePr>
        <p:xfrm>
          <a:off x="2174948" y="2798658"/>
          <a:ext cx="2403621" cy="408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2" name="Equazione" r:id="rId23" imgW="1397000" imgH="241300" progId="Equation.3">
                  <p:embed/>
                </p:oleObj>
              </mc:Choice>
              <mc:Fallback>
                <p:oleObj name="Equazione" r:id="rId23" imgW="13970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48" y="2798658"/>
                        <a:ext cx="2403621" cy="408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439100"/>
              </p:ext>
            </p:extLst>
          </p:nvPr>
        </p:nvGraphicFramePr>
        <p:xfrm>
          <a:off x="4619250" y="2784492"/>
          <a:ext cx="2437985" cy="41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3" name="Equazione" r:id="rId25" imgW="1409400" imgH="241200" progId="Equation.3">
                  <p:embed/>
                </p:oleObj>
              </mc:Choice>
              <mc:Fallback>
                <p:oleObj name="Equazione" r:id="rId25" imgW="14094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250" y="2784492"/>
                        <a:ext cx="2437985" cy="4118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gget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218110"/>
              </p:ext>
            </p:extLst>
          </p:nvPr>
        </p:nvGraphicFramePr>
        <p:xfrm>
          <a:off x="7140472" y="2790195"/>
          <a:ext cx="2314615" cy="393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" name="Equazione" r:id="rId27" imgW="1396800" imgH="241200" progId="Equation.3">
                  <p:embed/>
                </p:oleObj>
              </mc:Choice>
              <mc:Fallback>
                <p:oleObj name="Equazione" r:id="rId27" imgW="13968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472" y="2790195"/>
                        <a:ext cx="2314615" cy="393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gget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318477"/>
              </p:ext>
            </p:extLst>
          </p:nvPr>
        </p:nvGraphicFramePr>
        <p:xfrm>
          <a:off x="4039508" y="3244388"/>
          <a:ext cx="2526407" cy="331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" name="Equazione" r:id="rId29" imgW="1739880" imgH="228600" progId="Equation.3">
                  <p:embed/>
                </p:oleObj>
              </mc:Choice>
              <mc:Fallback>
                <p:oleObj name="Equazione" r:id="rId29" imgW="17398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508" y="3244388"/>
                        <a:ext cx="2526407" cy="331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gget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414193"/>
              </p:ext>
            </p:extLst>
          </p:nvPr>
        </p:nvGraphicFramePr>
        <p:xfrm>
          <a:off x="6315653" y="3556335"/>
          <a:ext cx="1460181" cy="62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6" name="Equazione" r:id="rId31" imgW="1002865" imgH="431613" progId="Equation.3">
                  <p:embed/>
                </p:oleObj>
              </mc:Choice>
              <mc:Fallback>
                <p:oleObj name="Equazione" r:id="rId31" imgW="1002865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653" y="3556335"/>
                        <a:ext cx="1460181" cy="625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532847"/>
              </p:ext>
            </p:extLst>
          </p:nvPr>
        </p:nvGraphicFramePr>
        <p:xfrm>
          <a:off x="8419903" y="3677967"/>
          <a:ext cx="1304237" cy="3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7" name="Equazione" r:id="rId33" imgW="787058" imgH="215806" progId="Equation.3">
                  <p:embed/>
                </p:oleObj>
              </mc:Choice>
              <mc:Fallback>
                <p:oleObj name="Equazione" r:id="rId33" imgW="787058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9903" y="3677967"/>
                        <a:ext cx="1304237" cy="361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1641995" y="1140009"/>
            <a:ext cx="54434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mass:			     ; Motor mass: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1641995" y="1540364"/>
            <a:ext cx="7734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springs:	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,		               ,	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1641995" y="2032231"/>
            <a:ext cx="3289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damping(load/no load):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4693832" y="2405524"/>
            <a:ext cx="3012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			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4420883" y="2845729"/>
            <a:ext cx="3790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	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26"/>
          <p:cNvSpPr>
            <a:spLocks noChangeArrowheads="1"/>
          </p:cNvSpPr>
          <p:nvPr/>
        </p:nvSpPr>
        <p:spPr bwMode="auto">
          <a:xfrm>
            <a:off x="1670204" y="3224840"/>
            <a:ext cx="2425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torque constant: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1702936" y="3674009"/>
            <a:ext cx="9624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with input:	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where	           :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702936" y="4016601"/>
            <a:ext cx="49379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(85.42±1.68)%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 combinations: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18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18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(86.54±4.68)%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ttangolo 55"/>
          <p:cNvSpPr/>
          <p:nvPr/>
        </p:nvSpPr>
        <p:spPr>
          <a:xfrm>
            <a:off x="1606449" y="692064"/>
            <a:ext cx="7465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tests and same techniques used for detached parts. Results: </a:t>
            </a: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4266569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269" y="3685425"/>
            <a:ext cx="3564434" cy="267332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24" y="3650410"/>
            <a:ext cx="3676539" cy="275740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Overall system identification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092269" y="19298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0" name="Immagine 59" descr="C:\Users\user\Documents\GitHub\linearVibrationsControl\finalReport\parts\Identification\img\validation_overall_kl_nomas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50" y="842020"/>
            <a:ext cx="3737513" cy="26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Immagine 60" descr="C:\Users\user\Documents\GitHub\linearVibrationsControl\finalReport\parts\Identification\img\validation_overall_2dof_klkh_0m0m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073" y="842020"/>
            <a:ext cx="3516630" cy="26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Rettangolo 56"/>
          <p:cNvSpPr/>
          <p:nvPr/>
        </p:nvSpPr>
        <p:spPr>
          <a:xfrm>
            <a:off x="3036624" y="330795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dirty="0"/>
          </a:p>
        </p:txBody>
      </p:sp>
      <p:sp>
        <p:nvSpPr>
          <p:cNvPr id="62" name="Rettangolo 61"/>
          <p:cNvSpPr/>
          <p:nvPr/>
        </p:nvSpPr>
        <p:spPr>
          <a:xfrm>
            <a:off x="6712985" y="3316093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it-IT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dirty="0"/>
          </a:p>
        </p:txBody>
      </p:sp>
      <p:sp>
        <p:nvSpPr>
          <p:cNvPr id="46" name="Rettangolo 45"/>
          <p:cNvSpPr/>
          <p:nvPr/>
        </p:nvSpPr>
        <p:spPr>
          <a:xfrm>
            <a:off x="6767369" y="6196053"/>
            <a:ext cx="1197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it-IT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US" dirty="0"/>
          </a:p>
        </p:txBody>
      </p:sp>
      <p:sp>
        <p:nvSpPr>
          <p:cNvPr id="47" name="Rettangolo 46"/>
          <p:cNvSpPr/>
          <p:nvPr/>
        </p:nvSpPr>
        <p:spPr>
          <a:xfrm>
            <a:off x="3067111" y="619782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0858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1524000" y="1862330"/>
            <a:ext cx="9130253" cy="446486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System description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Freccia in giù 5"/>
          <p:cNvSpPr/>
          <p:nvPr/>
        </p:nvSpPr>
        <p:spPr>
          <a:xfrm>
            <a:off x="3177417" y="1412079"/>
            <a:ext cx="484632" cy="848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2640935" y="969207"/>
            <a:ext cx="1596271" cy="478272"/>
            <a:chOff x="2640935" y="969207"/>
            <a:chExt cx="1596271" cy="478272"/>
          </a:xfrm>
        </p:grpSpPr>
        <p:sp>
          <p:nvSpPr>
            <p:cNvPr id="8" name="Rettangolo arrotondato 7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640935" y="997207"/>
              <a:ext cx="15962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Brushed motor</a:t>
              </a:r>
              <a:endParaRPr lang="it-IT" dirty="0"/>
            </a:p>
          </p:txBody>
        </p:sp>
      </p:grpSp>
      <p:sp>
        <p:nvSpPr>
          <p:cNvPr id="21" name="Freccia in giù 20"/>
          <p:cNvSpPr/>
          <p:nvPr/>
        </p:nvSpPr>
        <p:spPr>
          <a:xfrm>
            <a:off x="5053812" y="1628589"/>
            <a:ext cx="484632" cy="12891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/>
          <p:cNvGrpSpPr/>
          <p:nvPr/>
        </p:nvGrpSpPr>
        <p:grpSpPr>
          <a:xfrm>
            <a:off x="4268174" y="1150317"/>
            <a:ext cx="2136867" cy="478272"/>
            <a:chOff x="4268174" y="1150317"/>
            <a:chExt cx="2136867" cy="478272"/>
          </a:xfrm>
        </p:grpSpPr>
        <p:sp>
          <p:nvSpPr>
            <p:cNvPr id="20" name="Rettangolo arrotondato 19"/>
            <p:cNvSpPr/>
            <p:nvPr/>
          </p:nvSpPr>
          <p:spPr>
            <a:xfrm>
              <a:off x="4268174" y="1150317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268174" y="1180868"/>
              <a:ext cx="2136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Incremental encoder</a:t>
              </a:r>
              <a:endParaRPr lang="it-IT" dirty="0"/>
            </a:p>
          </p:txBody>
        </p:sp>
      </p:grpSp>
      <p:sp>
        <p:nvSpPr>
          <p:cNvPr id="25" name="Freccia in giù 24"/>
          <p:cNvSpPr/>
          <p:nvPr/>
        </p:nvSpPr>
        <p:spPr>
          <a:xfrm>
            <a:off x="8665930" y="2526233"/>
            <a:ext cx="484632" cy="2128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6" name="Gruppo 25"/>
          <p:cNvGrpSpPr/>
          <p:nvPr/>
        </p:nvGrpSpPr>
        <p:grpSpPr>
          <a:xfrm>
            <a:off x="8617214" y="2027849"/>
            <a:ext cx="582064" cy="478272"/>
            <a:chOff x="6934343" y="1130205"/>
            <a:chExt cx="2105899" cy="478272"/>
          </a:xfrm>
        </p:grpSpPr>
        <p:sp>
          <p:nvSpPr>
            <p:cNvPr id="27" name="Rettangolo arrotondato 26"/>
            <p:cNvSpPr/>
            <p:nvPr/>
          </p:nvSpPr>
          <p:spPr>
            <a:xfrm>
              <a:off x="6934343" y="1130205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934343" y="1176495"/>
              <a:ext cx="5757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Cart</a:t>
              </a:r>
              <a:endParaRPr lang="it-IT" dirty="0"/>
            </a:p>
          </p:txBody>
        </p:sp>
      </p:grpSp>
      <p:sp>
        <p:nvSpPr>
          <p:cNvPr id="11" name="Freccia a destra 10"/>
          <p:cNvSpPr/>
          <p:nvPr/>
        </p:nvSpPr>
        <p:spPr>
          <a:xfrm>
            <a:off x="3620995" y="35711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1" name="Gruppo 30"/>
          <p:cNvGrpSpPr/>
          <p:nvPr/>
        </p:nvGrpSpPr>
        <p:grpSpPr>
          <a:xfrm>
            <a:off x="2885321" y="3559700"/>
            <a:ext cx="1254416" cy="478272"/>
            <a:chOff x="6658600" y="1130205"/>
            <a:chExt cx="3200741" cy="478272"/>
          </a:xfrm>
        </p:grpSpPr>
        <p:sp>
          <p:nvSpPr>
            <p:cNvPr id="32" name="Rettangolo arrotondato 31"/>
            <p:cNvSpPr/>
            <p:nvPr/>
          </p:nvSpPr>
          <p:spPr>
            <a:xfrm>
              <a:off x="6658600" y="1130205"/>
              <a:ext cx="2288684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6764654" y="1176495"/>
              <a:ext cx="30946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Weight</a:t>
              </a:r>
              <a:endParaRPr lang="it-IT" dirty="0"/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060373" y="5594789"/>
            <a:ext cx="1585705" cy="478272"/>
            <a:chOff x="6658597" y="1130205"/>
            <a:chExt cx="4046051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6658597" y="1130205"/>
              <a:ext cx="4046051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6764653" y="1176495"/>
              <a:ext cx="3931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Arduino board</a:t>
              </a:r>
              <a:endParaRPr lang="it-IT" dirty="0"/>
            </a:p>
          </p:txBody>
        </p:sp>
      </p:grpSp>
      <p:sp>
        <p:nvSpPr>
          <p:cNvPr id="12" name="Freccia a sinistra 11"/>
          <p:cNvSpPr/>
          <p:nvPr/>
        </p:nvSpPr>
        <p:spPr>
          <a:xfrm>
            <a:off x="3067517" y="559478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7" name="Gruppo 46"/>
          <p:cNvGrpSpPr/>
          <p:nvPr/>
        </p:nvGrpSpPr>
        <p:grpSpPr>
          <a:xfrm>
            <a:off x="5151731" y="4834784"/>
            <a:ext cx="817740" cy="478272"/>
            <a:chOff x="7585747" y="1130205"/>
            <a:chExt cx="2086528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7585747" y="1130205"/>
              <a:ext cx="2086528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7650559" y="1177067"/>
              <a:ext cx="19804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Spring</a:t>
              </a:r>
              <a:endParaRPr lang="it-IT" dirty="0"/>
            </a:p>
          </p:txBody>
        </p:sp>
      </p:grpSp>
      <p:sp>
        <p:nvSpPr>
          <p:cNvPr id="13" name="Freccia in su 12"/>
          <p:cNvSpPr/>
          <p:nvPr/>
        </p:nvSpPr>
        <p:spPr>
          <a:xfrm>
            <a:off x="5321123" y="38563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39984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Preliminary issues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pSp>
        <p:nvGrpSpPr>
          <p:cNvPr id="34" name="Gruppo 33"/>
          <p:cNvGrpSpPr/>
          <p:nvPr/>
        </p:nvGrpSpPr>
        <p:grpSpPr>
          <a:xfrm>
            <a:off x="1743299" y="849870"/>
            <a:ext cx="2557318" cy="478272"/>
            <a:chOff x="2798275" y="1113053"/>
            <a:chExt cx="6525195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1" y="1165276"/>
              <a:ext cx="64191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saturation</a:t>
              </a:r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43" y="4909374"/>
            <a:ext cx="1613391" cy="1584943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5" y="1450001"/>
            <a:ext cx="3283568" cy="2462676"/>
          </a:xfrm>
          <a:prstGeom prst="rect">
            <a:avLst/>
          </a:prstGeom>
        </p:spPr>
      </p:pic>
      <p:sp>
        <p:nvSpPr>
          <p:cNvPr id="15" name="Freccia a destra con strisce 14"/>
          <p:cNvSpPr/>
          <p:nvPr/>
        </p:nvSpPr>
        <p:spPr>
          <a:xfrm rot="5400000">
            <a:off x="2542715" y="4230876"/>
            <a:ext cx="1000049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7057902" y="847623"/>
            <a:ext cx="2096836" cy="478272"/>
            <a:chOff x="2798275" y="1113053"/>
            <a:chExt cx="6585023" cy="478272"/>
          </a:xfrm>
        </p:grpSpPr>
        <p:sp>
          <p:nvSpPr>
            <p:cNvPr id="46" name="Rettangolo arrotondato 45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64789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noise</a:t>
              </a:r>
            </a:p>
          </p:txBody>
        </p:sp>
      </p:grpSp>
      <p:pic>
        <p:nvPicPr>
          <p:cNvPr id="16" name="Immagin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62" y="1408265"/>
            <a:ext cx="3347263" cy="2510448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>
            <a:off x="5782597" y="3816417"/>
            <a:ext cx="13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White noise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10026718" y="2175266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 variance</a:t>
            </a:r>
          </a:p>
        </p:txBody>
      </p:sp>
      <p:cxnSp>
        <p:nvCxnSpPr>
          <p:cNvPr id="54" name="Connettore 2 53"/>
          <p:cNvCxnSpPr>
            <a:stCxn id="52" idx="1"/>
          </p:cNvCxnSpPr>
          <p:nvPr/>
        </p:nvCxnSpPr>
        <p:spPr>
          <a:xfrm flipH="1">
            <a:off x="8565502" y="2359932"/>
            <a:ext cx="146121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52" idx="1"/>
          </p:cNvCxnSpPr>
          <p:nvPr/>
        </p:nvCxnSpPr>
        <p:spPr>
          <a:xfrm flipH="1">
            <a:off x="8990214" y="2359932"/>
            <a:ext cx="1036504" cy="54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24" idx="0"/>
          </p:cNvCxnSpPr>
          <p:nvPr/>
        </p:nvCxnSpPr>
        <p:spPr>
          <a:xfrm flipV="1">
            <a:off x="6437135" y="2359932"/>
            <a:ext cx="1400579" cy="1456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ccia a destra con strisce 59"/>
          <p:cNvSpPr/>
          <p:nvPr/>
        </p:nvSpPr>
        <p:spPr>
          <a:xfrm rot="5400000">
            <a:off x="5867314" y="4418296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sp>
        <p:nvSpPr>
          <p:cNvPr id="62" name="Freccia a destra con strisce 61"/>
          <p:cNvSpPr/>
          <p:nvPr/>
        </p:nvSpPr>
        <p:spPr>
          <a:xfrm rot="5400000">
            <a:off x="10398352" y="2810830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pic>
        <p:nvPicPr>
          <p:cNvPr id="63" name="Immagin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195" y="5209385"/>
            <a:ext cx="1793333" cy="1345000"/>
          </a:xfrm>
          <a:prstGeom prst="rect">
            <a:avLst/>
          </a:prstGeom>
        </p:spPr>
      </p:pic>
      <p:sp>
        <p:nvSpPr>
          <p:cNvPr id="64" name="CasellaDiTesto 63"/>
          <p:cNvSpPr txBox="1"/>
          <p:nvPr/>
        </p:nvSpPr>
        <p:spPr>
          <a:xfrm>
            <a:off x="7091673" y="6071620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Fourier </a:t>
            </a:r>
            <a:r>
              <a:rPr lang="it-IT" dirty="0" err="1"/>
              <a:t>transform</a:t>
            </a:r>
            <a:endParaRPr lang="it-IT" dirty="0"/>
          </a:p>
        </p:txBody>
      </p:sp>
      <p:pic>
        <p:nvPicPr>
          <p:cNvPr id="65" name="Immagin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688" y="3632070"/>
            <a:ext cx="2514312" cy="1885734"/>
          </a:xfrm>
          <a:prstGeom prst="rect">
            <a:avLst/>
          </a:prstGeom>
        </p:spPr>
      </p:pic>
      <p:sp>
        <p:nvSpPr>
          <p:cNvPr id="2" name="Ovale 1"/>
          <p:cNvSpPr/>
          <p:nvPr/>
        </p:nvSpPr>
        <p:spPr>
          <a:xfrm>
            <a:off x="7597918" y="2060566"/>
            <a:ext cx="581891" cy="58189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10214871" y="5558029"/>
            <a:ext cx="143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LS </a:t>
            </a:r>
            <a:r>
              <a:rPr lang="it-IT" dirty="0" err="1"/>
              <a:t>estimation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64680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Protection system: four macroblocks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50" y="1621134"/>
            <a:ext cx="9194448" cy="3848384"/>
          </a:xfrm>
          <a:prstGeom prst="rect">
            <a:avLst/>
          </a:prstGeom>
        </p:spPr>
      </p:pic>
      <p:sp>
        <p:nvSpPr>
          <p:cNvPr id="14" name="Freccia in giù 13"/>
          <p:cNvSpPr/>
          <p:nvPr/>
        </p:nvSpPr>
        <p:spPr>
          <a:xfrm>
            <a:off x="2099796" y="1421375"/>
            <a:ext cx="484632" cy="552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uppo 14"/>
          <p:cNvGrpSpPr/>
          <p:nvPr/>
        </p:nvGrpSpPr>
        <p:grpSpPr>
          <a:xfrm>
            <a:off x="512835" y="744931"/>
            <a:ext cx="3409518" cy="954474"/>
            <a:chOff x="2671903" y="701782"/>
            <a:chExt cx="6075704" cy="954474"/>
          </a:xfrm>
        </p:grpSpPr>
        <p:sp>
          <p:nvSpPr>
            <p:cNvPr id="16" name="Rettangolo arrotondato 15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2684070" y="732926"/>
              <a:ext cx="606353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Input manager</a:t>
              </a:r>
              <a:r>
                <a:rPr lang="en-US" dirty="0"/>
                <a:t>: </a:t>
              </a:r>
            </a:p>
            <a:p>
              <a:r>
                <a:rPr lang="en-US" dirty="0"/>
                <a:t>Selects input, noise and reference</a:t>
              </a:r>
              <a:endParaRPr lang="it-IT" dirty="0"/>
            </a:p>
          </p:txBody>
        </p:sp>
      </p:grpSp>
      <p:sp>
        <p:nvSpPr>
          <p:cNvPr id="18" name="Freccia in giù 17"/>
          <p:cNvSpPr/>
          <p:nvPr/>
        </p:nvSpPr>
        <p:spPr>
          <a:xfrm>
            <a:off x="5562663" y="2094667"/>
            <a:ext cx="484632" cy="805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/>
          <p:cNvGrpSpPr/>
          <p:nvPr/>
        </p:nvGrpSpPr>
        <p:grpSpPr>
          <a:xfrm>
            <a:off x="3922353" y="849185"/>
            <a:ext cx="4857318" cy="1262416"/>
            <a:chOff x="2671903" y="701782"/>
            <a:chExt cx="6075704" cy="1262416"/>
          </a:xfrm>
        </p:grpSpPr>
        <p:sp>
          <p:nvSpPr>
            <p:cNvPr id="20" name="Rettangolo arrotondato 19"/>
            <p:cNvSpPr/>
            <p:nvPr/>
          </p:nvSpPr>
          <p:spPr>
            <a:xfrm>
              <a:off x="2671903" y="701782"/>
              <a:ext cx="5929962" cy="126241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2684070" y="732926"/>
              <a:ext cx="60635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Protector</a:t>
              </a:r>
              <a:r>
                <a:rPr lang="en-US" dirty="0"/>
                <a:t>: 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Saturates voltage, displacement and reference 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Synchronizes Arduino and signal starting time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Triggers alert</a:t>
              </a:r>
              <a:endParaRPr lang="en-US" sz="1600" dirty="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606450" y="5805416"/>
            <a:ext cx="3150206" cy="745697"/>
            <a:chOff x="2671903" y="701782"/>
            <a:chExt cx="6075704" cy="745697"/>
          </a:xfrm>
        </p:grpSpPr>
        <p:sp>
          <p:nvSpPr>
            <p:cNvPr id="24" name="Rettangolo arrotondato 23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2684069" y="732926"/>
              <a:ext cx="60635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System</a:t>
              </a:r>
              <a:r>
                <a:rPr lang="en-US" dirty="0"/>
                <a:t>: </a:t>
              </a:r>
            </a:p>
            <a:p>
              <a:r>
                <a:rPr lang="en-US" dirty="0"/>
                <a:t>Motor and encoder feedback</a:t>
              </a:r>
              <a:endParaRPr lang="en-US" sz="1600" dirty="0"/>
            </a:p>
          </p:txBody>
        </p:sp>
      </p:grpSp>
      <p:sp>
        <p:nvSpPr>
          <p:cNvPr id="3" name="Freccia in su 2"/>
          <p:cNvSpPr/>
          <p:nvPr/>
        </p:nvSpPr>
        <p:spPr>
          <a:xfrm>
            <a:off x="3242282" y="5346901"/>
            <a:ext cx="484632" cy="454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5309610" y="5795974"/>
            <a:ext cx="3150206" cy="745697"/>
            <a:chOff x="2671903" y="701782"/>
            <a:chExt cx="6075704" cy="745697"/>
          </a:xfrm>
        </p:grpSpPr>
        <p:sp>
          <p:nvSpPr>
            <p:cNvPr id="28" name="Rettangolo arrotondato 27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2684069" y="732926"/>
              <a:ext cx="60635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Controller:</a:t>
              </a:r>
              <a:endParaRPr lang="en-US" dirty="0"/>
            </a:p>
            <a:p>
              <a:r>
                <a:rPr lang="en-US" dirty="0"/>
                <a:t>Contains control action</a:t>
              </a:r>
              <a:endParaRPr lang="en-US" sz="1600" dirty="0"/>
            </a:p>
          </p:txBody>
        </p:sp>
      </p:grpSp>
      <p:sp>
        <p:nvSpPr>
          <p:cNvPr id="30" name="Freccia in su 29"/>
          <p:cNvSpPr/>
          <p:nvPr/>
        </p:nvSpPr>
        <p:spPr>
          <a:xfrm>
            <a:off x="5406660" y="5321499"/>
            <a:ext cx="484632" cy="4782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92310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368" y="1164637"/>
            <a:ext cx="3472632" cy="1741742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motor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306385" y="878012"/>
            <a:ext cx="788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546651"/>
              </p:ext>
            </p:extLst>
          </p:nvPr>
        </p:nvGraphicFramePr>
        <p:xfrm>
          <a:off x="6676201" y="806359"/>
          <a:ext cx="2589331" cy="5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" name="Equazione" r:id="rId8" imgW="1815312" imgH="393529" progId="Equation.3">
                  <p:embed/>
                </p:oleObj>
              </mc:Choice>
              <mc:Fallback>
                <p:oleObj name="Equazione" r:id="rId8" imgW="1815312" imgH="393529" progId="Equation.3">
                  <p:embed/>
                  <p:pic>
                    <p:nvPicPr>
                      <p:cNvPr id="21" name="Oggetto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201" y="806359"/>
                        <a:ext cx="2589331" cy="55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gget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017745"/>
              </p:ext>
            </p:extLst>
          </p:nvPr>
        </p:nvGraphicFramePr>
        <p:xfrm>
          <a:off x="6676201" y="1430033"/>
          <a:ext cx="705885" cy="36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" name="Equazione" r:id="rId10" imgW="457200" imgH="241200" progId="Equation.3">
                  <p:embed/>
                </p:oleObj>
              </mc:Choice>
              <mc:Fallback>
                <p:oleObj name="Equazione" r:id="rId10" imgW="45720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201" y="1430033"/>
                        <a:ext cx="705885" cy="366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584791"/>
              </p:ext>
            </p:extLst>
          </p:nvPr>
        </p:nvGraphicFramePr>
        <p:xfrm>
          <a:off x="6750299" y="3530588"/>
          <a:ext cx="317204" cy="36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" name="Equazione" r:id="rId12" imgW="203112" imgH="228501" progId="Equation.3">
                  <p:embed/>
                </p:oleObj>
              </mc:Choice>
              <mc:Fallback>
                <p:oleObj name="Equazione" r:id="rId12" imgW="203112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299" y="3530588"/>
                        <a:ext cx="317204" cy="362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268815" y="1410327"/>
            <a:ext cx="18668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4" name="Oggetto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628291"/>
              </p:ext>
            </p:extLst>
          </p:nvPr>
        </p:nvGraphicFramePr>
        <p:xfrm>
          <a:off x="6750299" y="3033617"/>
          <a:ext cx="1263573" cy="36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" name="Equazione" r:id="rId14" imgW="787400" imgH="228600" progId="Equation.3">
                  <p:embed/>
                </p:oleObj>
              </mc:Choice>
              <mc:Fallback>
                <p:oleObj name="Equazione" r:id="rId14" imgW="787400" imgH="228600" progId="Equation.3">
                  <p:embed/>
                  <p:pic>
                    <p:nvPicPr>
                      <p:cNvPr id="25" name="Oggetto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299" y="3033617"/>
                        <a:ext cx="1263573" cy="36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1843511" y="1277199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/>
          <p:nvPr/>
        </p:nvCxnSpPr>
        <p:spPr>
          <a:xfrm flipH="1">
            <a:off x="5266267" y="1062989"/>
            <a:ext cx="1363133" cy="316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7023871" y="3495953"/>
            <a:ext cx="184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torque constant 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9948333" y="1362184"/>
            <a:ext cx="414867" cy="127941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/>
          <p:cNvCxnSpPr>
            <a:stCxn id="27" idx="2"/>
          </p:cNvCxnSpPr>
          <p:nvPr/>
        </p:nvCxnSpPr>
        <p:spPr>
          <a:xfrm>
            <a:off x="8202219" y="1779659"/>
            <a:ext cx="17461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7881969" y="3022128"/>
            <a:ext cx="1568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motor torque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7731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pinion/rack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1843511" y="1277199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>
            <a:stCxn id="33" idx="1"/>
          </p:cNvCxnSpPr>
          <p:nvPr/>
        </p:nvCxnSpPr>
        <p:spPr>
          <a:xfrm flipH="1">
            <a:off x="4754643" y="1255885"/>
            <a:ext cx="1997772" cy="1688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221693"/>
              </p:ext>
            </p:extLst>
          </p:nvPr>
        </p:nvGraphicFramePr>
        <p:xfrm>
          <a:off x="8055133" y="1058883"/>
          <a:ext cx="2680710" cy="394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zione" r:id="rId8" imgW="1625400" imgH="241200" progId="Equation.3">
                  <p:embed/>
                </p:oleObj>
              </mc:Choice>
              <mc:Fallback>
                <p:oleObj name="Equazione" r:id="rId8" imgW="1625400" imgH="241200" progId="Equation.3">
                  <p:embed/>
                  <p:pic>
                    <p:nvPicPr>
                      <p:cNvPr id="30" name="Oggetto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5133" y="1058883"/>
                        <a:ext cx="2680710" cy="39422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gget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210873"/>
              </p:ext>
            </p:extLst>
          </p:nvPr>
        </p:nvGraphicFramePr>
        <p:xfrm>
          <a:off x="6982100" y="2148921"/>
          <a:ext cx="531464" cy="39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zione" r:id="rId10" imgW="304668" imgH="228501" progId="Equation.3">
                  <p:embed/>
                </p:oleObj>
              </mc:Choice>
              <mc:Fallback>
                <p:oleObj name="Equazione" r:id="rId10" imgW="304668" imgH="228501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2100" y="2148921"/>
                        <a:ext cx="531464" cy="398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581993"/>
              </p:ext>
            </p:extLst>
          </p:nvPr>
        </p:nvGraphicFramePr>
        <p:xfrm>
          <a:off x="3719932" y="2184143"/>
          <a:ext cx="255231" cy="32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932" y="2184143"/>
                        <a:ext cx="255231" cy="328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350463"/>
              </p:ext>
            </p:extLst>
          </p:nvPr>
        </p:nvGraphicFramePr>
        <p:xfrm>
          <a:off x="6975972" y="2598869"/>
          <a:ext cx="932380" cy="40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zione" r:id="rId14" imgW="545760" imgH="241200" progId="Equation.3">
                  <p:embed/>
                </p:oleObj>
              </mc:Choice>
              <mc:Fallback>
                <p:oleObj name="Equazione" r:id="rId14" imgW="545760" imgH="241200" progId="Equation.3">
                  <p:embed/>
                  <p:pic>
                    <p:nvPicPr>
                      <p:cNvPr id="37" name="Oggetto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972" y="2598869"/>
                        <a:ext cx="932380" cy="408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7371488" y="2154703"/>
            <a:ext cx="366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load torque transmitted to the carts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7125570" y="1697534"/>
            <a:ext cx="3323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inertia of motor, pinion and rack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7709658" y="2618672"/>
            <a:ext cx="2668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non linear motor friction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6752415" y="1071219"/>
            <a:ext cx="48181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Pinion/rack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		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where	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5" name="Connettore 2 34"/>
          <p:cNvCxnSpPr>
            <a:stCxn id="33" idx="1"/>
          </p:cNvCxnSpPr>
          <p:nvPr/>
        </p:nvCxnSpPr>
        <p:spPr>
          <a:xfrm flipH="1">
            <a:off x="4613327" y="1255885"/>
            <a:ext cx="2139088" cy="3143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ccia circolare in giù 14"/>
          <p:cNvSpPr/>
          <p:nvPr/>
        </p:nvSpPr>
        <p:spPr>
          <a:xfrm>
            <a:off x="3249447" y="2033006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aphicFrame>
        <p:nvGraphicFramePr>
          <p:cNvPr id="46" name="Oggetto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0030"/>
              </p:ext>
            </p:extLst>
          </p:nvPr>
        </p:nvGraphicFramePr>
        <p:xfrm>
          <a:off x="6975972" y="1725941"/>
          <a:ext cx="264214" cy="33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28" name="Oggetto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972" y="1725941"/>
                        <a:ext cx="264214" cy="339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76092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carts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54" name="Oggetto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522794"/>
              </p:ext>
            </p:extLst>
          </p:nvPr>
        </p:nvGraphicFramePr>
        <p:xfrm>
          <a:off x="6814252" y="848401"/>
          <a:ext cx="2950986" cy="43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zione" r:id="rId7" imgW="1549400" imgH="228600" progId="Equation.3">
                  <p:embed/>
                </p:oleObj>
              </mc:Choice>
              <mc:Fallback>
                <p:oleObj name="Equazione" r:id="rId7" imgW="1549400" imgH="228600" progId="Equation.3">
                  <p:embed/>
                  <p:pic>
                    <p:nvPicPr>
                      <p:cNvPr id="54" name="Oggetto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252" y="848401"/>
                        <a:ext cx="2950986" cy="43450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gget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05110"/>
              </p:ext>
            </p:extLst>
          </p:nvPr>
        </p:nvGraphicFramePr>
        <p:xfrm>
          <a:off x="5877190" y="1400000"/>
          <a:ext cx="735315" cy="35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zione" r:id="rId9" imgW="469900" imgH="228600" progId="Equation.3">
                  <p:embed/>
                </p:oleObj>
              </mc:Choice>
              <mc:Fallback>
                <p:oleObj name="Equazione" r:id="rId9" imgW="469900" imgH="228600" progId="Equation.3">
                  <p:embed/>
                  <p:pic>
                    <p:nvPicPr>
                      <p:cNvPr id="58" name="Oggetto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190" y="1400000"/>
                        <a:ext cx="735315" cy="35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6504440" y="1373892"/>
            <a:ext cx="47865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damping (viscous + spring) of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0" name="Oggetto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74536"/>
              </p:ext>
            </p:extLst>
          </p:nvPr>
        </p:nvGraphicFramePr>
        <p:xfrm>
          <a:off x="6642133" y="1854753"/>
          <a:ext cx="716813" cy="53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Equazione" r:id="rId11" imgW="520474" imgH="393529" progId="Equation.3">
                  <p:embed/>
                </p:oleObj>
              </mc:Choice>
              <mc:Fallback>
                <p:oleObj name="Equazione" r:id="rId11" imgW="520474" imgH="393529" progId="Equation.3">
                  <p:embed/>
                  <p:pic>
                    <p:nvPicPr>
                      <p:cNvPr id="60" name="Oggetto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33" y="1854753"/>
                        <a:ext cx="716813" cy="534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ggetto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0037"/>
              </p:ext>
            </p:extLst>
          </p:nvPr>
        </p:nvGraphicFramePr>
        <p:xfrm>
          <a:off x="6612505" y="2496636"/>
          <a:ext cx="3134889" cy="5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zione" r:id="rId13" imgW="2044700" imgH="393700" progId="Equation.3">
                  <p:embed/>
                </p:oleObj>
              </mc:Choice>
              <mc:Fallback>
                <p:oleObj name="Equazione" r:id="rId13" imgW="2044700" imgH="393700" progId="Equation.3">
                  <p:embed/>
                  <p:pic>
                    <p:nvPicPr>
                      <p:cNvPr id="61" name="Oggetto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505" y="2496636"/>
                        <a:ext cx="3134889" cy="59781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ggetto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123256"/>
              </p:ext>
            </p:extLst>
          </p:nvPr>
        </p:nvGraphicFramePr>
        <p:xfrm>
          <a:off x="7479659" y="3115530"/>
          <a:ext cx="876802" cy="59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zione" r:id="rId15" imgW="571252" imgH="393529" progId="Equation.3">
                  <p:embed/>
                </p:oleObj>
              </mc:Choice>
              <mc:Fallback>
                <p:oleObj name="Equazione" r:id="rId15" imgW="571252" imgH="393529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9659" y="3115530"/>
                        <a:ext cx="876802" cy="599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55"/>
          <p:cNvSpPr>
            <a:spLocks noChangeArrowheads="1"/>
          </p:cNvSpPr>
          <p:nvPr/>
        </p:nvSpPr>
        <p:spPr bwMode="auto">
          <a:xfrm>
            <a:off x="5856767" y="1904612"/>
            <a:ext cx="4802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neglecting nonlinear friction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6642133" y="3248016"/>
            <a:ext cx="779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ttangolo 1"/>
          <p:cNvSpPr/>
          <p:nvPr/>
        </p:nvSpPr>
        <p:spPr>
          <a:xfrm>
            <a:off x="5337770" y="860940"/>
            <a:ext cx="521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cart:			   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r="2545"/>
          <a:stretch/>
        </p:blipFill>
        <p:spPr>
          <a:xfrm rot="5400000">
            <a:off x="924078" y="1873339"/>
            <a:ext cx="5766726" cy="3558673"/>
          </a:xfrm>
          <a:prstGeom prst="rect">
            <a:avLst/>
          </a:prstGeom>
        </p:spPr>
      </p:pic>
      <p:graphicFrame>
        <p:nvGraphicFramePr>
          <p:cNvPr id="49" name="Oggetto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915025"/>
              </p:ext>
            </p:extLst>
          </p:nvPr>
        </p:nvGraphicFramePr>
        <p:xfrm>
          <a:off x="6095999" y="2591886"/>
          <a:ext cx="513330" cy="40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zione" r:id="rId18" imgW="190440" imgH="152280" progId="Equation.3">
                  <p:embed/>
                </p:oleObj>
              </mc:Choice>
              <mc:Fallback>
                <p:oleObj name="Equazione" r:id="rId18" imgW="190440" imgH="152280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9" y="2591886"/>
                        <a:ext cx="513330" cy="407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18373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it-IT" sz="3000" dirty="0" err="1">
                <a:solidFill>
                  <a:srgbClr val="003366"/>
                </a:solidFill>
              </a:rPr>
              <a:t>Equations</a:t>
            </a:r>
            <a:r>
              <a:rPr lang="it-IT" sz="3000" dirty="0">
                <a:solidFill>
                  <a:srgbClr val="003366"/>
                </a:solidFill>
              </a:rPr>
              <a:t>: 1-2-3 DOF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32" name="Ogget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83274"/>
              </p:ext>
            </p:extLst>
          </p:nvPr>
        </p:nvGraphicFramePr>
        <p:xfrm>
          <a:off x="2139050" y="774025"/>
          <a:ext cx="302525" cy="42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" name="Equazione" r:id="rId7" imgW="152280" imgH="215640" progId="Equation.3">
                  <p:embed/>
                </p:oleObj>
              </mc:Choice>
              <mc:Fallback>
                <p:oleObj name="Equazione" r:id="rId7" imgW="152280" imgH="21564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050" y="774025"/>
                        <a:ext cx="302525" cy="4295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gget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95349"/>
              </p:ext>
            </p:extLst>
          </p:nvPr>
        </p:nvGraphicFramePr>
        <p:xfrm>
          <a:off x="2139950" y="1127125"/>
          <a:ext cx="3016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" name="Equazione" r:id="rId9" imgW="164880" imgH="215640" progId="Equation.3">
                  <p:embed/>
                </p:oleObj>
              </mc:Choice>
              <mc:Fallback>
                <p:oleObj name="Equazione" r:id="rId9" imgW="164880" imgH="215640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127125"/>
                        <a:ext cx="301625" cy="398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2329577" y="810614"/>
            <a:ext cx="28907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state of the motor (current)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2329577" y="1158533"/>
            <a:ext cx="2088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position of the cart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123325" y="33682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" name="Oggetto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81406"/>
              </p:ext>
            </p:extLst>
          </p:nvPr>
        </p:nvGraphicFramePr>
        <p:xfrm>
          <a:off x="2139950" y="1435100"/>
          <a:ext cx="3016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" name="Equazione" r:id="rId11" imgW="164880" imgH="228600" progId="Equation.3">
                  <p:embed/>
                </p:oleObj>
              </mc:Choice>
              <mc:Fallback>
                <p:oleObj name="Equazione" r:id="rId11" imgW="164880" imgH="228600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435100"/>
                        <a:ext cx="301625" cy="42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2332908" y="1159515"/>
            <a:ext cx="2088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position of the cart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Rectangle 41"/>
          <p:cNvSpPr>
            <a:spLocks noChangeArrowheads="1"/>
          </p:cNvSpPr>
          <p:nvPr/>
        </p:nvSpPr>
        <p:spPr bwMode="auto">
          <a:xfrm>
            <a:off x="2326246" y="1453536"/>
            <a:ext cx="2052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velocity of the cart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40045"/>
              </p:ext>
            </p:extLst>
          </p:nvPr>
        </p:nvGraphicFramePr>
        <p:xfrm>
          <a:off x="2071351" y="1885207"/>
          <a:ext cx="2859950" cy="116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" name="Equazione" r:id="rId13" imgW="1651000" imgH="660400" progId="Equation.3">
                  <p:embed/>
                </p:oleObj>
              </mc:Choice>
              <mc:Fallback>
                <p:oleObj name="Equazione" r:id="rId13" imgW="16510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351" y="1885207"/>
                        <a:ext cx="2859950" cy="116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563993"/>
              </p:ext>
            </p:extLst>
          </p:nvPr>
        </p:nvGraphicFramePr>
        <p:xfrm>
          <a:off x="8680113" y="2230469"/>
          <a:ext cx="1245089" cy="50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" name="Equazione" r:id="rId15" imgW="965160" imgH="393480" progId="Equation.3">
                  <p:embed/>
                </p:oleObj>
              </mc:Choice>
              <mc:Fallback>
                <p:oleObj name="Equazione" r:id="rId15" imgW="965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113" y="2230469"/>
                        <a:ext cx="1245089" cy="505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11911"/>
              </p:ext>
            </p:extLst>
          </p:nvPr>
        </p:nvGraphicFramePr>
        <p:xfrm>
          <a:off x="5387975" y="1746250"/>
          <a:ext cx="3387725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" name="Equazione" r:id="rId17" imgW="2171520" imgH="965160" progId="Equation.3">
                  <p:embed/>
                </p:oleObj>
              </mc:Choice>
              <mc:Fallback>
                <p:oleObj name="Equazione" r:id="rId17" imgW="217152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1746250"/>
                        <a:ext cx="3387725" cy="1500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524504"/>
              </p:ext>
            </p:extLst>
          </p:nvPr>
        </p:nvGraphicFramePr>
        <p:xfrm>
          <a:off x="5014913" y="2332038"/>
          <a:ext cx="3778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" name="Equazione" r:id="rId19" imgW="190440" imgH="152280" progId="Equation.3">
                  <p:embed/>
                </p:oleObj>
              </mc:Choice>
              <mc:Fallback>
                <p:oleObj name="Equazione" r:id="rId19" imgW="190440" imgH="15228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2332038"/>
                        <a:ext cx="377825" cy="303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139050" y="3777711"/>
            <a:ext cx="63195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2DOF: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Lagrangian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approach:	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752852"/>
              </p:ext>
            </p:extLst>
          </p:nvPr>
        </p:nvGraphicFramePr>
        <p:xfrm>
          <a:off x="4931301" y="3606385"/>
          <a:ext cx="2758195" cy="70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" name="Equazione" r:id="rId21" imgW="1892300" imgH="482600" progId="Equation.3">
                  <p:embed/>
                </p:oleObj>
              </mc:Choice>
              <mc:Fallback>
                <p:oleObj name="Equazione" r:id="rId21" imgW="1892300" imgH="482600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301" y="3606385"/>
                        <a:ext cx="2758195" cy="706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253633"/>
              </p:ext>
            </p:extLst>
          </p:nvPr>
        </p:nvGraphicFramePr>
        <p:xfrm>
          <a:off x="8398684" y="3661639"/>
          <a:ext cx="1043879" cy="61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" name="Equazione" r:id="rId23" imgW="774364" imgH="457002" progId="Equation.3">
                  <p:embed/>
                </p:oleObj>
              </mc:Choice>
              <mc:Fallback>
                <p:oleObj name="Equazione" r:id="rId23" imgW="774364" imgH="457002" progId="Equation.3">
                  <p:embed/>
                  <p:pic>
                    <p:nvPicPr>
                      <p:cNvPr id="15" name="Ogget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684" y="3661639"/>
                        <a:ext cx="1043879" cy="618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2120169" y="4971352"/>
            <a:ext cx="5399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space model: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1" name="Oggetto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8754"/>
              </p:ext>
            </p:extLst>
          </p:nvPr>
        </p:nvGraphicFramePr>
        <p:xfrm>
          <a:off x="4116563" y="4377144"/>
          <a:ext cx="4085656" cy="155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" name="Equazione" r:id="rId25" imgW="3009900" imgH="1143000" progId="Equation.3">
                  <p:embed/>
                </p:oleObj>
              </mc:Choice>
              <mc:Fallback>
                <p:oleObj name="Equazione" r:id="rId25" imgW="3009900" imgH="1143000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563" y="4377144"/>
                        <a:ext cx="4085656" cy="1551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2106219" y="5911466"/>
            <a:ext cx="3678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suitable definitions of M, C, K, B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Analogously for 3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8280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White box identification: detached cart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022473"/>
              </p:ext>
            </p:extLst>
          </p:nvPr>
        </p:nvGraphicFramePr>
        <p:xfrm>
          <a:off x="2867481" y="1238084"/>
          <a:ext cx="1158602" cy="302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" name="Equazione" r:id="rId7" imgW="660113" imgH="177723" progId="Equation.3">
                  <p:embed/>
                </p:oleObj>
              </mc:Choice>
              <mc:Fallback>
                <p:oleObj name="Equazione" r:id="rId7" imgW="660113" imgH="17772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1238084"/>
                        <a:ext cx="1158602" cy="302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63178"/>
              </p:ext>
            </p:extLst>
          </p:nvPr>
        </p:nvGraphicFramePr>
        <p:xfrm>
          <a:off x="2867481" y="1570196"/>
          <a:ext cx="11430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" name="Equazione" r:id="rId9" imgW="761669" imgH="431613" progId="Equation.3">
                  <p:embed/>
                </p:oleObj>
              </mc:Choice>
              <mc:Fallback>
                <p:oleObj name="Equazione" r:id="rId9" imgW="761669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1570196"/>
                        <a:ext cx="1143000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268373"/>
              </p:ext>
            </p:extLst>
          </p:nvPr>
        </p:nvGraphicFramePr>
        <p:xfrm>
          <a:off x="4129188" y="1556406"/>
          <a:ext cx="1667168" cy="66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" name="Equazione" r:id="rId11" imgW="1143000" imgH="457200" progId="Equation.3">
                  <p:embed/>
                </p:oleObj>
              </mc:Choice>
              <mc:Fallback>
                <p:oleObj name="Equazione" r:id="rId11" imgW="1143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188" y="1556406"/>
                        <a:ext cx="1667168" cy="666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378476"/>
              </p:ext>
            </p:extLst>
          </p:nvPr>
        </p:nvGraphicFramePr>
        <p:xfrm>
          <a:off x="5915063" y="1724226"/>
          <a:ext cx="10033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" name="Equazione" r:id="rId13" imgW="647640" imgH="203040" progId="Equation.3">
                  <p:embed/>
                </p:oleObj>
              </mc:Choice>
              <mc:Fallback>
                <p:oleObj name="Equazione" r:id="rId13" imgW="6476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63" y="1724226"/>
                        <a:ext cx="1003300" cy="309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358127"/>
              </p:ext>
            </p:extLst>
          </p:nvPr>
        </p:nvGraphicFramePr>
        <p:xfrm>
          <a:off x="2867481" y="2402387"/>
          <a:ext cx="677863" cy="41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" name="Equazione" r:id="rId15" imgW="368280" imgH="228600" progId="Equation.3">
                  <p:embed/>
                </p:oleObj>
              </mc:Choice>
              <mc:Fallback>
                <p:oleObj name="Equazione" r:id="rId15" imgW="3682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2402387"/>
                        <a:ext cx="677863" cy="417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525970"/>
              </p:ext>
            </p:extLst>
          </p:nvPr>
        </p:nvGraphicFramePr>
        <p:xfrm>
          <a:off x="8888475" y="2042888"/>
          <a:ext cx="1437649" cy="124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9" name="Equazione" r:id="rId17" imgW="1002865" imgH="863225" progId="Equation.3">
                  <p:embed/>
                </p:oleObj>
              </mc:Choice>
              <mc:Fallback>
                <p:oleObj name="Equazione" r:id="rId17" imgW="1002865" imgH="8632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8475" y="2042888"/>
                        <a:ext cx="1437649" cy="1245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717474"/>
              </p:ext>
            </p:extLst>
          </p:nvPr>
        </p:nvGraphicFramePr>
        <p:xfrm>
          <a:off x="2867481" y="3320477"/>
          <a:ext cx="1296407" cy="39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0" name="Equazione" r:id="rId19" imgW="875920" imgH="266584" progId="Equation.3">
                  <p:embed/>
                </p:oleObj>
              </mc:Choice>
              <mc:Fallback>
                <p:oleObj name="Equazione" r:id="rId19" imgW="875920" imgH="26658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3320477"/>
                        <a:ext cx="1296407" cy="394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197932"/>
              </p:ext>
            </p:extLst>
          </p:nvPr>
        </p:nvGraphicFramePr>
        <p:xfrm>
          <a:off x="2867481" y="3763645"/>
          <a:ext cx="2084377" cy="338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" name="Equazione" r:id="rId21" imgW="1409700" imgH="228600" progId="Equation.3">
                  <p:embed/>
                </p:oleObj>
              </mc:Choice>
              <mc:Fallback>
                <p:oleObj name="Equazione" r:id="rId21" imgW="14097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3763645"/>
                        <a:ext cx="2084377" cy="338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15550" y="888305"/>
            <a:ext cx="6535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cart was released from a fixed position and allowed to oscillate: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460358" y="1201962"/>
            <a:ext cx="73816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time difference between first and second peak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460358" y="1677946"/>
            <a:ext cx="97316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          ,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;	             : amplitudes of first and second peaks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2460359" y="2449441"/>
            <a:ext cx="9166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          : for each spring two experiments, with and without load: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460358" y="3332334"/>
            <a:ext cx="66998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                      varies with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 (ball bearing friction?):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2215550" y="4656489"/>
            <a:ext cx="58830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(identified parameters):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fit=0.9449±0.0263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Immagine 43" descr="C:\Users\user\Documents\GitHub\linearVibrationsControl\finalReport\parts\Identification\img\validation_ml_km_full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869" y="3473362"/>
            <a:ext cx="3946982" cy="295959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ttangolo 30"/>
          <p:cNvSpPr/>
          <p:nvPr/>
        </p:nvSpPr>
        <p:spPr>
          <a:xfrm>
            <a:off x="4710318" y="5663309"/>
            <a:ext cx="365843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of accuracy on the long run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8528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5280</TotalTime>
  <Words>684</Words>
  <Application>Microsoft Office PowerPoint</Application>
  <PresentationFormat>Widescreen</PresentationFormat>
  <Paragraphs>134</Paragraphs>
  <Slides>12</Slides>
  <Notes>11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Storyboard Layouts</vt:lpstr>
      <vt:lpstr>Equazione</vt:lpstr>
      <vt:lpstr>Microsoft Equation 3.0</vt:lpstr>
      <vt:lpstr>Presentazione standard di PowerPoint</vt:lpstr>
      <vt:lpstr>System description</vt:lpstr>
      <vt:lpstr>Preliminary issues</vt:lpstr>
      <vt:lpstr>Protection system: four macroblocks</vt:lpstr>
      <vt:lpstr>Modelling: motor</vt:lpstr>
      <vt:lpstr>Modelling: pinion/rack</vt:lpstr>
      <vt:lpstr>Modelling: carts</vt:lpstr>
      <vt:lpstr>Equations: 1-2-3 DOF</vt:lpstr>
      <vt:lpstr>White box identification: detached cart</vt:lpstr>
      <vt:lpstr>White box identification: motor only</vt:lpstr>
      <vt:lpstr>Overall system identification</vt:lpstr>
      <vt:lpstr>Overall system identification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user</cp:lastModifiedBy>
  <cp:revision>209</cp:revision>
  <dcterms:created xsi:type="dcterms:W3CDTF">2015-04-04T11:28:03Z</dcterms:created>
  <dcterms:modified xsi:type="dcterms:W3CDTF">2016-06-22T10:06:33Z</dcterms:modified>
  <cp:category>Engineering</cp:category>
</cp:coreProperties>
</file>