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29"/>
  </p:notesMasterIdLst>
  <p:sldIdLst>
    <p:sldId id="292" r:id="rId4"/>
    <p:sldId id="268" r:id="rId5"/>
    <p:sldId id="269" r:id="rId6"/>
    <p:sldId id="270" r:id="rId7"/>
    <p:sldId id="271" r:id="rId8"/>
    <p:sldId id="283" r:id="rId9"/>
    <p:sldId id="284" r:id="rId10"/>
    <p:sldId id="285" r:id="rId11"/>
    <p:sldId id="286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7" r:id="rId24"/>
    <p:sldId id="288" r:id="rId25"/>
    <p:sldId id="289" r:id="rId26"/>
    <p:sldId id="290" r:id="rId27"/>
    <p:sldId id="291" r:id="rId28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1167" autoAdjust="0"/>
  </p:normalViewPr>
  <p:slideViewPr>
    <p:cSldViewPr snapToGrid="0" snapToObjects="1">
      <p:cViewPr varScale="1">
        <p:scale>
          <a:sx n="79" d="100"/>
          <a:sy n="79" d="100"/>
        </p:scale>
        <p:origin x="137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t>22/06/2016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baseline="0" dirty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41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How do we weight Q and R?</a:t>
            </a:r>
          </a:p>
          <a:p>
            <a:r>
              <a:rPr lang="it-IT" dirty="0"/>
              <a:t>Why didnt we include an</a:t>
            </a:r>
            <a:r>
              <a:rPr lang="it-IT" baseline="0" dirty="0"/>
              <a:t> integral action.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662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5527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961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2432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Discrete time because it works better.</a:t>
            </a:r>
          </a:p>
          <a:p>
            <a:r>
              <a:rPr lang="it-IT" dirty="0"/>
              <a:t>There is no implementation of EKF</a:t>
            </a:r>
            <a:r>
              <a:rPr lang="it-IT" baseline="0" dirty="0"/>
              <a:t> on matlab.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517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it-IT" dirty="0"/>
              <a:t>Correctness of implementation </a:t>
            </a:r>
          </a:p>
          <a:p>
            <a:pPr marL="228600" indent="-228600">
              <a:buAutoNum type="arabicParenR"/>
            </a:pPr>
            <a:r>
              <a:rPr lang="it-IT" dirty="0"/>
              <a:t>Noisy data, Online</a:t>
            </a:r>
          </a:p>
          <a:p>
            <a:pPr marL="228600" indent="-228600">
              <a:buAutoNum type="arabicParenR"/>
            </a:pPr>
            <a:r>
              <a:rPr lang="it-IT" dirty="0"/>
              <a:t>Comparing Arduino vs Simulink = Online vs Offline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196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2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Nome Cognome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Control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2236" y="2234541"/>
            <a:ext cx="7061200" cy="2262457"/>
          </a:xfrm>
        </p:spPr>
        <p:txBody>
          <a:bodyPr/>
          <a:lstStyle/>
          <a:p>
            <a:pPr algn="ctr"/>
            <a:r>
              <a:rPr lang="it-IT" sz="7200" b="1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209562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it-IT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it-IT" sz="4800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b="-4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8297"/>
            <a:ext cx="7798376" cy="3967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4797" y="1266358"/>
                <a:ext cx="3651925" cy="1221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it-I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d>
                                        <m:d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sub>
                              <m: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797" y="1266358"/>
                <a:ext cx="3651925" cy="1221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07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it-IT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it-IT" sz="4800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b="-4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155"/>
            <a:ext cx="9144000" cy="2175189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946950" y="2555943"/>
            <a:ext cx="367625" cy="32060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 4"/>
          <p:cNvSpPr/>
          <p:nvPr/>
        </p:nvSpPr>
        <p:spPr>
          <a:xfrm>
            <a:off x="3921800" y="2555943"/>
            <a:ext cx="367625" cy="32060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7071400" y="2555943"/>
            <a:ext cx="367625" cy="32060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2130762" y="2943225"/>
            <a:ext cx="0" cy="60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21487" y="2933700"/>
            <a:ext cx="0" cy="60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55212" y="2924175"/>
            <a:ext cx="0" cy="60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130762" y="3543300"/>
            <a:ext cx="5975013" cy="9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05775" y="3278344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1Hz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199" y="4311241"/>
            <a:ext cx="7235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  <a:latin typeface="+mn-lt"/>
              </a:rPr>
              <a:t>The weights should have the inverse shape of the desired sensitivity.</a:t>
            </a:r>
          </a:p>
          <a:p>
            <a:endParaRPr lang="it-IT" dirty="0">
              <a:solidFill>
                <a:schemeClr val="tx2"/>
              </a:solidFill>
              <a:latin typeface="+mn-lt"/>
            </a:endParaRPr>
          </a:p>
          <a:p>
            <a:endParaRPr lang="it-IT" dirty="0">
              <a:solidFill>
                <a:schemeClr val="tx2"/>
              </a:solidFill>
              <a:latin typeface="+mn-lt"/>
            </a:endParaRPr>
          </a:p>
          <a:p>
            <a:r>
              <a:rPr lang="it-IT" dirty="0">
                <a:solidFill>
                  <a:schemeClr val="tx2"/>
                </a:solidFill>
                <a:latin typeface="+mn-lt"/>
              </a:rPr>
              <a:t>The higher the weight the weaker the control action:</a:t>
            </a:r>
          </a:p>
          <a:p>
            <a:r>
              <a:rPr lang="it-IT" dirty="0">
                <a:solidFill>
                  <a:schemeClr val="tx2"/>
                </a:solidFill>
                <a:latin typeface="+mn-lt"/>
              </a:rPr>
              <a:t>It is important since the motor saturates at ±5V.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793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it-IT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it-IT" sz="4800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b="-4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2"/>
          <a:stretch/>
        </p:blipFill>
        <p:spPr>
          <a:xfrm>
            <a:off x="981074" y="1057274"/>
            <a:ext cx="7378701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5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it-IT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it-IT" sz="4800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b="-4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124"/>
            <a:ext cx="9144000" cy="4791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3425" y="1181100"/>
            <a:ext cx="813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  <a:latin typeface="+mn-lt"/>
              </a:rPr>
              <a:t>Reducing the order of complexity of the regulator does not alter perfomance.</a:t>
            </a:r>
          </a:p>
        </p:txBody>
      </p:sp>
    </p:spTree>
    <p:extLst>
      <p:ext uri="{BB962C8B-B14F-4D97-AF65-F5344CB8AC3E}">
        <p14:creationId xmlns:p14="http://schemas.microsoft.com/office/powerpoint/2010/main" val="2665158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it-IT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it-IT" sz="4800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b="-4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r="7446"/>
          <a:stretch/>
        </p:blipFill>
        <p:spPr>
          <a:xfrm>
            <a:off x="95250" y="1033462"/>
            <a:ext cx="6334126" cy="5372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29376" y="2811571"/>
            <a:ext cx="24288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  <a:latin typeface="+mn-lt"/>
              </a:rPr>
              <a:t>Zero tracking error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  <a:latin typeface="+mn-lt"/>
              </a:rPr>
              <a:t>Rising time less than 1 sec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  <a:latin typeface="+mn-lt"/>
              </a:rPr>
              <a:t>Noise cancellation</a:t>
            </a:r>
          </a:p>
        </p:txBody>
      </p:sp>
    </p:spTree>
    <p:extLst>
      <p:ext uri="{BB962C8B-B14F-4D97-AF65-F5344CB8AC3E}">
        <p14:creationId xmlns:p14="http://schemas.microsoft.com/office/powerpoint/2010/main" val="743327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it-IT" sz="4800" dirty="0"/>
                  <a:t> 2dof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t="-28571" b="-122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1" y="1776413"/>
            <a:ext cx="8415052" cy="41957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86775" y="2952750"/>
            <a:ext cx="233078" cy="92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085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it-IT" sz="4800" dirty="0"/>
                  <a:t> 2dof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t="-28571" b="-122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5" r="8333"/>
          <a:stretch/>
        </p:blipFill>
        <p:spPr>
          <a:xfrm>
            <a:off x="76199" y="1314450"/>
            <a:ext cx="8834438" cy="520065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556675" y="3660843"/>
            <a:ext cx="815300" cy="56825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 4"/>
          <p:cNvSpPr/>
          <p:nvPr/>
        </p:nvSpPr>
        <p:spPr>
          <a:xfrm>
            <a:off x="5652175" y="2184468"/>
            <a:ext cx="815300" cy="56825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4652050" y="5051493"/>
            <a:ext cx="815300" cy="56825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352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it-IT" sz="4800" dirty="0"/>
                  <a:t> 2dof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t="-28571" b="-122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4116" b="29483"/>
          <a:stretch/>
        </p:blipFill>
        <p:spPr>
          <a:xfrm>
            <a:off x="219242" y="1190625"/>
            <a:ext cx="8924758" cy="1990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42" y="3463138"/>
            <a:ext cx="5437410" cy="2613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53124" y="3663163"/>
            <a:ext cx="2886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tx2"/>
                </a:solidFill>
                <a:latin typeface="+mn-lt"/>
              </a:rPr>
              <a:t>The current is not directly measured, but estimated through a Kalman filter.</a:t>
            </a:r>
          </a:p>
          <a:p>
            <a:pPr algn="just"/>
            <a:endParaRPr lang="it-IT" dirty="0">
              <a:solidFill>
                <a:schemeClr val="tx2"/>
              </a:solidFill>
              <a:latin typeface="+mn-lt"/>
            </a:endParaRPr>
          </a:p>
          <a:p>
            <a:pPr algn="just"/>
            <a:endParaRPr lang="it-IT" dirty="0">
              <a:solidFill>
                <a:schemeClr val="tx2"/>
              </a:solidFill>
              <a:latin typeface="+mn-lt"/>
            </a:endParaRPr>
          </a:p>
          <a:p>
            <a:pPr algn="just"/>
            <a:r>
              <a:rPr lang="it-IT" dirty="0">
                <a:solidFill>
                  <a:schemeClr val="tx2"/>
                </a:solidFill>
                <a:latin typeface="+mn-lt"/>
              </a:rPr>
              <a:t>The current regulator allows to stabilize the motor effort.</a:t>
            </a:r>
          </a:p>
        </p:txBody>
      </p:sp>
    </p:spTree>
    <p:extLst>
      <p:ext uri="{BB962C8B-B14F-4D97-AF65-F5344CB8AC3E}">
        <p14:creationId xmlns:p14="http://schemas.microsoft.com/office/powerpoint/2010/main" val="2269747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it-IT" sz="4800" dirty="0"/>
                  <a:t> 2dof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t="-28571" b="-122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4" r="8021"/>
          <a:stretch/>
        </p:blipFill>
        <p:spPr>
          <a:xfrm>
            <a:off x="0" y="1076324"/>
            <a:ext cx="8948983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03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it-IT" sz="4800" dirty="0"/>
                  <a:t> 3dof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t="-28571" b="-122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8" y="2119312"/>
            <a:ext cx="8205788" cy="3340355"/>
          </a:xfrm>
          <a:prstGeom prst="rect">
            <a:avLst/>
          </a:prstGeom>
        </p:spPr>
      </p:pic>
      <p:sp>
        <p:nvSpPr>
          <p:cNvPr id="4" name="Multiply 3"/>
          <p:cNvSpPr/>
          <p:nvPr/>
        </p:nvSpPr>
        <p:spPr>
          <a:xfrm>
            <a:off x="7962900" y="2105024"/>
            <a:ext cx="638175" cy="63817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48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Loopshaping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013"/>
            <a:ext cx="6558064" cy="491854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470825" y="1984443"/>
            <a:ext cx="680936" cy="67120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39313" y="2290863"/>
            <a:ext cx="319067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39711" y="1984443"/>
            <a:ext cx="2480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  <a:latin typeface="+mn-lt"/>
              </a:rPr>
              <a:t>Poles coming from the cart dynamics.</a:t>
            </a:r>
          </a:p>
          <a:p>
            <a:endParaRPr lang="it-IT" dirty="0">
              <a:solidFill>
                <a:schemeClr val="tx2"/>
              </a:solidFill>
              <a:latin typeface="+mn-lt"/>
            </a:endParaRPr>
          </a:p>
          <a:p>
            <a:r>
              <a:rPr lang="it-IT" dirty="0">
                <a:solidFill>
                  <a:schemeClr val="tx2"/>
                </a:solidFill>
                <a:latin typeface="+mn-lt"/>
              </a:rPr>
              <a:t>We would like to cancel this behavior.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51761" y="1877438"/>
            <a:ext cx="75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3Hz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619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542"/>
    </mc:Choice>
    <mc:Fallback xmlns="">
      <p:transition xmlns:p14="http://schemas.microsoft.com/office/powerpoint/2010/main" spd="slow" advTm="14754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it-IT" sz="4800" dirty="0"/>
                  <a:t> 3dof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t="-28571" b="-122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" y="971800"/>
            <a:ext cx="5333333" cy="400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7381" r="7512"/>
          <a:stretch/>
        </p:blipFill>
        <p:spPr>
          <a:xfrm>
            <a:off x="2723746" y="3197005"/>
            <a:ext cx="6274340" cy="33044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/>
          <p:cNvSpPr txBox="1"/>
          <p:nvPr/>
        </p:nvSpPr>
        <p:spPr>
          <a:xfrm>
            <a:off x="5390412" y="1685991"/>
            <a:ext cx="2966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tx2"/>
                </a:solidFill>
                <a:latin typeface="+mn-lt"/>
              </a:rPr>
              <a:t>The response (although not perfect) is way more stable with the inner current loop.</a:t>
            </a:r>
          </a:p>
        </p:txBody>
      </p:sp>
    </p:spTree>
    <p:extLst>
      <p:ext uri="{BB962C8B-B14F-4D97-AF65-F5344CB8AC3E}">
        <p14:creationId xmlns:p14="http://schemas.microsoft.com/office/powerpoint/2010/main" val="2728987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EKF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2236" y="2234541"/>
            <a:ext cx="7061200" cy="2262457"/>
          </a:xfrm>
        </p:spPr>
        <p:txBody>
          <a:bodyPr/>
          <a:lstStyle/>
          <a:p>
            <a:pPr algn="ctr"/>
            <a:r>
              <a:rPr lang="it-IT" sz="7200" b="1" dirty="0"/>
              <a:t>Extended Kalman Filter</a:t>
            </a:r>
          </a:p>
        </p:txBody>
      </p:sp>
    </p:spTree>
    <p:extLst>
      <p:ext uri="{BB962C8B-B14F-4D97-AF65-F5344CB8AC3E}">
        <p14:creationId xmlns:p14="http://schemas.microsoft.com/office/powerpoint/2010/main" val="2715208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4840" y="4046706"/>
            <a:ext cx="4442316" cy="2348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EKF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22"/>
          <a:stretch/>
        </p:blipFill>
        <p:spPr>
          <a:xfrm>
            <a:off x="194552" y="4637160"/>
            <a:ext cx="4405519" cy="1575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392" y="4594147"/>
            <a:ext cx="3989961" cy="1618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508" y="962633"/>
            <a:ext cx="4463577" cy="295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840" y="4134255"/>
            <a:ext cx="444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Linear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57156" y="4131011"/>
            <a:ext cx="428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Nonlinear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57156" y="4043463"/>
            <a:ext cx="4282062" cy="2348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6527259" y="1702340"/>
            <a:ext cx="340468" cy="735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8865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EKF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it-IT" dirty="0"/>
                  <a:t>Steps: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Update state estimate</a:t>
                </a:r>
                <a:br>
                  <a:rPr lang="it-IT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it-IT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Linearize system around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br>
                  <a:rPr lang="it-IT" dirty="0"/>
                </a:b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Update Kalman gain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Update prediction</a:t>
                </a:r>
                <a:br>
                  <a:rPr lang="it-IT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𝑚𝑒𝑎𝑠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pPr marL="514350" indent="-514350">
                  <a:buFont typeface="+mj-lt"/>
                  <a:buAutoNum type="arabicPeriod"/>
                </a:pPr>
                <a:endParaRPr lang="it-IT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2332" t="-15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814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EKF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9471"/>
            <a:ext cx="9144000" cy="3618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285" y="1231208"/>
            <a:ext cx="8521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chemeClr val="tx2"/>
                </a:solidFill>
                <a:latin typeface="+mn-lt"/>
              </a:rPr>
              <a:t>Simulink simulation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chemeClr val="tx2"/>
                </a:solidFill>
                <a:latin typeface="+mn-lt"/>
              </a:rPr>
              <a:t>Porting onto Arduino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chemeClr val="tx2"/>
                </a:solidFill>
                <a:latin typeface="+mn-lt"/>
              </a:rPr>
              <a:t>Validation of results </a:t>
            </a:r>
          </a:p>
        </p:txBody>
      </p:sp>
    </p:spTree>
    <p:extLst>
      <p:ext uri="{BB962C8B-B14F-4D97-AF65-F5344CB8AC3E}">
        <p14:creationId xmlns:p14="http://schemas.microsoft.com/office/powerpoint/2010/main" val="943629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EKF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30" y="996781"/>
            <a:ext cx="7244269" cy="543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4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Loopshaping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836"/>
            <a:ext cx="9144000" cy="31904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46811" y="4627085"/>
                <a:ext cx="4850378" cy="898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𝐻𝐹</m:t>
                              </m:r>
                            </m:sub>
                          </m:s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811" y="4627085"/>
                <a:ext cx="4850378" cy="898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5274398" y="3387238"/>
            <a:ext cx="248905" cy="223736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4531" y="4022266"/>
            <a:ext cx="26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cancel out cart dynamic</a:t>
            </a:r>
          </a:p>
        </p:txBody>
      </p:sp>
      <p:sp>
        <p:nvSpPr>
          <p:cNvPr id="8" name="Oval 7"/>
          <p:cNvSpPr/>
          <p:nvPr/>
        </p:nvSpPr>
        <p:spPr>
          <a:xfrm>
            <a:off x="4484449" y="5175980"/>
            <a:ext cx="286700" cy="36994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2830748" y="5719867"/>
            <a:ext cx="165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Integral 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0338" y="5904533"/>
            <a:ext cx="165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causal block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604259" y="5391431"/>
            <a:ext cx="826850" cy="358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13120" y="5553541"/>
            <a:ext cx="741572" cy="350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10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Loopshaping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4" y="895349"/>
            <a:ext cx="7134225" cy="535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5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Loopshaping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8" r="7603"/>
          <a:stretch/>
        </p:blipFill>
        <p:spPr>
          <a:xfrm>
            <a:off x="819150" y="2008757"/>
            <a:ext cx="7629525" cy="4364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1057275"/>
            <a:ext cx="7286625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2"/>
                </a:solidFill>
                <a:latin typeface="+mn-lt"/>
              </a:rPr>
              <a:t>Transient does not take into account non-linearities, 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2"/>
                </a:solidFill>
                <a:latin typeface="+mn-lt"/>
              </a:rPr>
              <a:t>but rising time and steady-state value match what we expected.</a:t>
            </a:r>
          </a:p>
        </p:txBody>
      </p:sp>
    </p:spTree>
    <p:extLst>
      <p:ext uri="{BB962C8B-B14F-4D97-AF65-F5344CB8AC3E}">
        <p14:creationId xmlns:p14="http://schemas.microsoft.com/office/powerpoint/2010/main" val="402507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LQG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8295" b="17188"/>
          <a:stretch/>
        </p:blipFill>
        <p:spPr>
          <a:xfrm>
            <a:off x="0" y="1240885"/>
            <a:ext cx="9144000" cy="28988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28492" y="4793977"/>
                <a:ext cx="3947940" cy="1262012"/>
              </a:xfrm>
              <a:prstGeom prst="rect">
                <a:avLst/>
              </a:prstGeom>
              <a:noFill/>
              <a:ln w="28575"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𝑥𝑄</m:t>
                          </m:r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𝑢𝑅</m:t>
                          </m:r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492" y="4793977"/>
                <a:ext cx="3947940" cy="1262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63443" y="1481139"/>
            <a:ext cx="1147459" cy="112587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/>
          <p:cNvSpPr txBox="1"/>
          <p:nvPr/>
        </p:nvSpPr>
        <p:spPr>
          <a:xfrm>
            <a:off x="151509" y="4963318"/>
            <a:ext cx="2683773" cy="92333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computed in order to guarantee zero tracking error at steady-state.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493396" y="2688687"/>
            <a:ext cx="2" cy="2059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6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LQG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9" t="3342" r="8511" b="3234"/>
          <a:stretch/>
        </p:blipFill>
        <p:spPr>
          <a:xfrm>
            <a:off x="251028" y="2052536"/>
            <a:ext cx="8445500" cy="448445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692130" y="2355361"/>
            <a:ext cx="1147459" cy="112587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" name="Group 11"/>
          <p:cNvGrpSpPr/>
          <p:nvPr/>
        </p:nvGrpSpPr>
        <p:grpSpPr>
          <a:xfrm>
            <a:off x="3936858" y="879493"/>
            <a:ext cx="3913356" cy="2058259"/>
            <a:chOff x="4150874" y="850310"/>
            <a:chExt cx="3913356" cy="205825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0874" y="949865"/>
              <a:ext cx="3839780" cy="1861428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4183706" y="850310"/>
              <a:ext cx="3880524" cy="205825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22570" y="1050587"/>
            <a:ext cx="3217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tx2"/>
                </a:solidFill>
                <a:latin typeface="+mn-lt"/>
              </a:rPr>
              <a:t>The compensator is not perfect even though error is below 1/100.</a:t>
            </a:r>
          </a:p>
        </p:txBody>
      </p:sp>
    </p:spTree>
    <p:extLst>
      <p:ext uri="{BB962C8B-B14F-4D97-AF65-F5344CB8AC3E}">
        <p14:creationId xmlns:p14="http://schemas.microsoft.com/office/powerpoint/2010/main" val="1682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LQG 2dof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1" t="3010" r="7872" b="2118"/>
          <a:stretch/>
        </p:blipFill>
        <p:spPr>
          <a:xfrm>
            <a:off x="112794" y="1225685"/>
            <a:ext cx="9031206" cy="488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1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LQG 3dof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5" t="2565" r="7978" b="2565"/>
          <a:stretch/>
        </p:blipFill>
        <p:spPr>
          <a:xfrm>
            <a:off x="116730" y="1361871"/>
            <a:ext cx="8900810" cy="481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122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5.6|40.5"/>
</p:tagLst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7961</TotalTime>
  <Words>261</Words>
  <Application>Microsoft Office PowerPoint</Application>
  <PresentationFormat>On-screen Show (4:3)</PresentationFormat>
  <Paragraphs>80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ＭＳ Ｐゴシック</vt:lpstr>
      <vt:lpstr>Arial</vt:lpstr>
      <vt:lpstr>Calibri</vt:lpstr>
      <vt:lpstr>Cambria Math</vt:lpstr>
      <vt:lpstr>Minion Web</vt:lpstr>
      <vt:lpstr>Wingdings</vt:lpstr>
      <vt:lpstr>Intro</vt:lpstr>
      <vt:lpstr>PoliMi_TESI_Scribd</vt:lpstr>
      <vt:lpstr>1_Intro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Politecnico di Milano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PresentazioneTesiNomeCognome</dc:title>
  <dc:subject/>
  <dc:creator>Luca Maggiori</dc:creator>
  <cp:keywords/>
  <dc:description/>
  <cp:lastModifiedBy>Gianluca Savaia</cp:lastModifiedBy>
  <cp:revision>1435</cp:revision>
  <dcterms:created xsi:type="dcterms:W3CDTF">2014-04-15T14:07:28Z</dcterms:created>
  <dcterms:modified xsi:type="dcterms:W3CDTF">2016-06-22T16:38:34Z</dcterms:modified>
  <cp:category/>
</cp:coreProperties>
</file>