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5" r:id="rId3"/>
    <p:sldMasterId id="2147483674" r:id="rId4"/>
    <p:sldMasterId id="2147483684" r:id="rId5"/>
    <p:sldMasterId id="2147483721" r:id="rId6"/>
  </p:sldMasterIdLst>
  <p:notesMasterIdLst>
    <p:notesMasterId r:id="rId21"/>
  </p:notesMasterIdLst>
  <p:handoutMasterIdLst>
    <p:handoutMasterId r:id="rId22"/>
  </p:handoutMasterIdLst>
  <p:sldIdLst>
    <p:sldId id="257" r:id="rId7"/>
    <p:sldId id="258" r:id="rId8"/>
    <p:sldId id="267" r:id="rId9"/>
    <p:sldId id="266" r:id="rId10"/>
    <p:sldId id="276" r:id="rId11"/>
    <p:sldId id="275" r:id="rId12"/>
    <p:sldId id="270" r:id="rId13"/>
    <p:sldId id="268" r:id="rId14"/>
    <p:sldId id="260" r:id="rId15"/>
    <p:sldId id="277" r:id="rId16"/>
    <p:sldId id="263" r:id="rId17"/>
    <p:sldId id="273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702" autoAdjust="0"/>
  </p:normalViewPr>
  <p:slideViewPr>
    <p:cSldViewPr snapToGrid="0">
      <p:cViewPr varScale="1">
        <p:scale>
          <a:sx n="118" d="100"/>
          <a:sy n="118" d="100"/>
        </p:scale>
        <p:origin x="1362" y="11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E046-DFA3-4E2C-B185-B6E85774A4EB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3AEF-B854-4F62-884F-4F89CBAA7B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3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1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7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9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" y="6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9150350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850"/>
            <a:ext cx="2514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6856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79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29260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5570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66329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331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06681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73309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97677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760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50764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60461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147068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9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0086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916318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231255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35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65013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20199080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889260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2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5446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4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533827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2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42558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6720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1743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5975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289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665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488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3151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9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7772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65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0753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"/>
            <a:ext cx="9150350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4850"/>
            <a:ext cx="2514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689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20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71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377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26185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8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1729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8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  <p:extLst>
      <p:ext uri="{BB962C8B-B14F-4D97-AF65-F5344CB8AC3E}">
        <p14:creationId xmlns:p14="http://schemas.microsoft.com/office/powerpoint/2010/main" val="37974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41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42.png"/><Relationship Id="rId9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4.jpg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5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11" Type="http://schemas.openxmlformats.org/officeDocument/2006/relationships/image" Target="../media/image46.wmf"/><Relationship Id="rId5" Type="http://schemas.openxmlformats.org/officeDocument/2006/relationships/image" Target="../media/image5.png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50.wmf"/><Relationship Id="rId4" Type="http://schemas.openxmlformats.org/officeDocument/2006/relationships/image" Target="../media/image51.png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9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5.wmf"/><Relationship Id="rId5" Type="http://schemas.openxmlformats.org/officeDocument/2006/relationships/image" Target="../media/image5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jpe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21.wmf"/><Relationship Id="rId5" Type="http://schemas.openxmlformats.org/officeDocument/2006/relationships/image" Target="../media/image6.png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6.wmf"/><Relationship Id="rId17" Type="http://schemas.openxmlformats.org/officeDocument/2006/relationships/image" Target="../media/image30.jpe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5.wmf"/><Relationship Id="rId19" Type="http://schemas.openxmlformats.org/officeDocument/2006/relationships/image" Target="../media/image2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1468221" y="4655728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en-GB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3614020" y="5284284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sz="1800" b="1" dirty="0" err="1"/>
              <a:t>Alessio</a:t>
            </a:r>
            <a:r>
              <a:rPr lang="en-GB" altLang="en-US" sz="1800" b="1" dirty="0"/>
              <a:t> Russo, </a:t>
            </a:r>
            <a:r>
              <a:rPr lang="en-GB" altLang="en-US" sz="1800" b="1" dirty="0" err="1"/>
              <a:t>Gianluca</a:t>
            </a:r>
            <a:r>
              <a:rPr lang="en-GB" altLang="en-US" sz="1800" b="1" dirty="0"/>
              <a:t> </a:t>
            </a:r>
            <a:r>
              <a:rPr lang="en-GB" altLang="en-US" sz="1800" b="1" dirty="0" err="1"/>
              <a:t>Savaia</a:t>
            </a:r>
            <a:r>
              <a:rPr lang="en-GB" altLang="en-US" sz="1800" b="1" dirty="0"/>
              <a:t>, Alberto </a:t>
            </a:r>
            <a:r>
              <a:rPr lang="en-GB" altLang="en-US" sz="1800" b="1" dirty="0" err="1"/>
              <a:t>Ficicchia</a:t>
            </a:r>
            <a:endParaRPr lang="en-GB" altLang="en-US" sz="1800" b="1" dirty="0"/>
          </a:p>
          <a:p>
            <a:pPr>
              <a:spcBef>
                <a:spcPct val="20000"/>
              </a:spcBef>
            </a:pPr>
            <a:r>
              <a:rPr lang="en-GB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en-GB" altLang="en-US" sz="1800" i="1" dirty="0" err="1"/>
              <a:t>Politecnico</a:t>
            </a:r>
            <a:r>
              <a:rPr lang="en-GB" altLang="en-US" sz="1800" i="1" dirty="0"/>
              <a:t>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2083181" y="0"/>
            <a:ext cx="706081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GB" altLang="en-US" sz="2200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en-GB" altLang="en-US" sz="2200" b="1" dirty="0">
                <a:solidFill>
                  <a:srgbClr val="FF9900"/>
                </a:solidFill>
              </a:rPr>
              <a:t>Automation and Control Engineering</a:t>
            </a:r>
            <a:br>
              <a:rPr lang="en-GB" altLang="en-US" sz="2200" b="1" dirty="0">
                <a:solidFill>
                  <a:srgbClr val="FF9900"/>
                </a:solidFill>
              </a:rPr>
            </a:br>
            <a:r>
              <a:rPr lang="en-GB" altLang="en-US" sz="2200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170" y="6363644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Identification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1041400" y="2518398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5258318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uppo 29"/>
          <p:cNvGrpSpPr/>
          <p:nvPr/>
        </p:nvGrpSpPr>
        <p:grpSpPr>
          <a:xfrm>
            <a:off x="192776" y="987472"/>
            <a:ext cx="3273569" cy="478273"/>
            <a:chOff x="2798273" y="1113053"/>
            <a:chExt cx="8220478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2" y="1165276"/>
              <a:ext cx="811441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192775" y="1952265"/>
            <a:ext cx="4384757" cy="959518"/>
            <a:chOff x="2692214" y="1110806"/>
            <a:chExt cx="10948228" cy="1444258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58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192768" y="3053657"/>
            <a:ext cx="4317584" cy="697697"/>
            <a:chOff x="2798273" y="1113053"/>
            <a:chExt cx="10842169" cy="709349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192775" y="4167340"/>
            <a:ext cx="4384757" cy="697697"/>
            <a:chOff x="2798273" y="1113053"/>
            <a:chExt cx="10842169" cy="709349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92775" y="5260529"/>
            <a:ext cx="4742205" cy="697697"/>
            <a:chOff x="2798273" y="1113053"/>
            <a:chExt cx="10842169" cy="709349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5" y="1165276"/>
              <a:ext cx="10736107" cy="657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693" indent="-266693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1246893" y="1469708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Freccia in giù 61"/>
          <p:cNvSpPr/>
          <p:nvPr/>
        </p:nvSpPr>
        <p:spPr>
          <a:xfrm>
            <a:off x="1731525" y="2610664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ccia in giù 62"/>
          <p:cNvSpPr/>
          <p:nvPr/>
        </p:nvSpPr>
        <p:spPr>
          <a:xfrm>
            <a:off x="2223159" y="3750720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ccia in giù 63"/>
          <p:cNvSpPr/>
          <p:nvPr/>
        </p:nvSpPr>
        <p:spPr>
          <a:xfrm>
            <a:off x="2707791" y="4867876"/>
            <a:ext cx="484632" cy="40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ccia a destra 4"/>
          <p:cNvSpPr/>
          <p:nvPr/>
        </p:nvSpPr>
        <p:spPr>
          <a:xfrm>
            <a:off x="493497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36515" y="5266325"/>
            <a:ext cx="1851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to compare?</a:t>
            </a:r>
          </a:p>
          <a:p>
            <a:r>
              <a:rPr lang="en-GB" dirty="0"/>
              <a:t>Which metric?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88" y="3318454"/>
            <a:ext cx="4221068" cy="1844614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4985760" y="1520089"/>
            <a:ext cx="340731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53" y="848777"/>
            <a:ext cx="5173767" cy="388032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Validation cost function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33409"/>
              </p:ext>
            </p:extLst>
          </p:nvPr>
        </p:nvGraphicFramePr>
        <p:xfrm>
          <a:off x="4753044" y="3256217"/>
          <a:ext cx="262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zione" r:id="rId8" imgW="1714320" imgH="419040" progId="Equation.3">
                  <p:embed/>
                </p:oleObj>
              </mc:Choice>
              <mc:Fallback>
                <p:oleObj name="Equazione" r:id="rId8" imgW="1714320" imgH="4190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044" y="3256217"/>
                        <a:ext cx="2628900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2502797" y="1658581"/>
            <a:ext cx="1865019" cy="478271"/>
            <a:chOff x="2798273" y="1113053"/>
            <a:chExt cx="8171907" cy="478272"/>
          </a:xfrm>
        </p:grpSpPr>
        <p:sp>
          <p:nvSpPr>
            <p:cNvPr id="47" name="Rettangolo arrotondato 46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Simulated output</a:t>
              </a:r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3212193" y="3249717"/>
            <a:ext cx="1298851" cy="478271"/>
            <a:chOff x="2798273" y="1113053"/>
            <a:chExt cx="8171907" cy="478272"/>
          </a:xfrm>
        </p:grpSpPr>
        <p:sp>
          <p:nvSpPr>
            <p:cNvPr id="66" name="Rettangolo arrotondato 65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Real output</a:t>
              </a:r>
            </a:p>
          </p:txBody>
        </p:sp>
      </p:grpSp>
      <p:cxnSp>
        <p:nvCxnSpPr>
          <p:cNvPr id="11" name="Connettore 2 10"/>
          <p:cNvCxnSpPr/>
          <p:nvPr/>
        </p:nvCxnSpPr>
        <p:spPr>
          <a:xfrm>
            <a:off x="3455299" y="2153012"/>
            <a:ext cx="590719" cy="444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3746266" y="2714339"/>
            <a:ext cx="115348" cy="5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738798" y="1214247"/>
            <a:ext cx="30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expressed by </a:t>
            </a:r>
            <a:r>
              <a:rPr lang="en-GB" i="1" dirty="0"/>
              <a:t>L</a:t>
            </a:r>
            <a:r>
              <a:rPr lang="en-GB" baseline="-25000" dirty="0"/>
              <a:t>2</a:t>
            </a:r>
            <a:r>
              <a:rPr lang="en-GB" dirty="0"/>
              <a:t> norm</a:t>
            </a:r>
          </a:p>
        </p:txBody>
      </p:sp>
      <p:graphicFrame>
        <p:nvGraphicFramePr>
          <p:cNvPr id="68" name="Oggetto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90555"/>
              </p:ext>
            </p:extLst>
          </p:nvPr>
        </p:nvGraphicFramePr>
        <p:xfrm>
          <a:off x="4754764" y="1649773"/>
          <a:ext cx="3973512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zione" r:id="rId10" imgW="2590560" imgH="330120" progId="Equation.3">
                  <p:embed/>
                </p:oleObj>
              </mc:Choice>
              <mc:Fallback>
                <p:oleObj name="Equazione" r:id="rId10" imgW="2590560" imgH="330120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764" y="1649773"/>
                        <a:ext cx="3973512" cy="503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4743094" y="2254448"/>
            <a:ext cx="445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represents the energy of the difference signal</a:t>
            </a:r>
          </a:p>
          <a:p>
            <a:endParaRPr lang="en-GB" dirty="0"/>
          </a:p>
          <a:p>
            <a:r>
              <a:rPr lang="en-GB" dirty="0"/>
              <a:t>A more practical index is: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66863" y="4702781"/>
            <a:ext cx="505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way </a:t>
            </a:r>
            <a:r>
              <a:rPr lang="en-GB" i="1" dirty="0"/>
              <a:t>d</a:t>
            </a:r>
            <a:r>
              <a:rPr lang="en-GB" dirty="0"/>
              <a:t>=1 represents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9274562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189"/>
            <a:ext cx="6400800" cy="4800600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Motor identification: resistance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94897"/>
              </p:ext>
            </p:extLst>
          </p:nvPr>
        </p:nvGraphicFramePr>
        <p:xfrm>
          <a:off x="2764986" y="867094"/>
          <a:ext cx="3264191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86" y="867094"/>
                        <a:ext cx="3264191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91551" y="852891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Steady state: identify </a:t>
            </a:r>
          </a:p>
        </p:txBody>
      </p:sp>
      <p:cxnSp>
        <p:nvCxnSpPr>
          <p:cNvPr id="9" name="Connettore 2 8"/>
          <p:cNvCxnSpPr>
            <a:stCxn id="10" idx="1"/>
          </p:cNvCxnSpPr>
          <p:nvPr/>
        </p:nvCxnSpPr>
        <p:spPr>
          <a:xfrm flipH="1">
            <a:off x="5192692" y="1396538"/>
            <a:ext cx="1209201" cy="4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6401893" y="1211872"/>
            <a:ext cx="8883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Voltage</a:t>
            </a:r>
          </a:p>
        </p:txBody>
      </p:sp>
      <p:cxnSp>
        <p:nvCxnSpPr>
          <p:cNvPr id="37" name="Connettore 2 36"/>
          <p:cNvCxnSpPr>
            <a:stCxn id="44" idx="1"/>
          </p:cNvCxnSpPr>
          <p:nvPr/>
        </p:nvCxnSpPr>
        <p:spPr>
          <a:xfrm flipH="1">
            <a:off x="5467011" y="1996841"/>
            <a:ext cx="961513" cy="5671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6428524" y="1812175"/>
            <a:ext cx="8992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Current</a:t>
            </a:r>
          </a:p>
        </p:txBody>
      </p:sp>
      <p:cxnSp>
        <p:nvCxnSpPr>
          <p:cNvPr id="26" name="Connettore diritto 25"/>
          <p:cNvCxnSpPr/>
          <p:nvPr/>
        </p:nvCxnSpPr>
        <p:spPr>
          <a:xfrm>
            <a:off x="2341417" y="1396544"/>
            <a:ext cx="0" cy="3956859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1163545" y="4170514"/>
            <a:ext cx="1122180" cy="478273"/>
            <a:chOff x="2798273" y="1113053"/>
            <a:chExt cx="8919303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2904326" y="1165276"/>
              <a:ext cx="88132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Transient</a:t>
              </a: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533719" y="4168264"/>
            <a:ext cx="1372189" cy="478271"/>
            <a:chOff x="2798273" y="1113053"/>
            <a:chExt cx="8919303" cy="478272"/>
          </a:xfrm>
        </p:grpSpPr>
        <p:sp>
          <p:nvSpPr>
            <p:cNvPr id="52" name="Rettangolo arrotondato 51"/>
            <p:cNvSpPr/>
            <p:nvPr/>
          </p:nvSpPr>
          <p:spPr>
            <a:xfrm>
              <a:off x="2798273" y="1113053"/>
              <a:ext cx="8919303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2904321" y="1165276"/>
              <a:ext cx="881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Steady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080" y="1958913"/>
            <a:ext cx="6545093" cy="453305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Motor identification: inductance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70300"/>
              </p:ext>
            </p:extLst>
          </p:nvPr>
        </p:nvGraphicFramePr>
        <p:xfrm>
          <a:off x="2650212" y="802050"/>
          <a:ext cx="1717783" cy="57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5" name="Equazione" r:id="rId8" imgW="1167893" imgH="393529" progId="Equation.3">
                  <p:embed/>
                </p:oleObj>
              </mc:Choice>
              <mc:Fallback>
                <p:oleObj name="Equazione" r:id="rId8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212" y="802050"/>
                        <a:ext cx="1717783" cy="572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605643"/>
              </p:ext>
            </p:extLst>
          </p:nvPr>
        </p:nvGraphicFramePr>
        <p:xfrm>
          <a:off x="5369940" y="1383689"/>
          <a:ext cx="1179209" cy="50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6" name="Equazione" r:id="rId10" imgW="901309" imgH="393529" progId="Equation.3">
                  <p:embed/>
                </p:oleObj>
              </mc:Choice>
              <mc:Fallback>
                <p:oleObj name="Equazione" r:id="rId10" imgW="901309" imgH="393529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940" y="1383689"/>
                        <a:ext cx="1179209" cy="508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48482"/>
              </p:ext>
            </p:extLst>
          </p:nvPr>
        </p:nvGraphicFramePr>
        <p:xfrm>
          <a:off x="6097254" y="91283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" name="Equazione" r:id="rId12" imgW="1511300" imgH="203200" progId="Equation.3">
                  <p:embed/>
                </p:oleObj>
              </mc:Choice>
              <mc:Fallback>
                <p:oleObj name="Equazione" r:id="rId12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254" y="91283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03742"/>
              </p:ext>
            </p:extLst>
          </p:nvPr>
        </p:nvGraphicFramePr>
        <p:xfrm>
          <a:off x="5959545" y="266317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" name="Equazione" r:id="rId14" imgW="647640" imgH="228600" progId="Equation.3">
                  <p:embed/>
                </p:oleObj>
              </mc:Choice>
              <mc:Fallback>
                <p:oleObj name="Equazione" r:id="rId14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545" y="266317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51932"/>
              </p:ext>
            </p:extLst>
          </p:nvPr>
        </p:nvGraphicFramePr>
        <p:xfrm>
          <a:off x="7246303" y="2656508"/>
          <a:ext cx="1458372" cy="37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" name="Equazione" r:id="rId16" imgW="889000" imgH="228600" progId="Equation.3">
                  <p:embed/>
                </p:oleObj>
              </mc:Choice>
              <mc:Fallback>
                <p:oleObj name="Equazione" r:id="rId16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303" y="2656508"/>
                        <a:ext cx="1458372" cy="37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82450" y="903675"/>
            <a:ext cx="2567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lang="en-GB" altLang="en-US" sz="8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82450" y="1456979"/>
            <a:ext cx="5407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lang="en-GB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neglected in </a:t>
            </a: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 identification because 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837733" y="2216795"/>
            <a:ext cx="3220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datasheet 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37726" y="3379872"/>
            <a:ext cx="217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input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= (81.42±3,64) %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29" name="Freccia a destra con strisce 28"/>
          <p:cNvSpPr/>
          <p:nvPr/>
        </p:nvSpPr>
        <p:spPr>
          <a:xfrm>
            <a:off x="4484522" y="843959"/>
            <a:ext cx="1353211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From data</a:t>
            </a: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19066"/>
              </p:ext>
            </p:extLst>
          </p:nvPr>
        </p:nvGraphicFramePr>
        <p:xfrm>
          <a:off x="7975496" y="3272999"/>
          <a:ext cx="8318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Equazione" r:id="rId18" imgW="507960" imgH="393480" progId="Equation.3">
                  <p:embed/>
                </p:oleObj>
              </mc:Choice>
              <mc:Fallback>
                <p:oleObj name="Equazione" r:id="rId18" imgW="507960" imgH="39348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496" y="3272999"/>
                        <a:ext cx="831851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6544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7" y="1862339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>
                <a:solidFill>
                  <a:srgbClr val="003366"/>
                </a:solidFill>
              </a:rPr>
              <a:t>System description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ccia in giù 5"/>
          <p:cNvSpPr/>
          <p:nvPr/>
        </p:nvSpPr>
        <p:spPr>
          <a:xfrm>
            <a:off x="1653417" y="1412088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1116944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3529812" y="1628596"/>
            <a:ext cx="484632" cy="128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2744182" y="1150326"/>
            <a:ext cx="2136867" cy="478273"/>
            <a:chOff x="4268174" y="1150317"/>
            <a:chExt cx="2136868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7141931" y="3403819"/>
            <a:ext cx="484632" cy="1251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7093215" y="2917775"/>
            <a:ext cx="582064" cy="478273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6"/>
              <a:ext cx="208323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2096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1361322" y="3559709"/>
            <a:ext cx="896968" cy="478273"/>
            <a:chOff x="6658600" y="1130205"/>
            <a:chExt cx="2288684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6"/>
              <a:ext cx="21825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2536381" y="5594798"/>
            <a:ext cx="1585705" cy="478273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6"/>
              <a:ext cx="393181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1543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3627733" y="4834792"/>
            <a:ext cx="817740" cy="478273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62" y="1177068"/>
              <a:ext cx="198047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3797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240386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640090" y="849879"/>
            <a:ext cx="2557319" cy="478273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0" y="4958412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9" y="1450002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605204" y="4258532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4241115" y="849879"/>
            <a:ext cx="2063066" cy="478273"/>
            <a:chOff x="2904329" y="1104977"/>
            <a:chExt cx="6478968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904329" y="1104977"/>
              <a:ext cx="6364562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7" y="1448514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3483916" y="4153520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783794" y="236538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5452681" y="2550051"/>
            <a:ext cx="1331113" cy="7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5804665" y="2550051"/>
            <a:ext cx="979129" cy="41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4138454" y="2657808"/>
            <a:ext cx="684406" cy="149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4701817" y="4225194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7119724" y="3060192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69" y="5005842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2708219" y="5853642"/>
            <a:ext cx="16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Fourier analysis</a:t>
            </a:r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6" y="3935685"/>
            <a:ext cx="2514312" cy="1885735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4665945" y="2075922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959157" y="5786764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 estimation</a:t>
            </a:r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-180398" y="310151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1" y="1621135"/>
            <a:ext cx="9150561" cy="3830015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575796" y="1421382"/>
            <a:ext cx="484632" cy="55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115323" y="759919"/>
            <a:ext cx="3409519" cy="794550"/>
            <a:chOff x="2671903" y="701782"/>
            <a:chExt cx="6075704" cy="920177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92017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applies noise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3917283" y="2094674"/>
            <a:ext cx="484632" cy="80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711456" y="826699"/>
            <a:ext cx="4857319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69" y="732926"/>
              <a:ext cx="6063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 </a:t>
              </a:r>
              <a:r>
                <a:rPr lang="en-US" dirty="0"/>
                <a:t>(state machines):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44" indent="-285744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82457" y="5805416"/>
            <a:ext cx="3150207" cy="745698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1718283" y="5346909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785617" y="5795975"/>
            <a:ext cx="3150207" cy="745698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3882660" y="5321508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 Placeholder 2"/>
          <p:cNvSpPr txBox="1">
            <a:spLocks/>
          </p:cNvSpPr>
          <p:nvPr/>
        </p:nvSpPr>
        <p:spPr>
          <a:xfrm>
            <a:off x="1041400" y="2518398"/>
            <a:ext cx="7061200" cy="2262457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32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7200" b="1" dirty="0">
                <a:solidFill>
                  <a:srgbClr val="1F497D"/>
                </a:solidFill>
                <a:latin typeface="Calibri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4590009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70" y="2673225"/>
            <a:ext cx="4001743" cy="2007124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507265" y="1622478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28832"/>
              </p:ext>
            </p:extLst>
          </p:nvPr>
        </p:nvGraphicFramePr>
        <p:xfrm>
          <a:off x="4877080" y="1550832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34" name="Oggetto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080" y="1550832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14554"/>
              </p:ext>
            </p:extLst>
          </p:nvPr>
        </p:nvGraphicFramePr>
        <p:xfrm>
          <a:off x="4877081" y="2174505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23" name="Ogget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081" y="2174505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020188"/>
              </p:ext>
            </p:extLst>
          </p:nvPr>
        </p:nvGraphicFramePr>
        <p:xfrm>
          <a:off x="5015125" y="5425721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zione" r:id="rId12" imgW="203040" imgH="228600" progId="Equation.3">
                  <p:embed/>
                </p:oleObj>
              </mc:Choice>
              <mc:Fallback>
                <p:oleObj name="Equazione" r:id="rId12" imgW="203040" imgH="228600" progId="Equation.3">
                  <p:embed/>
                  <p:pic>
                    <p:nvPicPr>
                      <p:cNvPr id="24" name="Ogget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125" y="5425721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469687" y="2154792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back-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94634"/>
              </p:ext>
            </p:extLst>
          </p:nvPr>
        </p:nvGraphicFramePr>
        <p:xfrm>
          <a:off x="4993297" y="4918592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44" name="Ogget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297" y="4918592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84843" y="1317668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4" idx="1"/>
          </p:cNvCxnSpPr>
          <p:nvPr/>
        </p:nvCxnSpPr>
        <p:spPr>
          <a:xfrm flipH="1" flipV="1">
            <a:off x="3465019" y="1459320"/>
            <a:ext cx="1412061" cy="369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5225008" y="5401064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755935" y="2894852"/>
            <a:ext cx="500928" cy="8616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  <a:endCxn id="8" idx="0"/>
          </p:cNvCxnSpPr>
          <p:nvPr/>
        </p:nvCxnSpPr>
        <p:spPr>
          <a:xfrm flipH="1">
            <a:off x="6006399" y="2524124"/>
            <a:ext cx="396692" cy="370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6148315" y="4884548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877080" y="1175893"/>
            <a:ext cx="256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first order system: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603554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1947" y="1277208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2692866" y="1255886"/>
            <a:ext cx="2179509" cy="198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995"/>
              </p:ext>
            </p:extLst>
          </p:nvPr>
        </p:nvGraphicFramePr>
        <p:xfrm>
          <a:off x="6175093" y="1058890"/>
          <a:ext cx="2680711" cy="39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093" y="1058890"/>
                        <a:ext cx="2680711" cy="39422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76479"/>
              </p:ext>
            </p:extLst>
          </p:nvPr>
        </p:nvGraphicFramePr>
        <p:xfrm>
          <a:off x="5019813" y="2543912"/>
          <a:ext cx="531464" cy="3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813" y="2543912"/>
                        <a:ext cx="531464" cy="39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35046"/>
              </p:ext>
            </p:extLst>
          </p:nvPr>
        </p:nvGraphicFramePr>
        <p:xfrm>
          <a:off x="1985549" y="2256978"/>
          <a:ext cx="255231" cy="3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3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549" y="2256978"/>
                        <a:ext cx="255231" cy="32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76056"/>
              </p:ext>
            </p:extLst>
          </p:nvPr>
        </p:nvGraphicFramePr>
        <p:xfrm>
          <a:off x="5013686" y="2993859"/>
          <a:ext cx="932380" cy="40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686" y="2993859"/>
                        <a:ext cx="932380" cy="408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409210" y="2549687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5163291" y="2092518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lang="en-US" altLang="en-US" sz="800" dirty="0"/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5747379" y="3013657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872375" y="1071220"/>
            <a:ext cx="1382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dirty="0"/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2840304" y="1255886"/>
            <a:ext cx="2032071" cy="3202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1563607" y="20572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5067"/>
              </p:ext>
            </p:extLst>
          </p:nvPr>
        </p:nvGraphicFramePr>
        <p:xfrm>
          <a:off x="5013693" y="2120924"/>
          <a:ext cx="264215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693" y="2120924"/>
                        <a:ext cx="264215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5013686" y="1604446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40668"/>
              </p:ext>
            </p:extLst>
          </p:nvPr>
        </p:nvGraphicFramePr>
        <p:xfrm>
          <a:off x="4780917" y="931946"/>
          <a:ext cx="2950987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917" y="931946"/>
                        <a:ext cx="2950987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20774"/>
              </p:ext>
            </p:extLst>
          </p:nvPr>
        </p:nvGraphicFramePr>
        <p:xfrm>
          <a:off x="3843856" y="1483546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2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856" y="1483546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471099" y="1457431"/>
            <a:ext cx="468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13228"/>
              </p:ext>
            </p:extLst>
          </p:nvPr>
        </p:nvGraphicFramePr>
        <p:xfrm>
          <a:off x="4608799" y="1938290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99" y="1938290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54414"/>
              </p:ext>
            </p:extLst>
          </p:nvPr>
        </p:nvGraphicFramePr>
        <p:xfrm>
          <a:off x="4579171" y="2580173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4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171" y="2580173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40157"/>
              </p:ext>
            </p:extLst>
          </p:nvPr>
        </p:nvGraphicFramePr>
        <p:xfrm>
          <a:off x="4823240" y="3296172"/>
          <a:ext cx="876803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240" y="3296172"/>
                        <a:ext cx="876803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3823425" y="1988151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           and neglecting nonlinear friction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3985707" y="342865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004558" y="55014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3304427" y="944477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25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-959057" y="1888419"/>
            <a:ext cx="5766727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85668"/>
              </p:ext>
            </p:extLst>
          </p:nvPr>
        </p:nvGraphicFramePr>
        <p:xfrm>
          <a:off x="4062664" y="2675424"/>
          <a:ext cx="513331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664" y="2675424"/>
                        <a:ext cx="513331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7451" y="131960"/>
            <a:ext cx="8136900" cy="498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0" y="6500813"/>
            <a:ext cx="3238500" cy="423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indent="457189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1" y="65956"/>
            <a:ext cx="464900" cy="4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" y="630549"/>
            <a:ext cx="9143999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691551" y="134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6783700" y="6531008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34"/>
            <a:ext cx="9144000" cy="286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61313"/>
              </p:ext>
            </p:extLst>
          </p:nvPr>
        </p:nvGraphicFramePr>
        <p:xfrm>
          <a:off x="1414685" y="1056603"/>
          <a:ext cx="2859951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5" y="1056603"/>
                        <a:ext cx="2859951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20406"/>
              </p:ext>
            </p:extLst>
          </p:nvPr>
        </p:nvGraphicFramePr>
        <p:xfrm>
          <a:off x="4737548" y="957263"/>
          <a:ext cx="360362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" name="Equazione" r:id="rId9" imgW="2311200" imgH="965160" progId="Equation.3">
                  <p:embed/>
                </p:oleObj>
              </mc:Choice>
              <mc:Fallback>
                <p:oleObj name="Equazione" r:id="rId9" imgW="231120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548" y="957263"/>
                        <a:ext cx="3603625" cy="150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73880"/>
              </p:ext>
            </p:extLst>
          </p:nvPr>
        </p:nvGraphicFramePr>
        <p:xfrm>
          <a:off x="4355393" y="1550471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" name="Equazione" r:id="rId11" imgW="190440" imgH="152280" progId="Equation.3">
                  <p:embed/>
                </p:oleObj>
              </mc:Choice>
              <mc:Fallback>
                <p:oleObj name="Equazione" r:id="rId11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393" y="1550471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94000" y="2915995"/>
            <a:ext cx="658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lang="en-GB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	     where</a:t>
            </a:r>
            <a:endParaRPr lang="en-GB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06356"/>
              </p:ext>
            </p:extLst>
          </p:nvPr>
        </p:nvGraphicFramePr>
        <p:xfrm>
          <a:off x="3514252" y="2746175"/>
          <a:ext cx="2758195" cy="7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" name="Equazione" r:id="rId13" imgW="1892300" imgH="482600" progId="Equation.3">
                  <p:embed/>
                </p:oleObj>
              </mc:Choice>
              <mc:Fallback>
                <p:oleObj name="Equazione" r:id="rId13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252" y="2746175"/>
                        <a:ext cx="2758195" cy="7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09351"/>
              </p:ext>
            </p:extLst>
          </p:nvPr>
        </p:nvGraphicFramePr>
        <p:xfrm>
          <a:off x="7025156" y="2790315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" name="Equazione" r:id="rId15" imgW="774364" imgH="457002" progId="Equation.3">
                  <p:embed/>
                </p:oleObj>
              </mc:Choice>
              <mc:Fallback>
                <p:oleObj name="Equazione" r:id="rId15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6" y="2790315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19411"/>
              </p:ext>
            </p:extLst>
          </p:nvPr>
        </p:nvGraphicFramePr>
        <p:xfrm>
          <a:off x="200260" y="4210396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" name="Equazione" r:id="rId17" imgW="3009900" imgH="1143000" progId="Equation.3">
                  <p:embed/>
                </p:oleObj>
              </mc:Choice>
              <mc:Fallback>
                <p:oleObj name="Equazione" r:id="rId17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60" y="4210396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485910" y="1379876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1481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1730936" y="3529315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845"/>
              </p:ext>
            </p:extLst>
          </p:nvPr>
        </p:nvGraphicFramePr>
        <p:xfrm>
          <a:off x="4450358" y="3885222"/>
          <a:ext cx="441325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" name="Equazione" r:id="rId19" imgW="3251160" imgH="1600200" progId="Equation.3">
                  <p:embed/>
                </p:oleObj>
              </mc:Choice>
              <mc:Fallback>
                <p:oleObj name="Equazione" r:id="rId19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358" y="3885222"/>
                        <a:ext cx="4413251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6068659" y="3529315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toryboard Layo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667</Words>
  <Application>Microsoft Office PowerPoint</Application>
  <PresentationFormat>Presentazione su schermo (4:3)</PresentationFormat>
  <Paragraphs>141</Paragraphs>
  <Slides>14</Slides>
  <Notes>13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6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Lucida Calligraphy</vt:lpstr>
      <vt:lpstr>Times New Roman</vt:lpstr>
      <vt:lpstr>Office Theme</vt:lpstr>
      <vt:lpstr>Storyboard Layouts</vt:lpstr>
      <vt:lpstr>PoliMi_TESI_Scribd</vt:lpstr>
      <vt:lpstr>1_PoliMi_TESI_Scribd</vt:lpstr>
      <vt:lpstr>2_PoliMi_TESI_Scribd</vt:lpstr>
      <vt:lpstr>1_Storyboard Layouts</vt:lpstr>
      <vt:lpstr>Equazione</vt:lpstr>
      <vt:lpstr>Microsoft Equation 3.0</vt:lpstr>
      <vt:lpstr>Presentazione standard di PowerPoint</vt:lpstr>
      <vt:lpstr>System description</vt:lpstr>
      <vt:lpstr>Preliminary issues</vt:lpstr>
      <vt:lpstr>Protection system: four macroblocks</vt:lpstr>
      <vt:lpstr>Modelling</vt:lpstr>
      <vt:lpstr>Modelling: motor</vt:lpstr>
      <vt:lpstr>Modelling: pinion/rack</vt:lpstr>
      <vt:lpstr>Modelling: carts</vt:lpstr>
      <vt:lpstr>Equations: 1-2-3 DOF</vt:lpstr>
      <vt:lpstr>Identification</vt:lpstr>
      <vt:lpstr>White box identification: steps</vt:lpstr>
      <vt:lpstr>Validation cost function</vt:lpstr>
      <vt:lpstr>Motor identification: resistance</vt:lpstr>
      <vt:lpstr>Motor identification: inductance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277</cp:revision>
  <dcterms:created xsi:type="dcterms:W3CDTF">2015-04-04T11:28:03Z</dcterms:created>
  <dcterms:modified xsi:type="dcterms:W3CDTF">2016-06-23T13:35:35Z</dcterms:modified>
  <cp:category>Engineering</cp:category>
</cp:coreProperties>
</file>