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5" r:id="rId3"/>
    <p:sldMasterId id="2147483674" r:id="rId4"/>
    <p:sldMasterId id="2147483684" r:id="rId5"/>
    <p:sldMasterId id="2147483721" r:id="rId6"/>
  </p:sldMasterIdLst>
  <p:notesMasterIdLst>
    <p:notesMasterId r:id="rId21"/>
  </p:notesMasterIdLst>
  <p:handoutMasterIdLst>
    <p:handoutMasterId r:id="rId22"/>
  </p:handoutMasterIdLst>
  <p:sldIdLst>
    <p:sldId id="257" r:id="rId7"/>
    <p:sldId id="258" r:id="rId8"/>
    <p:sldId id="267" r:id="rId9"/>
    <p:sldId id="266" r:id="rId10"/>
    <p:sldId id="276" r:id="rId11"/>
    <p:sldId id="275" r:id="rId12"/>
    <p:sldId id="270" r:id="rId13"/>
    <p:sldId id="268" r:id="rId14"/>
    <p:sldId id="260" r:id="rId15"/>
    <p:sldId id="277" r:id="rId16"/>
    <p:sldId id="263" r:id="rId17"/>
    <p:sldId id="273" r:id="rId18"/>
    <p:sldId id="271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702" autoAdjust="0"/>
  </p:normalViewPr>
  <p:slideViewPr>
    <p:cSldViewPr snapToGrid="0">
      <p:cViewPr varScale="1">
        <p:scale>
          <a:sx n="118" d="100"/>
          <a:sy n="118" d="100"/>
        </p:scale>
        <p:origin x="1362" y="-24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2E046-DFA3-4E2C-B185-B6E85774A4EB}" type="datetimeFigureOut">
              <a:rPr lang="it-IT" smtClean="0"/>
              <a:t>23/06/2016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D3AEF-B854-4F62-884F-4F89CBAA7B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3301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1755-9285-4A55-92B4-833415C0630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27A85-D19F-4F06-8C8B-897C4628CE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1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913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830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31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829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7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27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74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90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1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2516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538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73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808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1" y="6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"/>
            <a:ext cx="9150350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74850"/>
            <a:ext cx="25146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122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468569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2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2793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4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5292608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55705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3663296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2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5331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4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4066817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733097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976770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2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07607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4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507641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60461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1470687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2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798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4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20086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9163184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2312552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2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36351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4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650130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0199080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38892605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2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54468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4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5338279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425581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67203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17432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59758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02892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76652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44885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31510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09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77725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657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0753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"/>
            <a:ext cx="9150350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74850"/>
            <a:ext cx="25146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5689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110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20"/>
            <a:ext cx="5032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71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377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</a:p>
        </p:txBody>
      </p:sp>
    </p:spTree>
    <p:extLst>
      <p:ext uri="{BB962C8B-B14F-4D97-AF65-F5344CB8AC3E}">
        <p14:creationId xmlns:p14="http://schemas.microsoft.com/office/powerpoint/2010/main" val="261857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8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</a:p>
        </p:txBody>
      </p:sp>
    </p:spTree>
    <p:extLst>
      <p:ext uri="{BB962C8B-B14F-4D97-AF65-F5344CB8AC3E}">
        <p14:creationId xmlns:p14="http://schemas.microsoft.com/office/powerpoint/2010/main" val="17290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8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</a:p>
        </p:txBody>
      </p:sp>
    </p:spTree>
    <p:extLst>
      <p:ext uri="{BB962C8B-B14F-4D97-AF65-F5344CB8AC3E}">
        <p14:creationId xmlns:p14="http://schemas.microsoft.com/office/powerpoint/2010/main" val="379746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34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linearVibrationsControl" TargetMode="Externa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3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11" Type="http://schemas.openxmlformats.org/officeDocument/2006/relationships/image" Target="../media/image41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42.png"/><Relationship Id="rId9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4.jpg"/><Relationship Id="rId9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.png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5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11" Type="http://schemas.openxmlformats.org/officeDocument/2006/relationships/image" Target="../media/image46.wmf"/><Relationship Id="rId5" Type="http://schemas.openxmlformats.org/officeDocument/2006/relationships/image" Target="../media/image5.png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50.png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19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15.wmf"/><Relationship Id="rId5" Type="http://schemas.openxmlformats.org/officeDocument/2006/relationships/image" Target="../media/image5.png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8.jpeg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jpe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11" Type="http://schemas.openxmlformats.org/officeDocument/2006/relationships/image" Target="../media/image21.wmf"/><Relationship Id="rId5" Type="http://schemas.openxmlformats.org/officeDocument/2006/relationships/image" Target="../media/image6.png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5.png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6.wmf"/><Relationship Id="rId17" Type="http://schemas.openxmlformats.org/officeDocument/2006/relationships/image" Target="../media/image30.jpeg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6.png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25.wmf"/><Relationship Id="rId19" Type="http://schemas.openxmlformats.org/officeDocument/2006/relationships/image" Target="../media/image29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6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6.png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1468221" y="4655728"/>
            <a:ext cx="7445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>
                <a:solidFill>
                  <a:srgbClr val="004F84"/>
                </a:solidFill>
              </a:rPr>
              <a:t>Control of linear vibrations</a:t>
            </a:r>
            <a:endParaRPr lang="en-GB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3614020" y="5284284"/>
            <a:ext cx="5549011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sz="1800" b="1" dirty="0" err="1"/>
              <a:t>Alessio</a:t>
            </a:r>
            <a:r>
              <a:rPr lang="en-GB" altLang="en-US" sz="1800" b="1" dirty="0"/>
              <a:t> Russo, </a:t>
            </a:r>
            <a:r>
              <a:rPr lang="en-GB" altLang="en-US" sz="1800" b="1" dirty="0" err="1"/>
              <a:t>Gianluca</a:t>
            </a:r>
            <a:r>
              <a:rPr lang="en-GB" altLang="en-US" sz="1800" b="1" dirty="0"/>
              <a:t> </a:t>
            </a:r>
            <a:r>
              <a:rPr lang="en-GB" altLang="en-US" sz="1800" b="1" dirty="0" err="1"/>
              <a:t>Savaia</a:t>
            </a:r>
            <a:r>
              <a:rPr lang="en-GB" altLang="en-US" sz="1800" b="1" dirty="0"/>
              <a:t>, Alberto </a:t>
            </a:r>
            <a:r>
              <a:rPr lang="en-GB" altLang="en-US" sz="1800" b="1" dirty="0" err="1"/>
              <a:t>Ficicchia</a:t>
            </a:r>
            <a:endParaRPr lang="en-GB" altLang="en-US" sz="1800" b="1" dirty="0"/>
          </a:p>
          <a:p>
            <a:pPr>
              <a:spcBef>
                <a:spcPct val="20000"/>
              </a:spcBef>
            </a:pPr>
            <a:r>
              <a:rPr lang="en-GB" altLang="en-US" sz="1800" i="1" dirty="0"/>
              <a:t>School of Industrial and Information Engineering</a:t>
            </a:r>
          </a:p>
          <a:p>
            <a:pPr>
              <a:spcBef>
                <a:spcPct val="20000"/>
              </a:spcBef>
            </a:pPr>
            <a:r>
              <a:rPr lang="en-GB" altLang="en-US" sz="1800" i="1" dirty="0" err="1"/>
              <a:t>Politecnico</a:t>
            </a:r>
            <a:r>
              <a:rPr lang="en-GB" altLang="en-US" sz="1800" i="1" dirty="0"/>
              <a:t> di Milano</a:t>
            </a:r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2083181" y="137564"/>
            <a:ext cx="7060819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GB" altLang="en-US" sz="2200" b="1" dirty="0">
                <a:solidFill>
                  <a:schemeClr val="accent4"/>
                </a:solidFill>
              </a:rPr>
              <a:t>AUTOMATION AND CONTROL LABORATORY</a:t>
            </a:r>
          </a:p>
          <a:p>
            <a:pPr algn="r">
              <a:spcBef>
                <a:spcPct val="20000"/>
              </a:spcBef>
            </a:pPr>
            <a:r>
              <a:rPr lang="en-GB" altLang="en-US" sz="2200" b="1" dirty="0">
                <a:solidFill>
                  <a:schemeClr val="accent4"/>
                </a:solidFill>
              </a:rPr>
              <a:t>Automation and Control Engineering</a:t>
            </a:r>
            <a:br>
              <a:rPr lang="en-GB" altLang="en-US" sz="2200" b="1" dirty="0">
                <a:solidFill>
                  <a:schemeClr val="accent4"/>
                </a:solidFill>
              </a:rPr>
            </a:br>
            <a:r>
              <a:rPr lang="en-GB" altLang="en-US" sz="2200" b="1" dirty="0">
                <a:solidFill>
                  <a:schemeClr val="accent4"/>
                </a:solidFill>
              </a:rPr>
              <a:t>2015/2016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170" y="6363644"/>
            <a:ext cx="521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https://github.com/rssalessio/linearVibrationsControl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Identification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 Placeholder 2"/>
          <p:cNvSpPr txBox="1">
            <a:spLocks/>
          </p:cNvSpPr>
          <p:nvPr/>
        </p:nvSpPr>
        <p:spPr>
          <a:xfrm>
            <a:off x="1041400" y="2518398"/>
            <a:ext cx="7061200" cy="2262457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32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7200" b="1" dirty="0">
                <a:solidFill>
                  <a:srgbClr val="1F497D"/>
                </a:solidFill>
                <a:latin typeface="Calibri"/>
              </a:rPr>
              <a:t>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15258318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White box identification: steps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ruppo 29"/>
          <p:cNvGrpSpPr/>
          <p:nvPr/>
        </p:nvGrpSpPr>
        <p:grpSpPr>
          <a:xfrm>
            <a:off x="192776" y="987472"/>
            <a:ext cx="3273569" cy="478273"/>
            <a:chOff x="2798273" y="1113053"/>
            <a:chExt cx="8220478" cy="478272"/>
          </a:xfrm>
        </p:grpSpPr>
        <p:sp>
          <p:nvSpPr>
            <p:cNvPr id="31" name="Rettangolo arrotondato 30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2904332" y="1165276"/>
              <a:ext cx="8114419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1. Define a model for the system</a:t>
              </a:r>
            </a:p>
          </p:txBody>
        </p:sp>
      </p:grpSp>
      <p:grpSp>
        <p:nvGrpSpPr>
          <p:cNvPr id="44" name="Gruppo 43"/>
          <p:cNvGrpSpPr/>
          <p:nvPr/>
        </p:nvGrpSpPr>
        <p:grpSpPr>
          <a:xfrm>
            <a:off x="192775" y="1952265"/>
            <a:ext cx="4384757" cy="959518"/>
            <a:chOff x="2692214" y="1110806"/>
            <a:chExt cx="10948228" cy="1444258"/>
          </a:xfrm>
        </p:grpSpPr>
        <p:sp>
          <p:nvSpPr>
            <p:cNvPr id="46" name="Rettangolo arrotondato 45"/>
            <p:cNvSpPr/>
            <p:nvPr/>
          </p:nvSpPr>
          <p:spPr>
            <a:xfrm>
              <a:off x="2692214" y="1110806"/>
              <a:ext cx="10842169" cy="9778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2904332" y="1165276"/>
              <a:ext cx="10736110" cy="1389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2. Perform a set of tests on the real system</a:t>
              </a:r>
            </a:p>
            <a:p>
              <a:pPr marL="182558"/>
              <a:r>
                <a:rPr lang="en-GB" dirty="0"/>
                <a:t> and collect the relevant data		</a:t>
              </a:r>
            </a:p>
          </p:txBody>
        </p:sp>
      </p:grpSp>
      <p:grpSp>
        <p:nvGrpSpPr>
          <p:cNvPr id="50" name="Gruppo 49"/>
          <p:cNvGrpSpPr/>
          <p:nvPr/>
        </p:nvGrpSpPr>
        <p:grpSpPr>
          <a:xfrm>
            <a:off x="192768" y="3053657"/>
            <a:ext cx="4317584" cy="697697"/>
            <a:chOff x="2798273" y="1113053"/>
            <a:chExt cx="10842169" cy="709349"/>
          </a:xfrm>
        </p:grpSpPr>
        <p:sp>
          <p:nvSpPr>
            <p:cNvPr id="51" name="Rettangolo arrotondato 50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2904332" y="1165276"/>
              <a:ext cx="10736110" cy="657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693" indent="-266693"/>
              <a:r>
                <a:rPr lang="en-GB" dirty="0"/>
                <a:t>3. Use model to get the wanted parameters from measured data</a:t>
              </a:r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192775" y="4167340"/>
            <a:ext cx="4384757" cy="697697"/>
            <a:chOff x="2798273" y="1113053"/>
            <a:chExt cx="10842169" cy="709349"/>
          </a:xfrm>
        </p:grpSpPr>
        <p:sp>
          <p:nvSpPr>
            <p:cNvPr id="54" name="Rettangolo arrotondato 53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Rettangolo 54"/>
            <p:cNvSpPr/>
            <p:nvPr/>
          </p:nvSpPr>
          <p:spPr>
            <a:xfrm>
              <a:off x="2904332" y="1165276"/>
              <a:ext cx="10736110" cy="657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693" indent="-266693"/>
              <a:r>
                <a:rPr lang="en-GB" dirty="0"/>
                <a:t>4. Perform a simulation of the system with     the identified parameters</a:t>
              </a: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92775" y="5260529"/>
            <a:ext cx="4742205" cy="697697"/>
            <a:chOff x="2798273" y="1113053"/>
            <a:chExt cx="10842169" cy="709349"/>
          </a:xfrm>
        </p:grpSpPr>
        <p:sp>
          <p:nvSpPr>
            <p:cNvPr id="60" name="Rettangolo arrotondato 59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Rettangolo 60"/>
            <p:cNvSpPr/>
            <p:nvPr/>
          </p:nvSpPr>
          <p:spPr>
            <a:xfrm>
              <a:off x="2904335" y="1165276"/>
              <a:ext cx="10736107" cy="657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693" indent="-266693"/>
              <a:r>
                <a:rPr lang="en-GB" dirty="0"/>
                <a:t>5. Validate the results comparing the simulation output with the real one</a:t>
              </a:r>
            </a:p>
          </p:txBody>
        </p:sp>
      </p:grpSp>
      <p:sp>
        <p:nvSpPr>
          <p:cNvPr id="4" name="Freccia in giù 3"/>
          <p:cNvSpPr/>
          <p:nvPr/>
        </p:nvSpPr>
        <p:spPr>
          <a:xfrm>
            <a:off x="1246893" y="1469708"/>
            <a:ext cx="484632" cy="471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Freccia in giù 61"/>
          <p:cNvSpPr/>
          <p:nvPr/>
        </p:nvSpPr>
        <p:spPr>
          <a:xfrm>
            <a:off x="1731525" y="2610664"/>
            <a:ext cx="484632" cy="442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reccia in giù 62"/>
          <p:cNvSpPr/>
          <p:nvPr/>
        </p:nvSpPr>
        <p:spPr>
          <a:xfrm>
            <a:off x="2223159" y="3750720"/>
            <a:ext cx="484632" cy="406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Freccia in giù 63"/>
          <p:cNvSpPr/>
          <p:nvPr/>
        </p:nvSpPr>
        <p:spPr>
          <a:xfrm>
            <a:off x="2707791" y="4867876"/>
            <a:ext cx="484632" cy="406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reccia a destra 4"/>
          <p:cNvSpPr/>
          <p:nvPr/>
        </p:nvSpPr>
        <p:spPr>
          <a:xfrm>
            <a:off x="4934972" y="53488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036515" y="5266325"/>
            <a:ext cx="1851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How to compare?</a:t>
            </a:r>
          </a:p>
          <a:p>
            <a:r>
              <a:rPr lang="en-GB" dirty="0"/>
              <a:t>Which metric?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288" y="3318454"/>
            <a:ext cx="4221068" cy="1844614"/>
          </a:xfrm>
          <a:prstGeom prst="rect">
            <a:avLst/>
          </a:prstGeom>
        </p:spPr>
      </p:pic>
      <p:pic>
        <p:nvPicPr>
          <p:cNvPr id="32" name="Immagine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/>
        </p:blipFill>
        <p:spPr>
          <a:xfrm>
            <a:off x="4985760" y="1520089"/>
            <a:ext cx="3407315" cy="16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95312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253" y="848777"/>
            <a:ext cx="5173767" cy="388032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Validation cost function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" name="Ogget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633409"/>
              </p:ext>
            </p:extLst>
          </p:nvPr>
        </p:nvGraphicFramePr>
        <p:xfrm>
          <a:off x="4753044" y="3256217"/>
          <a:ext cx="26289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1" name="Equazione" r:id="rId8" imgW="1714320" imgH="419040" progId="Equation.3">
                  <p:embed/>
                </p:oleObj>
              </mc:Choice>
              <mc:Fallback>
                <p:oleObj name="Equazione" r:id="rId8" imgW="1714320" imgH="41904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044" y="3256217"/>
                        <a:ext cx="2628900" cy="63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uppo 44"/>
          <p:cNvGrpSpPr/>
          <p:nvPr/>
        </p:nvGrpSpPr>
        <p:grpSpPr>
          <a:xfrm>
            <a:off x="2502797" y="1658581"/>
            <a:ext cx="1865019" cy="478271"/>
            <a:chOff x="2798273" y="1113053"/>
            <a:chExt cx="8171907" cy="478272"/>
          </a:xfrm>
        </p:grpSpPr>
        <p:sp>
          <p:nvSpPr>
            <p:cNvPr id="47" name="Rettangolo arrotondato 46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2904331" y="1165276"/>
              <a:ext cx="80658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2"/>
                  </a:solidFill>
                </a:rPr>
                <a:t>Simulated output</a:t>
              </a:r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3212193" y="3249717"/>
            <a:ext cx="1298851" cy="478271"/>
            <a:chOff x="2798273" y="1113053"/>
            <a:chExt cx="8171907" cy="478272"/>
          </a:xfrm>
        </p:grpSpPr>
        <p:sp>
          <p:nvSpPr>
            <p:cNvPr id="66" name="Rettangolo arrotondato 65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2904331" y="1165276"/>
              <a:ext cx="80658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</a:rPr>
                <a:t>Real output</a:t>
              </a:r>
            </a:p>
          </p:txBody>
        </p:sp>
      </p:grpSp>
      <p:cxnSp>
        <p:nvCxnSpPr>
          <p:cNvPr id="11" name="Connettore 2 10"/>
          <p:cNvCxnSpPr/>
          <p:nvPr/>
        </p:nvCxnSpPr>
        <p:spPr>
          <a:xfrm>
            <a:off x="3455299" y="2153012"/>
            <a:ext cx="590719" cy="4445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 flipV="1">
            <a:off x="3746266" y="2714339"/>
            <a:ext cx="115348" cy="53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4738798" y="1214247"/>
            <a:ext cx="305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 expressed by </a:t>
            </a:r>
            <a:r>
              <a:rPr lang="en-GB" i="1" dirty="0"/>
              <a:t>L</a:t>
            </a:r>
            <a:r>
              <a:rPr lang="en-GB" baseline="-25000" dirty="0"/>
              <a:t>2</a:t>
            </a:r>
            <a:r>
              <a:rPr lang="en-GB" dirty="0"/>
              <a:t> norm</a:t>
            </a:r>
          </a:p>
        </p:txBody>
      </p:sp>
      <p:graphicFrame>
        <p:nvGraphicFramePr>
          <p:cNvPr id="68" name="Oggetto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590555"/>
              </p:ext>
            </p:extLst>
          </p:nvPr>
        </p:nvGraphicFramePr>
        <p:xfrm>
          <a:off x="4754764" y="1649773"/>
          <a:ext cx="3973512" cy="50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" name="Equazione" r:id="rId10" imgW="2590560" imgH="330120" progId="Equation.3">
                  <p:embed/>
                </p:oleObj>
              </mc:Choice>
              <mc:Fallback>
                <p:oleObj name="Equazione" r:id="rId10" imgW="2590560" imgH="330120" progId="Equation.3">
                  <p:embed/>
                  <p:pic>
                    <p:nvPicPr>
                      <p:cNvPr id="34" name="Oggetto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764" y="1649773"/>
                        <a:ext cx="3973512" cy="503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asellaDiTesto 18"/>
          <p:cNvSpPr txBox="1"/>
          <p:nvPr/>
        </p:nvSpPr>
        <p:spPr>
          <a:xfrm>
            <a:off x="4743094" y="2254448"/>
            <a:ext cx="4451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represents the energy of the difference signal</a:t>
            </a:r>
          </a:p>
          <a:p>
            <a:endParaRPr lang="en-GB" dirty="0"/>
          </a:p>
          <a:p>
            <a:r>
              <a:rPr lang="en-GB" dirty="0"/>
              <a:t>A more practical index is: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566863" y="4702781"/>
            <a:ext cx="505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way </a:t>
            </a:r>
            <a:r>
              <a:rPr lang="en-GB" i="1" dirty="0"/>
              <a:t>d</a:t>
            </a:r>
            <a:r>
              <a:rPr lang="en-GB" dirty="0"/>
              <a:t>=1 represents a perfect fit</a:t>
            </a:r>
          </a:p>
        </p:txBody>
      </p:sp>
    </p:spTree>
    <p:extLst>
      <p:ext uri="{BB962C8B-B14F-4D97-AF65-F5344CB8AC3E}">
        <p14:creationId xmlns:p14="http://schemas.microsoft.com/office/powerpoint/2010/main" val="92745625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189"/>
            <a:ext cx="6400800" cy="4800600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Motor identification: resistance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Ogget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594897"/>
              </p:ext>
            </p:extLst>
          </p:nvPr>
        </p:nvGraphicFramePr>
        <p:xfrm>
          <a:off x="2764986" y="867094"/>
          <a:ext cx="3264191" cy="35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" name="Equazione" r:id="rId8" imgW="1841500" imgH="203200" progId="Equation.3">
                  <p:embed/>
                </p:oleObj>
              </mc:Choice>
              <mc:Fallback>
                <p:oleObj name="Equazione" r:id="rId8" imgW="1841500" imgH="203200" progId="Equation.3">
                  <p:embed/>
                  <p:pic>
                    <p:nvPicPr>
                      <p:cNvPr id="13" name="Oggetto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986" y="867094"/>
                        <a:ext cx="3264191" cy="355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691551" y="852891"/>
            <a:ext cx="221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Steady state: identify </a:t>
            </a:r>
          </a:p>
        </p:txBody>
      </p:sp>
      <p:cxnSp>
        <p:nvCxnSpPr>
          <p:cNvPr id="9" name="Connettore 2 8"/>
          <p:cNvCxnSpPr>
            <a:stCxn id="10" idx="1"/>
          </p:cNvCxnSpPr>
          <p:nvPr/>
        </p:nvCxnSpPr>
        <p:spPr>
          <a:xfrm flipH="1">
            <a:off x="5192692" y="1396538"/>
            <a:ext cx="1209201" cy="41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6401893" y="1211872"/>
            <a:ext cx="8883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Voltage</a:t>
            </a:r>
          </a:p>
        </p:txBody>
      </p:sp>
      <p:cxnSp>
        <p:nvCxnSpPr>
          <p:cNvPr id="37" name="Connettore 2 36"/>
          <p:cNvCxnSpPr>
            <a:stCxn id="44" idx="1"/>
          </p:cNvCxnSpPr>
          <p:nvPr/>
        </p:nvCxnSpPr>
        <p:spPr>
          <a:xfrm flipH="1">
            <a:off x="5467011" y="1996841"/>
            <a:ext cx="961513" cy="5671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6428524" y="1812175"/>
            <a:ext cx="89928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Current</a:t>
            </a:r>
          </a:p>
        </p:txBody>
      </p:sp>
      <p:cxnSp>
        <p:nvCxnSpPr>
          <p:cNvPr id="26" name="Connettore diritto 25"/>
          <p:cNvCxnSpPr/>
          <p:nvPr/>
        </p:nvCxnSpPr>
        <p:spPr>
          <a:xfrm>
            <a:off x="2341417" y="1396544"/>
            <a:ext cx="0" cy="3956859"/>
          </a:xfrm>
          <a:prstGeom prst="line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6" name="Gruppo 45"/>
          <p:cNvGrpSpPr/>
          <p:nvPr/>
        </p:nvGrpSpPr>
        <p:grpSpPr>
          <a:xfrm>
            <a:off x="1163545" y="4170514"/>
            <a:ext cx="1122180" cy="478273"/>
            <a:chOff x="2798273" y="1113053"/>
            <a:chExt cx="8919303" cy="478272"/>
          </a:xfrm>
        </p:grpSpPr>
        <p:sp>
          <p:nvSpPr>
            <p:cNvPr id="48" name="Rettangolo arrotondato 47"/>
            <p:cNvSpPr/>
            <p:nvPr/>
          </p:nvSpPr>
          <p:spPr>
            <a:xfrm>
              <a:off x="2798273" y="1113053"/>
              <a:ext cx="8919303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2904326" y="1165276"/>
              <a:ext cx="88132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Transient</a:t>
              </a: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3533719" y="4168264"/>
            <a:ext cx="1372189" cy="478271"/>
            <a:chOff x="2798273" y="1113053"/>
            <a:chExt cx="8919303" cy="478272"/>
          </a:xfrm>
        </p:grpSpPr>
        <p:sp>
          <p:nvSpPr>
            <p:cNvPr id="52" name="Rettangolo arrotondato 51"/>
            <p:cNvSpPr/>
            <p:nvPr/>
          </p:nvSpPr>
          <p:spPr>
            <a:xfrm>
              <a:off x="2798273" y="1113053"/>
              <a:ext cx="8919303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2904321" y="1165276"/>
              <a:ext cx="88132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Steady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432972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46" descr="C:\Users\user\Documents\GitHub\linearVibrationsControl\finalReport\parts\Identification\img\motor_validat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0903" y="1580666"/>
            <a:ext cx="6908215" cy="478454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Motor identification: inductance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Ogget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870300"/>
              </p:ext>
            </p:extLst>
          </p:nvPr>
        </p:nvGraphicFramePr>
        <p:xfrm>
          <a:off x="2650212" y="802050"/>
          <a:ext cx="1717783" cy="57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6" name="Equazione" r:id="rId8" imgW="1167893" imgH="393529" progId="Equation.3">
                  <p:embed/>
                </p:oleObj>
              </mc:Choice>
              <mc:Fallback>
                <p:oleObj name="Equazione" r:id="rId8" imgW="1167893" imgH="393529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212" y="802050"/>
                        <a:ext cx="1717783" cy="572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gget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448482"/>
              </p:ext>
            </p:extLst>
          </p:nvPr>
        </p:nvGraphicFramePr>
        <p:xfrm>
          <a:off x="6097254" y="912835"/>
          <a:ext cx="2727069" cy="36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7" name="Equazione" r:id="rId10" imgW="1511300" imgH="203200" progId="Equation.3">
                  <p:embed/>
                </p:oleObj>
              </mc:Choice>
              <mc:Fallback>
                <p:oleObj name="Equazione" r:id="rId10" imgW="1511300" imgH="203200" progId="Equation.3">
                  <p:embed/>
                  <p:pic>
                    <p:nvPicPr>
                      <p:cNvPr id="19" name="Oggetto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254" y="912835"/>
                        <a:ext cx="2727069" cy="360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gget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403742"/>
              </p:ext>
            </p:extLst>
          </p:nvPr>
        </p:nvGraphicFramePr>
        <p:xfrm>
          <a:off x="5959545" y="2663172"/>
          <a:ext cx="1064119" cy="37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8" name="Equazione" r:id="rId12" imgW="647640" imgH="228600" progId="Equation.3">
                  <p:embed/>
                </p:oleObj>
              </mc:Choice>
              <mc:Fallback>
                <p:oleObj name="Equazione" r:id="rId12" imgW="647640" imgH="228600" progId="Equation.3">
                  <p:embed/>
                  <p:pic>
                    <p:nvPicPr>
                      <p:cNvPr id="20" name="Oggetto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545" y="2663172"/>
                        <a:ext cx="1064119" cy="375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gget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651932"/>
              </p:ext>
            </p:extLst>
          </p:nvPr>
        </p:nvGraphicFramePr>
        <p:xfrm>
          <a:off x="7246303" y="2656508"/>
          <a:ext cx="1458372" cy="376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9" name="Equazione" r:id="rId14" imgW="889000" imgH="228600" progId="Equation.3">
                  <p:embed/>
                </p:oleObj>
              </mc:Choice>
              <mc:Fallback>
                <p:oleObj name="Equazione" r:id="rId14" imgW="889000" imgH="228600" progId="Equation.3">
                  <p:embed/>
                  <p:pic>
                    <p:nvPicPr>
                      <p:cNvPr id="22" name="Ogget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303" y="2656508"/>
                        <a:ext cx="1458372" cy="3763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82450" y="903675"/>
            <a:ext cx="25677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tfest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(first order)</a:t>
            </a:r>
            <a:endParaRPr lang="en-GB" altLang="en-US" sz="800" dirty="0"/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5837733" y="2216795"/>
            <a:ext cx="32203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Nominal values from datasheet 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5837726" y="3379872"/>
            <a:ext cx="21703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input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 = (81.42±3,64) %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29" name="Freccia a destra con strisce 28"/>
          <p:cNvSpPr/>
          <p:nvPr/>
        </p:nvSpPr>
        <p:spPr>
          <a:xfrm>
            <a:off x="4484522" y="843959"/>
            <a:ext cx="1353211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From data</a:t>
            </a:r>
          </a:p>
        </p:txBody>
      </p:sp>
      <p:graphicFrame>
        <p:nvGraphicFramePr>
          <p:cNvPr id="30" name="Oggetto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419066"/>
              </p:ext>
            </p:extLst>
          </p:nvPr>
        </p:nvGraphicFramePr>
        <p:xfrm>
          <a:off x="7975496" y="3272999"/>
          <a:ext cx="83185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0" name="Equazione" r:id="rId16" imgW="507960" imgH="393480" progId="Equation.3">
                  <p:embed/>
                </p:oleObj>
              </mc:Choice>
              <mc:Fallback>
                <p:oleObj name="Equazione" r:id="rId16" imgW="507960" imgH="393480" progId="Equation.3">
                  <p:embed/>
                  <p:pic>
                    <p:nvPicPr>
                      <p:cNvPr id="22" name="Ogget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496" y="3272999"/>
                        <a:ext cx="831851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65442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/>
        </p:blipFill>
        <p:spPr>
          <a:xfrm>
            <a:off x="7" y="1862339"/>
            <a:ext cx="9130253" cy="446486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>
                <a:solidFill>
                  <a:srgbClr val="003366"/>
                </a:solidFill>
              </a:rPr>
              <a:t>System description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ccia in giù 5"/>
          <p:cNvSpPr/>
          <p:nvPr/>
        </p:nvSpPr>
        <p:spPr>
          <a:xfrm>
            <a:off x="1653417" y="1412088"/>
            <a:ext cx="484632" cy="848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0" name="Gruppo 9"/>
          <p:cNvGrpSpPr/>
          <p:nvPr/>
        </p:nvGrpSpPr>
        <p:grpSpPr>
          <a:xfrm>
            <a:off x="1116944" y="969207"/>
            <a:ext cx="1596271" cy="478272"/>
            <a:chOff x="2640935" y="969207"/>
            <a:chExt cx="1596271" cy="478272"/>
          </a:xfrm>
        </p:grpSpPr>
        <p:sp>
          <p:nvSpPr>
            <p:cNvPr id="8" name="Rettangolo arrotondato 7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2640935" y="997207"/>
              <a:ext cx="15962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Brushed motor</a:t>
              </a:r>
              <a:endParaRPr lang="it-IT" dirty="0"/>
            </a:p>
          </p:txBody>
        </p:sp>
      </p:grpSp>
      <p:sp>
        <p:nvSpPr>
          <p:cNvPr id="21" name="Freccia in giù 20"/>
          <p:cNvSpPr/>
          <p:nvPr/>
        </p:nvSpPr>
        <p:spPr>
          <a:xfrm>
            <a:off x="3529812" y="1628596"/>
            <a:ext cx="484632" cy="128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uppo 8"/>
          <p:cNvGrpSpPr/>
          <p:nvPr/>
        </p:nvGrpSpPr>
        <p:grpSpPr>
          <a:xfrm>
            <a:off x="2744182" y="1150326"/>
            <a:ext cx="2136867" cy="478273"/>
            <a:chOff x="4268174" y="1150317"/>
            <a:chExt cx="2136868" cy="478272"/>
          </a:xfrm>
        </p:grpSpPr>
        <p:sp>
          <p:nvSpPr>
            <p:cNvPr id="20" name="Rettangolo arrotondato 19"/>
            <p:cNvSpPr/>
            <p:nvPr/>
          </p:nvSpPr>
          <p:spPr>
            <a:xfrm>
              <a:off x="4268174" y="1150317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268174" y="1180868"/>
              <a:ext cx="213686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Incremental encoder</a:t>
              </a:r>
              <a:endParaRPr lang="it-IT" dirty="0"/>
            </a:p>
          </p:txBody>
        </p:sp>
      </p:grpSp>
      <p:sp>
        <p:nvSpPr>
          <p:cNvPr id="25" name="Freccia in giù 24"/>
          <p:cNvSpPr/>
          <p:nvPr/>
        </p:nvSpPr>
        <p:spPr>
          <a:xfrm>
            <a:off x="7141931" y="3403819"/>
            <a:ext cx="484632" cy="1251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6" name="Gruppo 25"/>
          <p:cNvGrpSpPr/>
          <p:nvPr/>
        </p:nvGrpSpPr>
        <p:grpSpPr>
          <a:xfrm>
            <a:off x="7093215" y="2917775"/>
            <a:ext cx="582064" cy="478273"/>
            <a:chOff x="6934343" y="1130205"/>
            <a:chExt cx="2105899" cy="478272"/>
          </a:xfrm>
        </p:grpSpPr>
        <p:sp>
          <p:nvSpPr>
            <p:cNvPr id="27" name="Rettangolo arrotondato 26"/>
            <p:cNvSpPr/>
            <p:nvPr/>
          </p:nvSpPr>
          <p:spPr>
            <a:xfrm>
              <a:off x="6934343" y="1130205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6934343" y="1176496"/>
              <a:ext cx="208323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Cart</a:t>
              </a:r>
              <a:endParaRPr lang="it-IT" dirty="0"/>
            </a:p>
          </p:txBody>
        </p:sp>
      </p:grpSp>
      <p:sp>
        <p:nvSpPr>
          <p:cNvPr id="11" name="Freccia a destra 10"/>
          <p:cNvSpPr/>
          <p:nvPr/>
        </p:nvSpPr>
        <p:spPr>
          <a:xfrm>
            <a:off x="2096995" y="357110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1" name="Gruppo 30"/>
          <p:cNvGrpSpPr/>
          <p:nvPr/>
        </p:nvGrpSpPr>
        <p:grpSpPr>
          <a:xfrm>
            <a:off x="1361322" y="3559709"/>
            <a:ext cx="896968" cy="478273"/>
            <a:chOff x="6658600" y="1130205"/>
            <a:chExt cx="2288684" cy="478272"/>
          </a:xfrm>
        </p:grpSpPr>
        <p:sp>
          <p:nvSpPr>
            <p:cNvPr id="32" name="Rettangolo arrotondato 31"/>
            <p:cNvSpPr/>
            <p:nvPr/>
          </p:nvSpPr>
          <p:spPr>
            <a:xfrm>
              <a:off x="6658600" y="1130205"/>
              <a:ext cx="2288684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6764654" y="1176496"/>
              <a:ext cx="218252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Weight</a:t>
              </a:r>
              <a:endParaRPr lang="it-IT" dirty="0"/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2536381" y="5594798"/>
            <a:ext cx="1585705" cy="478273"/>
            <a:chOff x="6658597" y="1130205"/>
            <a:chExt cx="4046051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6658597" y="1130205"/>
              <a:ext cx="4046051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6764653" y="1176496"/>
              <a:ext cx="393181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Arduino board</a:t>
              </a:r>
              <a:endParaRPr lang="it-IT" dirty="0"/>
            </a:p>
          </p:txBody>
        </p:sp>
      </p:grpSp>
      <p:sp>
        <p:nvSpPr>
          <p:cNvPr id="12" name="Freccia a sinistra 11"/>
          <p:cNvSpPr/>
          <p:nvPr/>
        </p:nvSpPr>
        <p:spPr>
          <a:xfrm>
            <a:off x="1543517" y="559478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47" name="Gruppo 46"/>
          <p:cNvGrpSpPr/>
          <p:nvPr/>
        </p:nvGrpSpPr>
        <p:grpSpPr>
          <a:xfrm>
            <a:off x="3627733" y="4834792"/>
            <a:ext cx="817740" cy="478273"/>
            <a:chOff x="7585747" y="1130205"/>
            <a:chExt cx="2086528" cy="478272"/>
          </a:xfrm>
        </p:grpSpPr>
        <p:sp>
          <p:nvSpPr>
            <p:cNvPr id="48" name="Rettangolo arrotondato 47"/>
            <p:cNvSpPr/>
            <p:nvPr/>
          </p:nvSpPr>
          <p:spPr>
            <a:xfrm>
              <a:off x="7585747" y="1130205"/>
              <a:ext cx="2086528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7650562" y="1177068"/>
              <a:ext cx="198047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Spring</a:t>
              </a:r>
              <a:endParaRPr lang="it-IT" dirty="0"/>
            </a:p>
          </p:txBody>
        </p:sp>
      </p:grpSp>
      <p:sp>
        <p:nvSpPr>
          <p:cNvPr id="13" name="Freccia in su 12"/>
          <p:cNvSpPr/>
          <p:nvPr/>
        </p:nvSpPr>
        <p:spPr>
          <a:xfrm>
            <a:off x="3797123" y="385637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939984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Preliminary issues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240386" y="310151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grpSp>
        <p:nvGrpSpPr>
          <p:cNvPr id="34" name="Gruppo 33"/>
          <p:cNvGrpSpPr/>
          <p:nvPr/>
        </p:nvGrpSpPr>
        <p:grpSpPr>
          <a:xfrm>
            <a:off x="640090" y="849879"/>
            <a:ext cx="2557319" cy="478273"/>
            <a:chOff x="2798275" y="1113053"/>
            <a:chExt cx="6525195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2798275" y="1113053"/>
              <a:ext cx="6525195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2904331" y="1165276"/>
              <a:ext cx="641913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Measurement saturation</a:t>
              </a:r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90" y="4958412"/>
            <a:ext cx="1613391" cy="1584943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9" y="1450002"/>
            <a:ext cx="3283568" cy="2462676"/>
          </a:xfrm>
          <a:prstGeom prst="rect">
            <a:avLst/>
          </a:prstGeom>
        </p:spPr>
      </p:pic>
      <p:sp>
        <p:nvSpPr>
          <p:cNvPr id="15" name="Freccia a destra con strisce 14"/>
          <p:cNvSpPr/>
          <p:nvPr/>
        </p:nvSpPr>
        <p:spPr>
          <a:xfrm rot="5400000">
            <a:off x="605204" y="4258532"/>
            <a:ext cx="1000049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4241115" y="849879"/>
            <a:ext cx="2063066" cy="478273"/>
            <a:chOff x="2904329" y="1104977"/>
            <a:chExt cx="6478968" cy="478272"/>
          </a:xfrm>
        </p:grpSpPr>
        <p:sp>
          <p:nvSpPr>
            <p:cNvPr id="46" name="Rettangolo arrotondato 45"/>
            <p:cNvSpPr/>
            <p:nvPr/>
          </p:nvSpPr>
          <p:spPr>
            <a:xfrm>
              <a:off x="2904329" y="1104977"/>
              <a:ext cx="6364562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2904331" y="1165276"/>
              <a:ext cx="647896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Measurement noise</a:t>
              </a:r>
            </a:p>
          </p:txBody>
        </p:sp>
      </p:grpSp>
      <p:pic>
        <p:nvPicPr>
          <p:cNvPr id="16" name="Immagin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07" y="1448514"/>
            <a:ext cx="3347263" cy="2510448"/>
          </a:xfrm>
          <a:prstGeom prst="rect">
            <a:avLst/>
          </a:prstGeom>
        </p:spPr>
      </p:pic>
      <p:sp>
        <p:nvSpPr>
          <p:cNvPr id="24" name="CasellaDiTesto 23"/>
          <p:cNvSpPr txBox="1"/>
          <p:nvPr/>
        </p:nvSpPr>
        <p:spPr>
          <a:xfrm>
            <a:off x="3483916" y="4153520"/>
            <a:ext cx="13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White noise</a:t>
            </a:r>
          </a:p>
        </p:txBody>
      </p:sp>
      <p:sp>
        <p:nvSpPr>
          <p:cNvPr id="52" name="CasellaDiTesto 51"/>
          <p:cNvSpPr txBox="1"/>
          <p:nvPr/>
        </p:nvSpPr>
        <p:spPr>
          <a:xfrm>
            <a:off x="6783794" y="2365385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 variance</a:t>
            </a:r>
          </a:p>
        </p:txBody>
      </p:sp>
      <p:cxnSp>
        <p:nvCxnSpPr>
          <p:cNvPr id="54" name="Connettore 2 53"/>
          <p:cNvCxnSpPr>
            <a:stCxn id="52" idx="1"/>
          </p:cNvCxnSpPr>
          <p:nvPr/>
        </p:nvCxnSpPr>
        <p:spPr>
          <a:xfrm flipH="1">
            <a:off x="5452681" y="2550051"/>
            <a:ext cx="1331113" cy="79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52" idx="1"/>
          </p:cNvCxnSpPr>
          <p:nvPr/>
        </p:nvCxnSpPr>
        <p:spPr>
          <a:xfrm flipH="1">
            <a:off x="5804665" y="2550051"/>
            <a:ext cx="979129" cy="414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24" idx="0"/>
          </p:cNvCxnSpPr>
          <p:nvPr/>
        </p:nvCxnSpPr>
        <p:spPr>
          <a:xfrm flipV="1">
            <a:off x="4138454" y="2657808"/>
            <a:ext cx="684406" cy="1495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ccia a destra con strisce 59"/>
          <p:cNvSpPr/>
          <p:nvPr/>
        </p:nvSpPr>
        <p:spPr>
          <a:xfrm rot="5400000">
            <a:off x="4701817" y="4225194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sp>
        <p:nvSpPr>
          <p:cNvPr id="62" name="Freccia a destra con strisce 61"/>
          <p:cNvSpPr/>
          <p:nvPr/>
        </p:nvSpPr>
        <p:spPr>
          <a:xfrm rot="5400000">
            <a:off x="7119724" y="3060192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pic>
        <p:nvPicPr>
          <p:cNvPr id="63" name="Immagin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69" y="5005842"/>
            <a:ext cx="1793333" cy="1345000"/>
          </a:xfrm>
          <a:prstGeom prst="rect">
            <a:avLst/>
          </a:prstGeom>
        </p:spPr>
      </p:pic>
      <p:sp>
        <p:nvSpPr>
          <p:cNvPr id="64" name="CasellaDiTesto 63"/>
          <p:cNvSpPr txBox="1"/>
          <p:nvPr/>
        </p:nvSpPr>
        <p:spPr>
          <a:xfrm>
            <a:off x="2708219" y="5853642"/>
            <a:ext cx="164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Fourier analysis</a:t>
            </a:r>
          </a:p>
        </p:txBody>
      </p:sp>
      <p:pic>
        <p:nvPicPr>
          <p:cNvPr id="65" name="Immagine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36" y="3935685"/>
            <a:ext cx="2514312" cy="1885735"/>
          </a:xfrm>
          <a:prstGeom prst="rect">
            <a:avLst/>
          </a:prstGeom>
        </p:spPr>
      </p:pic>
      <p:sp>
        <p:nvSpPr>
          <p:cNvPr id="2" name="Ovale 1"/>
          <p:cNvSpPr/>
          <p:nvPr/>
        </p:nvSpPr>
        <p:spPr>
          <a:xfrm>
            <a:off x="4665945" y="2075922"/>
            <a:ext cx="581891" cy="58189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6959157" y="5786764"/>
            <a:ext cx="143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LS estimation</a:t>
            </a:r>
          </a:p>
        </p:txBody>
      </p:sp>
    </p:spTree>
    <p:extLst>
      <p:ext uri="{BB962C8B-B14F-4D97-AF65-F5344CB8AC3E}">
        <p14:creationId xmlns:p14="http://schemas.microsoft.com/office/powerpoint/2010/main" val="384164680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Protection system: four macroblocks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-180398" y="310151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4" name="Immagin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1" y="1621135"/>
            <a:ext cx="9150561" cy="3830015"/>
          </a:xfrm>
          <a:prstGeom prst="rect">
            <a:avLst/>
          </a:prstGeom>
        </p:spPr>
      </p:pic>
      <p:sp>
        <p:nvSpPr>
          <p:cNvPr id="14" name="Freccia in giù 13"/>
          <p:cNvSpPr/>
          <p:nvPr/>
        </p:nvSpPr>
        <p:spPr>
          <a:xfrm>
            <a:off x="575796" y="1421382"/>
            <a:ext cx="484632" cy="552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" name="Gruppo 14"/>
          <p:cNvGrpSpPr/>
          <p:nvPr/>
        </p:nvGrpSpPr>
        <p:grpSpPr>
          <a:xfrm>
            <a:off x="115323" y="759919"/>
            <a:ext cx="3409519" cy="794550"/>
            <a:chOff x="2671903" y="701782"/>
            <a:chExt cx="6075704" cy="920177"/>
          </a:xfrm>
        </p:grpSpPr>
        <p:sp>
          <p:nvSpPr>
            <p:cNvPr id="16" name="Rettangolo arrotondato 15"/>
            <p:cNvSpPr/>
            <p:nvPr/>
          </p:nvSpPr>
          <p:spPr>
            <a:xfrm>
              <a:off x="2671903" y="701782"/>
              <a:ext cx="5929963" cy="92017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2684070" y="732926"/>
              <a:ext cx="6063537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Input manager</a:t>
              </a:r>
              <a:r>
                <a:rPr lang="en-US" dirty="0"/>
                <a:t>: </a:t>
              </a:r>
            </a:p>
            <a:p>
              <a:r>
                <a:rPr lang="en-US" dirty="0"/>
                <a:t>Selects input, applies noise</a:t>
              </a:r>
              <a:endParaRPr lang="it-IT" dirty="0"/>
            </a:p>
          </p:txBody>
        </p:sp>
      </p:grpSp>
      <p:sp>
        <p:nvSpPr>
          <p:cNvPr id="18" name="Freccia in giù 17"/>
          <p:cNvSpPr/>
          <p:nvPr/>
        </p:nvSpPr>
        <p:spPr>
          <a:xfrm>
            <a:off x="3917283" y="2094674"/>
            <a:ext cx="484632" cy="80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" name="Gruppo 18"/>
          <p:cNvGrpSpPr/>
          <p:nvPr/>
        </p:nvGrpSpPr>
        <p:grpSpPr>
          <a:xfrm>
            <a:off x="3711456" y="826699"/>
            <a:ext cx="4857319" cy="1262416"/>
            <a:chOff x="2671903" y="701782"/>
            <a:chExt cx="6075704" cy="1262416"/>
          </a:xfrm>
        </p:grpSpPr>
        <p:sp>
          <p:nvSpPr>
            <p:cNvPr id="20" name="Rettangolo arrotondato 19"/>
            <p:cNvSpPr/>
            <p:nvPr/>
          </p:nvSpPr>
          <p:spPr>
            <a:xfrm>
              <a:off x="2671903" y="701782"/>
              <a:ext cx="5929962" cy="126241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2684069" y="732926"/>
              <a:ext cx="60635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Protector </a:t>
              </a:r>
              <a:r>
                <a:rPr lang="en-US" dirty="0"/>
                <a:t>(state machines): </a:t>
              </a:r>
            </a:p>
            <a:p>
              <a:pPr marL="285744" indent="-285744">
                <a:buFontTx/>
                <a:buChar char="-"/>
              </a:pPr>
              <a:r>
                <a:rPr lang="en-US" dirty="0"/>
                <a:t>Saturates voltage, displacement and reference </a:t>
              </a:r>
            </a:p>
            <a:p>
              <a:pPr marL="285744" indent="-285744">
                <a:buFontTx/>
                <a:buChar char="-"/>
              </a:pPr>
              <a:r>
                <a:rPr lang="en-US" dirty="0"/>
                <a:t>Synchronizes Arduino and signal starting time</a:t>
              </a:r>
            </a:p>
            <a:p>
              <a:pPr marL="285744" indent="-285744">
                <a:buFontTx/>
                <a:buChar char="-"/>
              </a:pPr>
              <a:r>
                <a:rPr lang="en-US" dirty="0"/>
                <a:t>Triggers alert</a:t>
              </a:r>
              <a:endParaRPr lang="en-US" sz="1600" dirty="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82457" y="5805416"/>
            <a:ext cx="3150207" cy="745698"/>
            <a:chOff x="2671903" y="701782"/>
            <a:chExt cx="6075704" cy="745697"/>
          </a:xfrm>
        </p:grpSpPr>
        <p:sp>
          <p:nvSpPr>
            <p:cNvPr id="24" name="Rettangolo arrotondato 23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2684069" y="732926"/>
              <a:ext cx="6063538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System</a:t>
              </a:r>
              <a:r>
                <a:rPr lang="en-US" dirty="0"/>
                <a:t>: </a:t>
              </a:r>
            </a:p>
            <a:p>
              <a:r>
                <a:rPr lang="en-US" dirty="0"/>
                <a:t>Motor and encoder feedback</a:t>
              </a:r>
              <a:endParaRPr lang="en-US" sz="1600" dirty="0"/>
            </a:p>
          </p:txBody>
        </p:sp>
      </p:grpSp>
      <p:sp>
        <p:nvSpPr>
          <p:cNvPr id="3" name="Freccia in su 2"/>
          <p:cNvSpPr/>
          <p:nvPr/>
        </p:nvSpPr>
        <p:spPr>
          <a:xfrm>
            <a:off x="1718283" y="5346909"/>
            <a:ext cx="484632" cy="4544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3785617" y="5795975"/>
            <a:ext cx="3150207" cy="745698"/>
            <a:chOff x="2671903" y="701782"/>
            <a:chExt cx="6075704" cy="745697"/>
          </a:xfrm>
        </p:grpSpPr>
        <p:sp>
          <p:nvSpPr>
            <p:cNvPr id="28" name="Rettangolo arrotondato 27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2684069" y="732926"/>
              <a:ext cx="6063538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Controller:</a:t>
              </a:r>
              <a:endParaRPr lang="en-US" dirty="0"/>
            </a:p>
            <a:p>
              <a:r>
                <a:rPr lang="en-US" dirty="0"/>
                <a:t>Contains control action</a:t>
              </a:r>
              <a:endParaRPr lang="en-US" sz="1600" dirty="0"/>
            </a:p>
          </p:txBody>
        </p:sp>
      </p:grpSp>
      <p:sp>
        <p:nvSpPr>
          <p:cNvPr id="30" name="Freccia in su 29"/>
          <p:cNvSpPr/>
          <p:nvPr/>
        </p:nvSpPr>
        <p:spPr>
          <a:xfrm>
            <a:off x="3882660" y="5321508"/>
            <a:ext cx="484632" cy="4782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92310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 Placeholder 2"/>
          <p:cNvSpPr txBox="1">
            <a:spLocks/>
          </p:cNvSpPr>
          <p:nvPr/>
        </p:nvSpPr>
        <p:spPr>
          <a:xfrm>
            <a:off x="1041400" y="2518398"/>
            <a:ext cx="7061200" cy="2262457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32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7200" b="1" dirty="0">
                <a:solidFill>
                  <a:srgbClr val="1F497D"/>
                </a:solidFill>
                <a:latin typeface="Calibri"/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45900097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074" y="2681317"/>
            <a:ext cx="4001743" cy="2007124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motor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02069" y="1630570"/>
            <a:ext cx="788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alt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4" name="Ogget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509563"/>
              </p:ext>
            </p:extLst>
          </p:nvPr>
        </p:nvGraphicFramePr>
        <p:xfrm>
          <a:off x="4771884" y="1558924"/>
          <a:ext cx="2589331" cy="5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6" name="Equazione" r:id="rId8" imgW="1815312" imgH="393529" progId="Equation.3">
                  <p:embed/>
                </p:oleObj>
              </mc:Choice>
              <mc:Fallback>
                <p:oleObj name="Equazione" r:id="rId8" imgW="1815312" imgH="393529" progId="Equation.3">
                  <p:embed/>
                  <p:pic>
                    <p:nvPicPr>
                      <p:cNvPr id="34" name="Oggetto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884" y="1558924"/>
                        <a:ext cx="2589331" cy="55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ggetto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195850"/>
              </p:ext>
            </p:extLst>
          </p:nvPr>
        </p:nvGraphicFramePr>
        <p:xfrm>
          <a:off x="4771885" y="2182597"/>
          <a:ext cx="705885" cy="36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7" name="Equazione" r:id="rId10" imgW="457200" imgH="241200" progId="Equation.3">
                  <p:embed/>
                </p:oleObj>
              </mc:Choice>
              <mc:Fallback>
                <p:oleObj name="Equazione" r:id="rId10" imgW="457200" imgH="241200" progId="Equation.3">
                  <p:embed/>
                  <p:pic>
                    <p:nvPicPr>
                      <p:cNvPr id="23" name="Oggetto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885" y="2182597"/>
                        <a:ext cx="705885" cy="366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gget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220417"/>
              </p:ext>
            </p:extLst>
          </p:nvPr>
        </p:nvGraphicFramePr>
        <p:xfrm>
          <a:off x="4909929" y="5433813"/>
          <a:ext cx="317204" cy="36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8" name="Equazione" r:id="rId12" imgW="203040" imgH="228600" progId="Equation.3">
                  <p:embed/>
                </p:oleObj>
              </mc:Choice>
              <mc:Fallback>
                <p:oleObj name="Equazione" r:id="rId12" imgW="203040" imgH="228600" progId="Equation.3">
                  <p:embed/>
                  <p:pic>
                    <p:nvPicPr>
                      <p:cNvPr id="24" name="Oggetto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9929" y="5433813"/>
                        <a:ext cx="317204" cy="362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364491" y="2162884"/>
            <a:ext cx="18668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back-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effect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4" name="Oggetto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961781"/>
              </p:ext>
            </p:extLst>
          </p:nvPr>
        </p:nvGraphicFramePr>
        <p:xfrm>
          <a:off x="4888101" y="4926684"/>
          <a:ext cx="1263573" cy="36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9" name="Equazione" r:id="rId14" imgW="787400" imgH="228600" progId="Equation.3">
                  <p:embed/>
                </p:oleObj>
              </mc:Choice>
              <mc:Fallback>
                <p:oleObj name="Equazione" r:id="rId14" imgW="787400" imgH="228600" progId="Equation.3">
                  <p:embed/>
                  <p:pic>
                    <p:nvPicPr>
                      <p:cNvPr id="44" name="Oggetto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101" y="4926684"/>
                        <a:ext cx="1263573" cy="365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17088"/>
          <a:stretch/>
        </p:blipFill>
        <p:spPr>
          <a:xfrm rot="5400000">
            <a:off x="-145388" y="1379702"/>
            <a:ext cx="4784172" cy="4328495"/>
          </a:xfrm>
          <a:prstGeom prst="rect">
            <a:avLst/>
          </a:prstGeom>
        </p:spPr>
      </p:pic>
      <p:cxnSp>
        <p:nvCxnSpPr>
          <p:cNvPr id="5" name="Connettore 2 4"/>
          <p:cNvCxnSpPr>
            <a:stCxn id="34" idx="1"/>
          </p:cNvCxnSpPr>
          <p:nvPr/>
        </p:nvCxnSpPr>
        <p:spPr>
          <a:xfrm flipH="1" flipV="1">
            <a:off x="3293459" y="1553317"/>
            <a:ext cx="1478425" cy="283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5119812" y="5409156"/>
            <a:ext cx="184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torque constant 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5650739" y="2902944"/>
            <a:ext cx="500928" cy="86169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/>
          <p:cNvCxnSpPr>
            <a:stCxn id="27" idx="2"/>
            <a:endCxn id="8" idx="0"/>
          </p:cNvCxnSpPr>
          <p:nvPr/>
        </p:nvCxnSpPr>
        <p:spPr>
          <a:xfrm flipH="1">
            <a:off x="5901203" y="2532216"/>
            <a:ext cx="396692" cy="370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6043119" y="4892640"/>
            <a:ext cx="1568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motor torque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4771884" y="1183985"/>
            <a:ext cx="256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first order system: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603554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pinion/rack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1004558" y="55014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17088"/>
          <a:stretch/>
        </p:blipFill>
        <p:spPr>
          <a:xfrm rot="5400000">
            <a:off x="-145388" y="1377508"/>
            <a:ext cx="4784172" cy="4328495"/>
          </a:xfrm>
          <a:prstGeom prst="rect">
            <a:avLst/>
          </a:prstGeom>
        </p:spPr>
      </p:pic>
      <p:cxnSp>
        <p:nvCxnSpPr>
          <p:cNvPr id="5" name="Connettore 2 4"/>
          <p:cNvCxnSpPr>
            <a:stCxn id="33" idx="1"/>
          </p:cNvCxnSpPr>
          <p:nvPr/>
        </p:nvCxnSpPr>
        <p:spPr>
          <a:xfrm flipH="1">
            <a:off x="2280060" y="1490554"/>
            <a:ext cx="2438567" cy="2026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290886"/>
              </p:ext>
            </p:extLst>
          </p:nvPr>
        </p:nvGraphicFramePr>
        <p:xfrm>
          <a:off x="6021345" y="1293558"/>
          <a:ext cx="2680711" cy="394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1" name="Equazione" r:id="rId8" imgW="1625400" imgH="241200" progId="Equation.3">
                  <p:embed/>
                </p:oleObj>
              </mc:Choice>
              <mc:Fallback>
                <p:oleObj name="Equazione" r:id="rId8" imgW="1625400" imgH="241200" progId="Equation.3">
                  <p:embed/>
                  <p:pic>
                    <p:nvPicPr>
                      <p:cNvPr id="30" name="Oggetto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345" y="1293558"/>
                        <a:ext cx="2680711" cy="39422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ggetto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213031"/>
              </p:ext>
            </p:extLst>
          </p:nvPr>
        </p:nvGraphicFramePr>
        <p:xfrm>
          <a:off x="4866065" y="2778580"/>
          <a:ext cx="531464" cy="398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2" name="Equazione" r:id="rId10" imgW="304668" imgH="228501" progId="Equation.3">
                  <p:embed/>
                </p:oleObj>
              </mc:Choice>
              <mc:Fallback>
                <p:oleObj name="Equazione" r:id="rId10" imgW="304668" imgH="228501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065" y="2778580"/>
                        <a:ext cx="531464" cy="398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399643"/>
              </p:ext>
            </p:extLst>
          </p:nvPr>
        </p:nvGraphicFramePr>
        <p:xfrm>
          <a:off x="1663743" y="2460628"/>
          <a:ext cx="255231" cy="32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3" name="Equazione" r:id="rId12" imgW="139579" imgH="177646" progId="Equation.3">
                  <p:embed/>
                </p:oleObj>
              </mc:Choice>
              <mc:Fallback>
                <p:oleObj name="Equazione" r:id="rId12" imgW="139579" imgH="177646" progId="Equation.3">
                  <p:embed/>
                  <p:pic>
                    <p:nvPicPr>
                      <p:cNvPr id="33" name="Oggetto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43" y="2460628"/>
                        <a:ext cx="255231" cy="328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704923"/>
              </p:ext>
            </p:extLst>
          </p:nvPr>
        </p:nvGraphicFramePr>
        <p:xfrm>
          <a:off x="4859938" y="3228527"/>
          <a:ext cx="932380" cy="408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4" name="Equazione" r:id="rId14" imgW="545760" imgH="241200" progId="Equation.3">
                  <p:embed/>
                </p:oleObj>
              </mc:Choice>
              <mc:Fallback>
                <p:oleObj name="Equazione" r:id="rId14" imgW="545760" imgH="241200" progId="Equation.3">
                  <p:embed/>
                  <p:pic>
                    <p:nvPicPr>
                      <p:cNvPr id="37" name="Oggetto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938" y="3228527"/>
                        <a:ext cx="932380" cy="408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5255462" y="2784355"/>
            <a:ext cx="366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load torque transmitted to the carts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5009543" y="2327186"/>
            <a:ext cx="3323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inertia of motor, pinion and rack</a:t>
            </a:r>
            <a:endParaRPr lang="en-US" altLang="en-US" sz="800" dirty="0"/>
          </a:p>
        </p:txBody>
      </p: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5593631" y="3248325"/>
            <a:ext cx="2668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non linear motor friction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4718627" y="1305888"/>
            <a:ext cx="13827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Pinion/rack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altLang="en-US" dirty="0"/>
          </a:p>
        </p:txBody>
      </p:sp>
      <p:cxnSp>
        <p:nvCxnSpPr>
          <p:cNvPr id="35" name="Connettore 2 34"/>
          <p:cNvCxnSpPr>
            <a:stCxn id="33" idx="1"/>
          </p:cNvCxnSpPr>
          <p:nvPr/>
        </p:nvCxnSpPr>
        <p:spPr>
          <a:xfrm flipH="1">
            <a:off x="2498294" y="1490554"/>
            <a:ext cx="2220333" cy="3064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ccia circolare in giù 14"/>
          <p:cNvSpPr/>
          <p:nvPr/>
        </p:nvSpPr>
        <p:spPr>
          <a:xfrm>
            <a:off x="1183283" y="2251491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aphicFrame>
        <p:nvGraphicFramePr>
          <p:cNvPr id="46" name="Oggetto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714423"/>
              </p:ext>
            </p:extLst>
          </p:nvPr>
        </p:nvGraphicFramePr>
        <p:xfrm>
          <a:off x="4859945" y="2355592"/>
          <a:ext cx="264215" cy="33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5" name="Equazione" r:id="rId12" imgW="139579" imgH="177646" progId="Equation.3">
                  <p:embed/>
                </p:oleObj>
              </mc:Choice>
              <mc:Fallback>
                <p:oleObj name="Equazione" r:id="rId12" imgW="139579" imgH="177646" progId="Equation.3">
                  <p:embed/>
                  <p:pic>
                    <p:nvPicPr>
                      <p:cNvPr id="28" name="Oggetto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945" y="2355592"/>
                        <a:ext cx="264215" cy="339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tangolo 7"/>
          <p:cNvSpPr/>
          <p:nvPr/>
        </p:nvSpPr>
        <p:spPr>
          <a:xfrm>
            <a:off x="4859938" y="1839114"/>
            <a:ext cx="842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where: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1760926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carts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" name="Oggetto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540668"/>
              </p:ext>
            </p:extLst>
          </p:nvPr>
        </p:nvGraphicFramePr>
        <p:xfrm>
          <a:off x="4780917" y="931946"/>
          <a:ext cx="2950987" cy="43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5" name="Equazione" r:id="rId7" imgW="1549400" imgH="228600" progId="Equation.3">
                  <p:embed/>
                </p:oleObj>
              </mc:Choice>
              <mc:Fallback>
                <p:oleObj name="Equazione" r:id="rId7" imgW="1549400" imgH="228600" progId="Equation.3">
                  <p:embed/>
                  <p:pic>
                    <p:nvPicPr>
                      <p:cNvPr id="54" name="Oggetto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917" y="931946"/>
                        <a:ext cx="2950987" cy="43450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gget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920774"/>
              </p:ext>
            </p:extLst>
          </p:nvPr>
        </p:nvGraphicFramePr>
        <p:xfrm>
          <a:off x="3843856" y="1483546"/>
          <a:ext cx="735315" cy="35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6" name="Equazione" r:id="rId9" imgW="469900" imgH="228600" progId="Equation.3">
                  <p:embed/>
                </p:oleObj>
              </mc:Choice>
              <mc:Fallback>
                <p:oleObj name="Equazione" r:id="rId9" imgW="469900" imgH="228600" progId="Equation.3">
                  <p:embed/>
                  <p:pic>
                    <p:nvPicPr>
                      <p:cNvPr id="58" name="Oggetto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856" y="1483546"/>
                        <a:ext cx="735315" cy="352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471099" y="1457431"/>
            <a:ext cx="4680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damping (viscous + spring) of the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cart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0" name="Oggetto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913228"/>
              </p:ext>
            </p:extLst>
          </p:nvPr>
        </p:nvGraphicFramePr>
        <p:xfrm>
          <a:off x="4608799" y="1938290"/>
          <a:ext cx="716813" cy="53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7" name="Equazione" r:id="rId11" imgW="520474" imgH="393529" progId="Equation.3">
                  <p:embed/>
                </p:oleObj>
              </mc:Choice>
              <mc:Fallback>
                <p:oleObj name="Equazione" r:id="rId11" imgW="520474" imgH="393529" progId="Equation.3">
                  <p:embed/>
                  <p:pic>
                    <p:nvPicPr>
                      <p:cNvPr id="60" name="Oggetto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799" y="1938290"/>
                        <a:ext cx="716813" cy="534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ggetto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854414"/>
              </p:ext>
            </p:extLst>
          </p:nvPr>
        </p:nvGraphicFramePr>
        <p:xfrm>
          <a:off x="4579171" y="2580173"/>
          <a:ext cx="3134889" cy="59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8" name="Equazione" r:id="rId13" imgW="2044700" imgH="393700" progId="Equation.3">
                  <p:embed/>
                </p:oleObj>
              </mc:Choice>
              <mc:Fallback>
                <p:oleObj name="Equazione" r:id="rId13" imgW="2044700" imgH="393700" progId="Equation.3">
                  <p:embed/>
                  <p:pic>
                    <p:nvPicPr>
                      <p:cNvPr id="61" name="Oggetto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171" y="2580173"/>
                        <a:ext cx="3134889" cy="59781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ggetto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840157"/>
              </p:ext>
            </p:extLst>
          </p:nvPr>
        </p:nvGraphicFramePr>
        <p:xfrm>
          <a:off x="4823240" y="3296172"/>
          <a:ext cx="876803" cy="59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9" name="Equazione" r:id="rId15" imgW="571252" imgH="393529" progId="Equation.3">
                  <p:embed/>
                </p:oleObj>
              </mc:Choice>
              <mc:Fallback>
                <p:oleObj name="Equazione" r:id="rId15" imgW="571252" imgH="393529" progId="Equation.3">
                  <p:embed/>
                  <p:pic>
                    <p:nvPicPr>
                      <p:cNvPr id="63" name="Oggetto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3240" y="3296172"/>
                        <a:ext cx="876803" cy="599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55"/>
          <p:cNvSpPr>
            <a:spLocks noChangeArrowheads="1"/>
          </p:cNvSpPr>
          <p:nvPr/>
        </p:nvSpPr>
        <p:spPr bwMode="auto">
          <a:xfrm>
            <a:off x="3823425" y="1988151"/>
            <a:ext cx="4802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	           and neglecting nonlinear friction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7" name="Rectangle 57"/>
          <p:cNvSpPr>
            <a:spLocks noChangeArrowheads="1"/>
          </p:cNvSpPr>
          <p:nvPr/>
        </p:nvSpPr>
        <p:spPr bwMode="auto">
          <a:xfrm>
            <a:off x="3985707" y="3428659"/>
            <a:ext cx="779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1004558" y="55014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ttangolo 1"/>
          <p:cNvSpPr/>
          <p:nvPr/>
        </p:nvSpPr>
        <p:spPr>
          <a:xfrm>
            <a:off x="3304427" y="944477"/>
            <a:ext cx="521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925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cart:			            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" r="2545"/>
          <a:stretch/>
        </p:blipFill>
        <p:spPr>
          <a:xfrm rot="5400000">
            <a:off x="-959057" y="1888419"/>
            <a:ext cx="5766727" cy="3558673"/>
          </a:xfrm>
          <a:prstGeom prst="rect">
            <a:avLst/>
          </a:prstGeom>
        </p:spPr>
      </p:pic>
      <p:graphicFrame>
        <p:nvGraphicFramePr>
          <p:cNvPr id="49" name="Oggetto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885668"/>
              </p:ext>
            </p:extLst>
          </p:nvPr>
        </p:nvGraphicFramePr>
        <p:xfrm>
          <a:off x="4062664" y="2675424"/>
          <a:ext cx="513331" cy="407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0" name="Equazione" r:id="rId18" imgW="190440" imgH="152280" progId="Equation.3">
                  <p:embed/>
                </p:oleObj>
              </mc:Choice>
              <mc:Fallback>
                <p:oleObj name="Equazione" r:id="rId18" imgW="190440" imgH="152280" progId="Equation.3">
                  <p:embed/>
                  <p:pic>
                    <p:nvPicPr>
                      <p:cNvPr id="63" name="Oggetto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664" y="2675424"/>
                        <a:ext cx="513331" cy="407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18373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Equations: 1-2-3 DOF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361313"/>
              </p:ext>
            </p:extLst>
          </p:nvPr>
        </p:nvGraphicFramePr>
        <p:xfrm>
          <a:off x="1414685" y="1056603"/>
          <a:ext cx="2859951" cy="116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" name="Equazione" r:id="rId7" imgW="1651000" imgH="660400" progId="Equation.3">
                  <p:embed/>
                </p:oleObj>
              </mc:Choice>
              <mc:Fallback>
                <p:oleObj name="Equazione" r:id="rId7" imgW="1651000" imgH="660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685" y="1056603"/>
                        <a:ext cx="2859951" cy="1168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920406"/>
              </p:ext>
            </p:extLst>
          </p:nvPr>
        </p:nvGraphicFramePr>
        <p:xfrm>
          <a:off x="4737548" y="957263"/>
          <a:ext cx="3603625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9" name="Equazione" r:id="rId9" imgW="2311200" imgH="965160" progId="Equation.3">
                  <p:embed/>
                </p:oleObj>
              </mc:Choice>
              <mc:Fallback>
                <p:oleObj name="Equazione" r:id="rId9" imgW="231120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548" y="957263"/>
                        <a:ext cx="3603625" cy="1500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773880"/>
              </p:ext>
            </p:extLst>
          </p:nvPr>
        </p:nvGraphicFramePr>
        <p:xfrm>
          <a:off x="4355393" y="1550471"/>
          <a:ext cx="3778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0" name="Equazione" r:id="rId11" imgW="190440" imgH="152280" progId="Equation.3">
                  <p:embed/>
                </p:oleObj>
              </mc:Choice>
              <mc:Fallback>
                <p:oleObj name="Equazione" r:id="rId11" imgW="190440" imgH="15228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393" y="1550471"/>
                        <a:ext cx="377825" cy="303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494000" y="2915995"/>
            <a:ext cx="65840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2-3 DOF: </a:t>
            </a:r>
            <a:r>
              <a:rPr lang="en-GB" alt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Lagrangian</a:t>
            </a:r>
            <a:r>
              <a:rPr lang="en-GB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approach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			     where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06356"/>
              </p:ext>
            </p:extLst>
          </p:nvPr>
        </p:nvGraphicFramePr>
        <p:xfrm>
          <a:off x="3514252" y="2746175"/>
          <a:ext cx="2758195" cy="70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1" name="Equazione" r:id="rId13" imgW="1892300" imgH="482600" progId="Equation.3">
                  <p:embed/>
                </p:oleObj>
              </mc:Choice>
              <mc:Fallback>
                <p:oleObj name="Equazione" r:id="rId13" imgW="1892300" imgH="482600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252" y="2746175"/>
                        <a:ext cx="2758195" cy="70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909351"/>
              </p:ext>
            </p:extLst>
          </p:nvPr>
        </p:nvGraphicFramePr>
        <p:xfrm>
          <a:off x="7025156" y="2790315"/>
          <a:ext cx="1043879" cy="61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2" name="Equazione" r:id="rId15" imgW="774364" imgH="457002" progId="Equation.3">
                  <p:embed/>
                </p:oleObj>
              </mc:Choice>
              <mc:Fallback>
                <p:oleObj name="Equazione" r:id="rId15" imgW="774364" imgH="457002" progId="Equation.3">
                  <p:embed/>
                  <p:pic>
                    <p:nvPicPr>
                      <p:cNvPr id="15" name="Ogget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5156" y="2790315"/>
                        <a:ext cx="1043879" cy="618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ggetto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719411"/>
              </p:ext>
            </p:extLst>
          </p:nvPr>
        </p:nvGraphicFramePr>
        <p:xfrm>
          <a:off x="200260" y="4210396"/>
          <a:ext cx="4085656" cy="155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3" name="Equazione" r:id="rId17" imgW="3009900" imgH="1143000" progId="Equation.3">
                  <p:embed/>
                </p:oleObj>
              </mc:Choice>
              <mc:Fallback>
                <p:oleObj name="Equazione" r:id="rId17" imgW="3009900" imgH="1143000" progId="Equation.3">
                  <p:embed/>
                  <p:pic>
                    <p:nvPicPr>
                      <p:cNvPr id="16" name="Ogget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60" y="4210396"/>
                        <a:ext cx="4085656" cy="1551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uppo 51"/>
          <p:cNvGrpSpPr/>
          <p:nvPr/>
        </p:nvGrpSpPr>
        <p:grpSpPr>
          <a:xfrm>
            <a:off x="485910" y="1379876"/>
            <a:ext cx="798136" cy="478272"/>
            <a:chOff x="2640935" y="969207"/>
            <a:chExt cx="1565305" cy="478272"/>
          </a:xfrm>
        </p:grpSpPr>
        <p:sp>
          <p:nvSpPr>
            <p:cNvPr id="53" name="Rettangolo arrotondato 52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4" name="Rettangolo 53"/>
            <p:cNvSpPr/>
            <p:nvPr/>
          </p:nvSpPr>
          <p:spPr>
            <a:xfrm>
              <a:off x="2640935" y="997207"/>
              <a:ext cx="1481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 DOF</a:t>
              </a:r>
              <a:endParaRPr lang="it-IT" dirty="0"/>
            </a:p>
          </p:txBody>
        </p:sp>
      </p:grpSp>
      <p:grpSp>
        <p:nvGrpSpPr>
          <p:cNvPr id="55" name="Gruppo 54"/>
          <p:cNvGrpSpPr/>
          <p:nvPr/>
        </p:nvGrpSpPr>
        <p:grpSpPr>
          <a:xfrm>
            <a:off x="1730936" y="3529315"/>
            <a:ext cx="798137" cy="478272"/>
            <a:chOff x="2640934" y="969207"/>
            <a:chExt cx="1565306" cy="478272"/>
          </a:xfrm>
        </p:grpSpPr>
        <p:sp>
          <p:nvSpPr>
            <p:cNvPr id="56" name="Rettangolo arrotondato 55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8" name="Rettangolo 57"/>
            <p:cNvSpPr/>
            <p:nvPr/>
          </p:nvSpPr>
          <p:spPr>
            <a:xfrm>
              <a:off x="2640934" y="997207"/>
              <a:ext cx="14813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 DOF</a:t>
              </a:r>
              <a:endParaRPr lang="it-IT" dirty="0"/>
            </a:p>
          </p:txBody>
        </p:sp>
      </p:grpSp>
      <p:graphicFrame>
        <p:nvGraphicFramePr>
          <p:cNvPr id="59" name="Oggetto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47845"/>
              </p:ext>
            </p:extLst>
          </p:nvPr>
        </p:nvGraphicFramePr>
        <p:xfrm>
          <a:off x="4450358" y="3885222"/>
          <a:ext cx="4413251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4" name="Equazione" r:id="rId19" imgW="3251160" imgH="1600200" progId="Equation.3">
                  <p:embed/>
                </p:oleObj>
              </mc:Choice>
              <mc:Fallback>
                <p:oleObj name="Equazione" r:id="rId19" imgW="3251160" imgH="1600200" progId="Equation.3">
                  <p:embed/>
                  <p:pic>
                    <p:nvPicPr>
                      <p:cNvPr id="31" name="Oggetto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0358" y="3885222"/>
                        <a:ext cx="4413251" cy="217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uppo 59"/>
          <p:cNvGrpSpPr/>
          <p:nvPr/>
        </p:nvGrpSpPr>
        <p:grpSpPr>
          <a:xfrm>
            <a:off x="6068659" y="3529315"/>
            <a:ext cx="798137" cy="478272"/>
            <a:chOff x="2640934" y="969207"/>
            <a:chExt cx="1565306" cy="478272"/>
          </a:xfrm>
        </p:grpSpPr>
        <p:sp>
          <p:nvSpPr>
            <p:cNvPr id="61" name="Rettangolo arrotondato 60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2640934" y="997207"/>
              <a:ext cx="14813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3 DOF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59968280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Storyboard Layouts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5637</TotalTime>
  <Words>660</Words>
  <Application>Microsoft Office PowerPoint</Application>
  <PresentationFormat>Presentazione su schermo (4:3)</PresentationFormat>
  <Paragraphs>140</Paragraphs>
  <Slides>14</Slides>
  <Notes>13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6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Lucida Calligraphy</vt:lpstr>
      <vt:lpstr>Times New Roman</vt:lpstr>
      <vt:lpstr>Office Theme</vt:lpstr>
      <vt:lpstr>Storyboard Layouts</vt:lpstr>
      <vt:lpstr>PoliMi_TESI_Scribd</vt:lpstr>
      <vt:lpstr>1_PoliMi_TESI_Scribd</vt:lpstr>
      <vt:lpstr>2_PoliMi_TESI_Scribd</vt:lpstr>
      <vt:lpstr>1_Storyboard Layouts</vt:lpstr>
      <vt:lpstr>Equazione</vt:lpstr>
      <vt:lpstr>Presentazione standard di PowerPoint</vt:lpstr>
      <vt:lpstr>System description</vt:lpstr>
      <vt:lpstr>Preliminary issues</vt:lpstr>
      <vt:lpstr>Protection system: four macroblocks</vt:lpstr>
      <vt:lpstr>Modelling</vt:lpstr>
      <vt:lpstr>Modelling: motor</vt:lpstr>
      <vt:lpstr>Modelling: pinion/rack</vt:lpstr>
      <vt:lpstr>Modelling: carts</vt:lpstr>
      <vt:lpstr>Equations: 1-2-3 DOF</vt:lpstr>
      <vt:lpstr>Identification</vt:lpstr>
      <vt:lpstr>White box identification: steps</vt:lpstr>
      <vt:lpstr>Validation cost function</vt:lpstr>
      <vt:lpstr>Motor identification: resistance</vt:lpstr>
      <vt:lpstr>Motor identification: inductance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Alessio Russo</dc:creator>
  <cp:lastModifiedBy>user</cp:lastModifiedBy>
  <cp:revision>281</cp:revision>
  <dcterms:created xsi:type="dcterms:W3CDTF">2015-04-04T11:28:03Z</dcterms:created>
  <dcterms:modified xsi:type="dcterms:W3CDTF">2016-06-23T14:45:32Z</dcterms:modified>
  <cp:category>Engineering</cp:category>
</cp:coreProperties>
</file>