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19"/>
  </p:notesMasterIdLst>
  <p:sldIdLst>
    <p:sldId id="256" r:id="rId4"/>
    <p:sldId id="268" r:id="rId5"/>
    <p:sldId id="325" r:id="rId6"/>
    <p:sldId id="269" r:id="rId7"/>
    <p:sldId id="304" r:id="rId8"/>
    <p:sldId id="270" r:id="rId9"/>
    <p:sldId id="329" r:id="rId10"/>
    <p:sldId id="326" r:id="rId11"/>
    <p:sldId id="318" r:id="rId12"/>
    <p:sldId id="279" r:id="rId13"/>
    <p:sldId id="327" r:id="rId14"/>
    <p:sldId id="282" r:id="rId15"/>
    <p:sldId id="328" r:id="rId16"/>
    <p:sldId id="287" r:id="rId17"/>
    <p:sldId id="258" r:id="rId18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07/12/14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31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704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06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63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63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52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‹n.›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Titolo della Tesi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Nome Cognome </a:t>
            </a:r>
            <a:r>
              <a:rPr lang="it-IT" sz="1400" dirty="0" smtClean="0">
                <a:solidFill>
                  <a:srgbClr val="000000"/>
                </a:solidFill>
              </a:rPr>
              <a:t>(123456)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Nome Cognome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Ing. </a:t>
            </a:r>
            <a:r>
              <a:rPr lang="it-IT" dirty="0">
                <a:solidFill>
                  <a:schemeClr val="tx1"/>
                </a:solidFill>
              </a:rPr>
              <a:t>Nome Cognome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Meccanica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2012 – 2013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98" y="1495103"/>
            <a:ext cx="4096969" cy="338238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414387" y="5133001"/>
            <a:ext cx="12161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ESEMPIO2</a:t>
            </a:r>
            <a:endParaRPr lang="it-IT" sz="1600" b="1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Esempio Grafici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6" y="1495103"/>
            <a:ext cx="4096970" cy="3382382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1901217" y="5133001"/>
            <a:ext cx="114154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ESEMPIO1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95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12"/>
    </mc:Choice>
    <mc:Fallback xmlns="">
      <p:transition xmlns:p14="http://schemas.microsoft.com/office/powerpoint/2010/main" spd="slow" advTm="512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/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Parte 3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555661" y="3244334"/>
            <a:ext cx="20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Contenuto parte 3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1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/>
              <a:t>Conclusioni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5084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3" y="3422267"/>
            <a:ext cx="3178592" cy="30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91468" y="1646095"/>
            <a:ext cx="556106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Risultato1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Risultato2</a:t>
            </a:r>
            <a:endParaRPr lang="it-IT" sz="1600" dirty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Risultato3</a:t>
            </a:r>
            <a:endParaRPr lang="it-IT" sz="1600" dirty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Risultato4</a:t>
            </a:r>
            <a:endParaRPr lang="it-IT" sz="1600" dirty="0"/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3326538" y="1103225"/>
            <a:ext cx="24909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Risultati Scientifici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49008" y="4854818"/>
            <a:ext cx="24909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Risultati Industriali</a:t>
            </a:r>
          </a:p>
          <a:p>
            <a:pPr algn="ctr"/>
            <a:r>
              <a:rPr lang="it-IT" sz="2000" dirty="0" smtClean="0"/>
              <a:t>e/o Sviluppi Futuri</a:t>
            </a:r>
          </a:p>
        </p:txBody>
      </p:sp>
      <p:sp>
        <p:nvSpPr>
          <p:cNvPr id="16" name="CasellaDiTesto 15"/>
          <p:cNvSpPr txBox="1"/>
          <p:nvPr/>
        </p:nvSpPr>
        <p:spPr>
          <a:xfrm rot="21433596">
            <a:off x="4498471" y="4124244"/>
            <a:ext cx="2465271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Risultato1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 smtClean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Risultato2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Risultato3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1759479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994" y="4730599"/>
            <a:ext cx="1838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e </a:t>
            </a:r>
            <a:r>
              <a:rPr lang="it-IT" dirty="0"/>
              <a:t>Obiettivi del </a:t>
            </a:r>
            <a:r>
              <a:rPr lang="it-IT" dirty="0" smtClean="0"/>
              <a:t>Lavoro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90027" y="5251965"/>
            <a:ext cx="21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Struttura ad albero</a:t>
            </a:r>
            <a:endParaRPr lang="it-IT" sz="16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964213" y="3287410"/>
            <a:ext cx="18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Testo Item 1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</a:t>
            </a:r>
            <a:r>
              <a:rPr lang="it-IT" sz="1600" dirty="0" smtClean="0"/>
              <a:t>2</a:t>
            </a: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3</a:t>
            </a:r>
          </a:p>
        </p:txBody>
      </p:sp>
      <p:cxnSp>
        <p:nvCxnSpPr>
          <p:cNvPr id="6" name="Connettore 2 5"/>
          <p:cNvCxnSpPr>
            <a:stCxn id="8" idx="3"/>
            <a:endCxn id="20" idx="1"/>
          </p:cNvCxnSpPr>
          <p:nvPr/>
        </p:nvCxnSpPr>
        <p:spPr>
          <a:xfrm flipV="1">
            <a:off x="2895129" y="5206878"/>
            <a:ext cx="717684" cy="2143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8" idx="3"/>
            <a:endCxn id="21" idx="1"/>
          </p:cNvCxnSpPr>
          <p:nvPr/>
        </p:nvCxnSpPr>
        <p:spPr>
          <a:xfrm>
            <a:off x="2895129" y="5421242"/>
            <a:ext cx="717684" cy="1449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612813" y="5037601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Opzione1</a:t>
            </a:r>
            <a:endParaRPr lang="it-IT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612813" y="5396925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Opzione2</a:t>
            </a:r>
            <a:endParaRPr lang="it-IT" sz="16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545534" y="5366147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1F497D"/>
                </a:solidFill>
              </a:rPr>
              <a:t>Grandezza di Interesse</a:t>
            </a:r>
            <a:endParaRPr lang="it-IT" dirty="0">
              <a:solidFill>
                <a:srgbClr val="1F497D"/>
              </a:solidFill>
            </a:endParaRPr>
          </a:p>
        </p:txBody>
      </p:sp>
      <p:cxnSp>
        <p:nvCxnSpPr>
          <p:cNvPr id="23" name="Connettore 2 22"/>
          <p:cNvCxnSpPr>
            <a:stCxn id="21" idx="3"/>
            <a:endCxn id="22" idx="1"/>
          </p:cNvCxnSpPr>
          <p:nvPr/>
        </p:nvCxnSpPr>
        <p:spPr>
          <a:xfrm flipV="1">
            <a:off x="4675824" y="5550813"/>
            <a:ext cx="869710" cy="153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85759"/>
              </p:ext>
            </p:extLst>
          </p:nvPr>
        </p:nvGraphicFramePr>
        <p:xfrm>
          <a:off x="5439014" y="3349942"/>
          <a:ext cx="2313108" cy="10058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246423"/>
                <a:gridCol w="1066685"/>
              </a:tblGrid>
              <a:tr h="254915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2"/>
                          </a:solidFill>
                        </a:rPr>
                        <a:t>Velocità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baseline="0" dirty="0" smtClean="0">
                          <a:solidFill>
                            <a:schemeClr val="tx2"/>
                          </a:solidFill>
                        </a:rPr>
                        <a:t>Coppia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150 km/h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90 Nm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39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300 km/h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140 Nm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964213" y="1222194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Titoletto – 18pt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439015" y="1222194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Titoletto – 16pt</a:t>
            </a:r>
            <a:endParaRPr lang="it-IT" sz="16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964213" y="2768756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Elenco Puntato</a:t>
            </a:r>
            <a:endParaRPr lang="it-IT" sz="1600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439015" y="2768756"/>
            <a:ext cx="8692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Tabella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e </a:t>
            </a:r>
            <a:r>
              <a:rPr lang="it-IT" dirty="0"/>
              <a:t>Obiettivi del </a:t>
            </a:r>
            <a:r>
              <a:rPr lang="it-IT" dirty="0" smtClean="0"/>
              <a:t>Lavoro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698501" y="1029885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Dimensioni Font</a:t>
            </a:r>
            <a:endParaRPr lang="it-IT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98500" y="1573000"/>
            <a:ext cx="32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Testo: minimo 16pt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Immagini: minimo 14pt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Grafici e </a:t>
            </a:r>
            <a:r>
              <a:rPr lang="it-IT" sz="1600" dirty="0" err="1" smtClean="0"/>
              <a:t>Matlab</a:t>
            </a:r>
            <a:r>
              <a:rPr lang="it-IT" sz="1600" dirty="0" smtClean="0"/>
              <a:t>: minimo 14pt</a:t>
            </a:r>
            <a:endParaRPr lang="it-IT" sz="16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633494" y="1430225"/>
            <a:ext cx="4251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600" dirty="0" smtClean="0"/>
              <a:t>set</a:t>
            </a:r>
            <a:r>
              <a:rPr lang="tr-TR" sz="1600" dirty="0"/>
              <a:t>(gca,'FontSize',16);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set</a:t>
            </a:r>
            <a:r>
              <a:rPr lang="it-IT" sz="1600" dirty="0"/>
              <a:t>(</a:t>
            </a:r>
            <a:r>
              <a:rPr lang="it-IT" sz="1600" dirty="0" err="1"/>
              <a:t>findall</a:t>
            </a:r>
            <a:r>
              <a:rPr lang="it-IT" sz="1600" dirty="0"/>
              <a:t>(</a:t>
            </a:r>
            <a:r>
              <a:rPr lang="it-IT" sz="1600" dirty="0" err="1"/>
              <a:t>gcf</a:t>
            </a:r>
            <a:r>
              <a:rPr lang="it-IT" sz="1600" dirty="0"/>
              <a:t>,'</a:t>
            </a:r>
            <a:r>
              <a:rPr lang="it-IT" sz="1600" dirty="0" err="1"/>
              <a:t>type</a:t>
            </a:r>
            <a:r>
              <a:rPr lang="it-IT" sz="1600" dirty="0"/>
              <a:t>','text'),'FontSize',16)</a:t>
            </a:r>
            <a:r>
              <a:rPr lang="it-IT" sz="1600" dirty="0" smtClean="0"/>
              <a:t>;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3784591" y="1007113"/>
            <a:ext cx="523053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 smtClean="0"/>
              <a:t>MatLab</a:t>
            </a:r>
            <a:r>
              <a:rPr lang="it-IT" sz="1600" dirty="0" smtClean="0"/>
              <a:t>: comandi utili per modificare il </a:t>
            </a:r>
            <a:r>
              <a:rPr lang="it-IT" sz="1600" dirty="0" err="1" smtClean="0"/>
              <a:t>FontSize</a:t>
            </a:r>
            <a:r>
              <a:rPr lang="it-IT" sz="1600" dirty="0" smtClean="0"/>
              <a:t> nelle </a:t>
            </a:r>
            <a:r>
              <a:rPr lang="it-IT" sz="1600" dirty="0" err="1" smtClean="0"/>
              <a:t>Figures</a:t>
            </a:r>
            <a:endParaRPr lang="it-IT" sz="16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79281" y="3512398"/>
            <a:ext cx="393499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=figure;</a:t>
            </a:r>
          </a:p>
          <a:p>
            <a:r>
              <a:rPr lang="it-IT" sz="1600" dirty="0">
                <a:solidFill>
                  <a:srgbClr val="0000FF"/>
                </a:solidFill>
                <a:latin typeface="Lucida Grande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Lucida Grande"/>
              </a:rPr>
              <a:t>salva_2formati(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Nome_Figura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);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2490097" y="2953578"/>
            <a:ext cx="4163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MatLab</a:t>
            </a:r>
            <a:r>
              <a:rPr lang="it-IT" dirty="0" smtClean="0"/>
              <a:t>: comandi utili per salvare le figure</a:t>
            </a:r>
            <a:endParaRPr lang="it-IT" b="1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428682" y="3512398"/>
            <a:ext cx="4221628" cy="28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FF"/>
                </a:solidFill>
                <a:latin typeface="Lucida Grande"/>
              </a:rPr>
              <a:t>function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 []=salva_2formati(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handle,nome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</a:t>
            </a:r>
          </a:p>
          <a:p>
            <a:r>
              <a:rPr lang="it-IT" sz="1600" dirty="0">
                <a:solidFill>
                  <a:srgbClr val="000000"/>
                </a:solidFill>
                <a:latin typeface="Lucida Grande"/>
              </a:rPr>
              <a:t> 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 FIG</a:t>
            </a:r>
          </a:p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saveas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(handle,nome,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fig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</a:t>
            </a:r>
            <a:r>
              <a:rPr lang="it-IT" sz="1600" dirty="0" smtClean="0">
                <a:solidFill>
                  <a:srgbClr val="000000"/>
                </a:solidFill>
                <a:latin typeface="Lucida Grande"/>
              </a:rPr>
              <a:t>;</a:t>
            </a:r>
            <a:endParaRPr lang="it-IT" sz="1600" dirty="0">
              <a:solidFill>
                <a:srgbClr val="000000"/>
              </a:solidFill>
              <a:latin typeface="Lucida Grande"/>
            </a:endParaRP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  <a:endParaRPr lang="it-IT" sz="1600" dirty="0" smtClean="0">
              <a:solidFill>
                <a:srgbClr val="228B22"/>
              </a:solidFill>
              <a:latin typeface="Lucida Grande"/>
            </a:endParaRPr>
          </a:p>
          <a:p>
            <a:r>
              <a:rPr lang="it-IT" sz="1600" dirty="0" smtClean="0">
                <a:solidFill>
                  <a:srgbClr val="228B22"/>
                </a:solidFill>
                <a:latin typeface="Lucida Grande"/>
              </a:rPr>
              <a:t>% </a:t>
            </a:r>
            <a:r>
              <a:rPr lang="it-IT" sz="1600" dirty="0">
                <a:solidFill>
                  <a:srgbClr val="228B22"/>
                </a:solidFill>
                <a:latin typeface="Lucida Grande"/>
              </a:rPr>
              <a:t>EPS</a:t>
            </a:r>
          </a:p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print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'-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depsc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,nome)</a:t>
            </a:r>
            <a:r>
              <a:rPr lang="it-IT" sz="1600" dirty="0" smtClean="0">
                <a:solidFill>
                  <a:srgbClr val="000000"/>
                </a:solidFill>
                <a:latin typeface="Lucida Grande"/>
              </a:rPr>
              <a:t>;</a:t>
            </a:r>
          </a:p>
          <a:p>
            <a:r>
              <a:rPr lang="it-IT" sz="1600" dirty="0" smtClean="0">
                <a:solidFill>
                  <a:srgbClr val="228B22"/>
                </a:solidFill>
                <a:latin typeface="Lucida Grande"/>
              </a:rPr>
              <a:t>%</a:t>
            </a:r>
            <a:endParaRPr lang="it-IT" sz="1600" dirty="0">
              <a:solidFill>
                <a:srgbClr val="228B22"/>
              </a:solidFill>
              <a:latin typeface="Lucida Grande"/>
            </a:endParaRP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 JPEG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  <a:r>
              <a:rPr lang="it-IT" sz="1600" dirty="0" err="1">
                <a:solidFill>
                  <a:srgbClr val="228B22"/>
                </a:solidFill>
                <a:latin typeface="Lucida Grande"/>
              </a:rPr>
              <a:t>print</a:t>
            </a:r>
            <a:r>
              <a:rPr lang="it-IT" sz="1600" dirty="0">
                <a:solidFill>
                  <a:srgbClr val="228B22"/>
                </a:solidFill>
                <a:latin typeface="Lucida Grande"/>
              </a:rPr>
              <a:t>(handle,'-djpeg90',nome);</a:t>
            </a:r>
          </a:p>
          <a:p>
            <a:r>
              <a:rPr lang="it-IT" sz="1600" dirty="0" smtClean="0">
                <a:solidFill>
                  <a:srgbClr val="228B22"/>
                </a:solidFill>
                <a:latin typeface="Lucida Grande"/>
              </a:rPr>
              <a:t>%</a:t>
            </a:r>
            <a:endParaRPr lang="it-IT" sz="1600" dirty="0">
              <a:solidFill>
                <a:srgbClr val="228B22"/>
              </a:solidFill>
              <a:latin typeface="Lucida Grande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98500" y="5016743"/>
            <a:ext cx="260555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Ideale figure in formato vettoriale (</a:t>
            </a:r>
            <a:r>
              <a:rPr lang="it-IT" dirty="0" smtClean="0">
                <a:solidFill>
                  <a:schemeClr val="tx2"/>
                </a:solidFill>
              </a:rPr>
              <a:t>EPS</a:t>
            </a:r>
            <a:r>
              <a:rPr lang="it-IT" dirty="0" smtClean="0"/>
              <a:t>)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/>
          <p:cNvSpPr/>
          <p:nvPr/>
        </p:nvSpPr>
        <p:spPr>
          <a:xfrm>
            <a:off x="3796663" y="1026583"/>
            <a:ext cx="5196417" cy="123825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116416" y="1026583"/>
            <a:ext cx="5196417" cy="123825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Esempio di Animazione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53999" y="1238249"/>
            <a:ext cx="2963334" cy="7408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Prove Sperimentali di tipo 1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53999" y="2401667"/>
            <a:ext cx="407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SzPct val="150000"/>
              <a:buFont typeface="Lucida Grande"/>
              <a:buChar char="✔"/>
            </a:pPr>
            <a:r>
              <a:rPr lang="it-IT" sz="1600" dirty="0" smtClean="0"/>
              <a:t>Vantaggio1</a:t>
            </a:r>
          </a:p>
        </p:txBody>
      </p:sp>
      <p:sp>
        <p:nvSpPr>
          <p:cNvPr id="13" name="Freccia giù 12"/>
          <p:cNvSpPr/>
          <p:nvPr/>
        </p:nvSpPr>
        <p:spPr>
          <a:xfrm>
            <a:off x="4366472" y="2264834"/>
            <a:ext cx="411057" cy="2142524"/>
          </a:xfrm>
          <a:prstGeom prst="downArrow">
            <a:avLst>
              <a:gd name="adj1" fmla="val 16843"/>
              <a:gd name="adj2" fmla="val 5828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980391" y="1344084"/>
            <a:ext cx="1183218" cy="6349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SIM</a:t>
            </a:r>
            <a:endParaRPr lang="it-IT" sz="2400" dirty="0"/>
          </a:p>
        </p:txBody>
      </p:sp>
      <p:sp>
        <p:nvSpPr>
          <p:cNvPr id="21" name="Ovale 20"/>
          <p:cNvSpPr/>
          <p:nvPr/>
        </p:nvSpPr>
        <p:spPr>
          <a:xfrm>
            <a:off x="5920315" y="1238249"/>
            <a:ext cx="2963334" cy="7408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Prove Sperimentali di tipo 2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53999" y="2803140"/>
            <a:ext cx="3542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Svantaggio1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Svantaggio2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340985" y="2401667"/>
            <a:ext cx="367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SzPct val="150000"/>
              <a:buFont typeface="Lucida Grande"/>
              <a:buChar char="✔"/>
            </a:pPr>
            <a:r>
              <a:rPr lang="it-IT" sz="1600" dirty="0"/>
              <a:t>V</a:t>
            </a:r>
            <a:r>
              <a:rPr lang="it-IT" sz="1600" dirty="0" smtClean="0"/>
              <a:t>antaggio1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340985" y="2803140"/>
            <a:ext cx="3803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Svantaggio1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Svantaggio2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Svantaggio3</a:t>
            </a:r>
            <a:endParaRPr lang="it-IT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79546" y="4548358"/>
            <a:ext cx="49849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Obiettivo Generale (es. Simulazione numerica di …)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98500" y="5190502"/>
            <a:ext cx="605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charset="2"/>
              <a:buChar char="Ø"/>
            </a:pPr>
            <a:r>
              <a:rPr lang="it-IT" sz="1600" dirty="0" smtClean="0">
                <a:sym typeface="Wingdings"/>
              </a:rPr>
              <a:t>Obiettivo particolare 1</a:t>
            </a:r>
            <a:endParaRPr lang="it-IT" sz="1600" b="1" dirty="0" smtClean="0">
              <a:sym typeface="Wingdings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8500" y="5873036"/>
            <a:ext cx="628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charset="2"/>
              <a:buChar char="Ø"/>
            </a:pPr>
            <a:r>
              <a:rPr lang="it-IT" sz="1600" dirty="0">
                <a:sym typeface="Wingdings"/>
              </a:rPr>
              <a:t>Obiettivo particolare </a:t>
            </a:r>
            <a:r>
              <a:rPr lang="it-IT" sz="1600" dirty="0" smtClean="0">
                <a:sym typeface="Wingdings"/>
              </a:rPr>
              <a:t>2</a:t>
            </a:r>
            <a:endParaRPr lang="it-IT" sz="1600" b="1" dirty="0">
              <a:sym typeface="Wingding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751824" y="5190502"/>
            <a:ext cx="235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ym typeface="Wingdings"/>
              </a:rPr>
              <a:t> Settore di Impatto 1</a:t>
            </a:r>
            <a:endParaRPr lang="it-IT" sz="16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751824" y="5873036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ym typeface="Wingdings"/>
              </a:rPr>
              <a:t> Settore di Impatto </a:t>
            </a:r>
            <a:r>
              <a:rPr lang="it-IT" sz="1600" b="1" dirty="0" smtClean="0">
                <a:sym typeface="Wingdings"/>
              </a:rPr>
              <a:t>2</a:t>
            </a:r>
            <a:endParaRPr lang="it-IT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69"/>
    </mc:Choice>
    <mc:Fallback xmlns="">
      <p:transition xmlns:p14="http://schemas.microsoft.com/office/powerpoint/2010/main" spd="slow" advTm="1579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9" grpId="1" animBg="1"/>
      <p:bldP spid="10" grpId="0"/>
      <p:bldP spid="13" grpId="0" animBg="1"/>
      <p:bldP spid="19" grpId="0" animBg="1"/>
      <p:bldP spid="23" grpId="0"/>
      <p:bldP spid="24" grpId="0"/>
      <p:bldP spid="25" grpId="0"/>
      <p:bldP spid="3" grpId="0" animBg="1"/>
      <p:bldP spid="5" grpId="0"/>
      <p:bldP spid="17" grpId="0"/>
      <p:bldP spid="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1F497D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Setup Sperimentale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41640" y="5174236"/>
            <a:ext cx="1236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Immagine2</a:t>
            </a:r>
            <a:endParaRPr lang="it-IT" b="1" dirty="0"/>
          </a:p>
        </p:txBody>
      </p:sp>
      <p:pic>
        <p:nvPicPr>
          <p:cNvPr id="5" name="Immagine 4" descr="Tecnica motore banco prova 1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131822"/>
            <a:ext cx="4248912" cy="2667000"/>
          </a:xfrm>
          <a:prstGeom prst="rect">
            <a:avLst/>
          </a:prstGeom>
        </p:spPr>
      </p:pic>
      <p:pic>
        <p:nvPicPr>
          <p:cNvPr id="6" name="Immagine 5" descr="im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3" y="2131822"/>
            <a:ext cx="3555999" cy="2667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665796" y="5195472"/>
            <a:ext cx="1236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Immagine1</a:t>
            </a:r>
            <a:endParaRPr lang="it-IT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7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23"/>
    </mc:Choice>
    <mc:Fallback xmlns="">
      <p:transition xmlns:p14="http://schemas.microsoft.com/office/powerpoint/2010/main" spd="slow" advTm="54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44662" y="3105835"/>
            <a:ext cx="46546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Testo/immagini/grafici </a:t>
            </a:r>
            <a:r>
              <a:rPr lang="it-IT" dirty="0" smtClean="0"/>
              <a:t>dei risultati sperimentali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23"/>
    </mc:Choice>
    <mc:Fallback xmlns="">
      <p:transition xmlns:p14="http://schemas.microsoft.com/office/powerpoint/2010/main" spd="slow" advTm="54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/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Scelte di Modellazione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34831" y="3165699"/>
            <a:ext cx="395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Obiettivo1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Obiettivo2</a:t>
            </a: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Obiettivo3</a:t>
            </a: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Obiettivo4</a:t>
            </a:r>
            <a:endParaRPr lang="it-IT" sz="1600" dirty="0"/>
          </a:p>
        </p:txBody>
      </p:sp>
      <p:sp>
        <p:nvSpPr>
          <p:cNvPr id="4" name="Freccia destra 3"/>
          <p:cNvSpPr/>
          <p:nvPr/>
        </p:nvSpPr>
        <p:spPr>
          <a:xfrm flipV="1">
            <a:off x="3688993" y="2785783"/>
            <a:ext cx="1506508" cy="183376"/>
          </a:xfrm>
          <a:prstGeom prst="rightArrow">
            <a:avLst>
              <a:gd name="adj1" fmla="val 37434"/>
              <a:gd name="adj2" fmla="val 640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508580" y="3164364"/>
            <a:ext cx="3534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Scelta1</a:t>
            </a:r>
            <a:endParaRPr lang="it-IT" sz="1600" b="1" dirty="0" smtClean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Scelta2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Scelta3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Scelta4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Ipotesi1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Ipotesi2</a:t>
            </a:r>
            <a:endParaRPr lang="it-IT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459493" y="2627602"/>
            <a:ext cx="13132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tx2"/>
                </a:solidFill>
              </a:rPr>
              <a:t>OBIETTIVI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08580" y="2628229"/>
            <a:ext cx="22454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tx2"/>
                </a:solidFill>
              </a:rPr>
              <a:t>SCELTE e IPOTESI</a:t>
            </a:r>
            <a:endParaRPr lang="it-IT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6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30"/>
    </mc:Choice>
    <mc:Fallback xmlns="">
      <p:transition xmlns:p14="http://schemas.microsoft.com/office/powerpoint/2010/main" spd="slow" advTm="1463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36.6|2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7705</TotalTime>
  <Words>434</Words>
  <Application>Microsoft Macintosh PowerPoint</Application>
  <PresentationFormat>Presentazione su schermo (4:3)</PresentationFormat>
  <Paragraphs>146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Intro</vt:lpstr>
      <vt:lpstr>PoliMi_TESI_Scribd</vt:lpstr>
      <vt:lpstr>1_Intro</vt:lpstr>
      <vt:lpstr>Titolo della Tesi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Politecnico di Milano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Luca</cp:lastModifiedBy>
  <cp:revision>1403</cp:revision>
  <dcterms:created xsi:type="dcterms:W3CDTF">2014-04-15T14:07:28Z</dcterms:created>
  <dcterms:modified xsi:type="dcterms:W3CDTF">2014-12-07T11:13:11Z</dcterms:modified>
  <cp:category/>
</cp:coreProperties>
</file>