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7" r:id="rId3"/>
    <p:sldId id="258" r:id="rId4"/>
    <p:sldId id="267" r:id="rId5"/>
    <p:sldId id="266" r:id="rId6"/>
    <p:sldId id="259" r:id="rId7"/>
    <p:sldId id="270" r:id="rId8"/>
    <p:sldId id="268" r:id="rId9"/>
    <p:sldId id="260" r:id="rId10"/>
    <p:sldId id="263" r:id="rId11"/>
    <p:sldId id="273" r:id="rId12"/>
    <p:sldId id="272" r:id="rId13"/>
    <p:sldId id="271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8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1755-9285-4A55-92B4-833415C06301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27A85-D19F-4F06-8C8B-897C4628CE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1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3913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8796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1829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173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5271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74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5908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251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538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732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6830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31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8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38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1"/>
            <a:ext cx="12225867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00467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974850"/>
            <a:ext cx="335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33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66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923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212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9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0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2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32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0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35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salessio/linearVibrationsControl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11" Type="http://schemas.openxmlformats.org/officeDocument/2006/relationships/image" Target="../media/image41.w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42.png"/><Relationship Id="rId9" Type="http://schemas.openxmlformats.org/officeDocument/2006/relationships/image" Target="../media/image4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5.jpg"/><Relationship Id="rId9" Type="http://schemas.openxmlformats.org/officeDocument/2006/relationships/image" Target="../media/image4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32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.png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31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11" Type="http://schemas.openxmlformats.org/officeDocument/2006/relationships/image" Target="../media/image47.wmf"/><Relationship Id="rId5" Type="http://schemas.openxmlformats.org/officeDocument/2006/relationships/image" Target="../media/image4.png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51.wmf"/><Relationship Id="rId4" Type="http://schemas.openxmlformats.org/officeDocument/2006/relationships/image" Target="../media/image52.png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8.jpeg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14.wmf"/><Relationship Id="rId5" Type="http://schemas.openxmlformats.org/officeDocument/2006/relationships/image" Target="../media/image4.png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7.jpeg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21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8.jpe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11" Type="http://schemas.openxmlformats.org/officeDocument/2006/relationships/image" Target="../media/image20.wmf"/><Relationship Id="rId5" Type="http://schemas.openxmlformats.org/officeDocument/2006/relationships/image" Target="../media/image5.png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6.bin"/><Relationship Id="rId4" Type="http://schemas.openxmlformats.org/officeDocument/2006/relationships/image" Target="../media/image4.png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2.bin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5.wmf"/><Relationship Id="rId17" Type="http://schemas.openxmlformats.org/officeDocument/2006/relationships/image" Target="../media/image29.jpe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5.png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24.wmf"/><Relationship Id="rId19" Type="http://schemas.openxmlformats.org/officeDocument/2006/relationships/image" Target="../media/image28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35.wmf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5.png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8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2255838" y="4477703"/>
            <a:ext cx="7445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 b="1" dirty="0">
                <a:solidFill>
                  <a:srgbClr val="004F84"/>
                </a:solidFill>
              </a:rPr>
              <a:t>Control of linear vibrations</a:t>
            </a:r>
            <a:endParaRPr lang="it-IT" altLang="en-US" sz="2200" b="1" i="1" dirty="0">
              <a:solidFill>
                <a:srgbClr val="004F84"/>
              </a:solidFill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6439437" y="5524143"/>
            <a:ext cx="5549011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it-IT" altLang="en-US" sz="1800" b="1" dirty="0"/>
              <a:t>Russo Alessio, Savaia Gianluca, Alberto Ficicchia</a:t>
            </a:r>
          </a:p>
          <a:p>
            <a:pPr>
              <a:spcBef>
                <a:spcPct val="20000"/>
              </a:spcBef>
            </a:pPr>
            <a:r>
              <a:rPr lang="it-IT" altLang="en-US" sz="1800" i="1" dirty="0"/>
              <a:t>School of Industrial and Information Engineering</a:t>
            </a:r>
          </a:p>
          <a:p>
            <a:pPr>
              <a:spcBef>
                <a:spcPct val="20000"/>
              </a:spcBef>
            </a:pPr>
            <a:r>
              <a:rPr lang="it-IT" altLang="en-US" sz="1800" i="1" dirty="0"/>
              <a:t>Politecnico di milano</a:t>
            </a:r>
          </a:p>
        </p:txBody>
      </p:sp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4760203" y="0"/>
            <a:ext cx="7060819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it-IT" altLang="en-US" b="1" dirty="0">
                <a:solidFill>
                  <a:srgbClr val="FF9900"/>
                </a:solidFill>
              </a:rPr>
              <a:t>AUTOMATION AND CONTROL LABORATORY</a:t>
            </a:r>
          </a:p>
          <a:p>
            <a:pPr algn="r">
              <a:spcBef>
                <a:spcPct val="20000"/>
              </a:spcBef>
            </a:pPr>
            <a:r>
              <a:rPr lang="it-IT" altLang="en-US" b="1" dirty="0">
                <a:solidFill>
                  <a:srgbClr val="FF9900"/>
                </a:solidFill>
              </a:rPr>
              <a:t>Automation and Control Engineering</a:t>
            </a:r>
            <a:br>
              <a:rPr lang="it-IT" altLang="en-US" b="1" dirty="0">
                <a:solidFill>
                  <a:srgbClr val="FF9900"/>
                </a:solidFill>
              </a:rPr>
            </a:br>
            <a:r>
              <a:rPr lang="it-IT" altLang="en-US" b="1" dirty="0">
                <a:solidFill>
                  <a:srgbClr val="FF9900"/>
                </a:solidFill>
              </a:rPr>
              <a:t>2015/2016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955438" y="6096607"/>
            <a:ext cx="521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https://github.com/rssalessio/linearVibrationsControl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13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50" y="848772"/>
            <a:ext cx="5173767" cy="3880325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Validation cost function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graphicFrame>
        <p:nvGraphicFramePr>
          <p:cNvPr id="34" name="Oggetto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63860"/>
              </p:ext>
            </p:extLst>
          </p:nvPr>
        </p:nvGraphicFramePr>
        <p:xfrm>
          <a:off x="6523119" y="3256208"/>
          <a:ext cx="26289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Equazione" r:id="rId8" imgW="1714320" imgH="419040" progId="Equation.3">
                  <p:embed/>
                </p:oleObj>
              </mc:Choice>
              <mc:Fallback>
                <p:oleObj name="Equazione" r:id="rId8" imgW="1714320" imgH="419040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119" y="3256208"/>
                        <a:ext cx="2628900" cy="638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uppo 44"/>
          <p:cNvGrpSpPr/>
          <p:nvPr/>
        </p:nvGrpSpPr>
        <p:grpSpPr>
          <a:xfrm>
            <a:off x="4386152" y="1674759"/>
            <a:ext cx="1865019" cy="478272"/>
            <a:chOff x="2798273" y="1113053"/>
            <a:chExt cx="8171907" cy="478272"/>
          </a:xfrm>
        </p:grpSpPr>
        <p:sp>
          <p:nvSpPr>
            <p:cNvPr id="47" name="Rettangolo arrotondato 46"/>
            <p:cNvSpPr/>
            <p:nvPr/>
          </p:nvSpPr>
          <p:spPr>
            <a:xfrm>
              <a:off x="2798273" y="1113053"/>
              <a:ext cx="817190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2904331" y="1165276"/>
              <a:ext cx="80658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2"/>
                  </a:solidFill>
                </a:rPr>
                <a:t>Simulated output</a:t>
              </a:r>
            </a:p>
          </p:txBody>
        </p:sp>
      </p:grpSp>
      <p:grpSp>
        <p:nvGrpSpPr>
          <p:cNvPr id="65" name="Gruppo 64"/>
          <p:cNvGrpSpPr/>
          <p:nvPr/>
        </p:nvGrpSpPr>
        <p:grpSpPr>
          <a:xfrm>
            <a:off x="4860882" y="3249710"/>
            <a:ext cx="1298850" cy="478272"/>
            <a:chOff x="2798273" y="1113053"/>
            <a:chExt cx="8171907" cy="478272"/>
          </a:xfrm>
        </p:grpSpPr>
        <p:sp>
          <p:nvSpPr>
            <p:cNvPr id="66" name="Rettangolo arrotondato 65"/>
            <p:cNvSpPr/>
            <p:nvPr/>
          </p:nvSpPr>
          <p:spPr>
            <a:xfrm>
              <a:off x="2798273" y="1113053"/>
              <a:ext cx="817190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2904331" y="1165276"/>
              <a:ext cx="80658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</a:rPr>
                <a:t>Real output</a:t>
              </a:r>
            </a:p>
          </p:txBody>
        </p:sp>
      </p:grpSp>
      <p:cxnSp>
        <p:nvCxnSpPr>
          <p:cNvPr id="11" name="Connettore 2 10"/>
          <p:cNvCxnSpPr/>
          <p:nvPr/>
        </p:nvCxnSpPr>
        <p:spPr>
          <a:xfrm>
            <a:off x="5330764" y="2153031"/>
            <a:ext cx="471520" cy="4405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 flipV="1">
            <a:off x="5394960" y="2714332"/>
            <a:ext cx="115348" cy="53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6508865" y="1214247"/>
            <a:ext cx="305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Distance expressed by </a:t>
            </a:r>
            <a:r>
              <a:rPr lang="en-GB" i="1" dirty="0"/>
              <a:t>L</a:t>
            </a:r>
            <a:r>
              <a:rPr lang="en-GB" baseline="-25000" dirty="0"/>
              <a:t>2</a:t>
            </a:r>
            <a:r>
              <a:rPr lang="en-GB" dirty="0"/>
              <a:t> norm</a:t>
            </a:r>
          </a:p>
        </p:txBody>
      </p:sp>
      <p:graphicFrame>
        <p:nvGraphicFramePr>
          <p:cNvPr id="68" name="Oggetto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847993"/>
              </p:ext>
            </p:extLst>
          </p:nvPr>
        </p:nvGraphicFramePr>
        <p:xfrm>
          <a:off x="6524838" y="1649766"/>
          <a:ext cx="39735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Equazione" r:id="rId10" imgW="2590560" imgH="330120" progId="Equation.3">
                  <p:embed/>
                </p:oleObj>
              </mc:Choice>
              <mc:Fallback>
                <p:oleObj name="Equazione" r:id="rId10" imgW="2590560" imgH="330120" progId="Equation.3">
                  <p:embed/>
                  <p:pic>
                    <p:nvPicPr>
                      <p:cNvPr id="34" name="Oggetto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838" y="1649766"/>
                        <a:ext cx="3973512" cy="503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asellaDiTesto 18"/>
          <p:cNvSpPr txBox="1"/>
          <p:nvPr/>
        </p:nvSpPr>
        <p:spPr>
          <a:xfrm>
            <a:off x="6513169" y="2254447"/>
            <a:ext cx="4451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represents the energy of the difference signal</a:t>
            </a:r>
          </a:p>
          <a:p>
            <a:endParaRPr lang="en-GB" dirty="0"/>
          </a:p>
          <a:p>
            <a:r>
              <a:rPr lang="en-GB" dirty="0"/>
              <a:t>A more practical index is: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215550" y="4702781"/>
            <a:ext cx="505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way </a:t>
            </a:r>
            <a:r>
              <a:rPr lang="en-GB" i="1" dirty="0"/>
              <a:t>d</a:t>
            </a:r>
            <a:r>
              <a:rPr lang="en-GB" dirty="0"/>
              <a:t>=1 represents a perfect fit</a:t>
            </a:r>
          </a:p>
        </p:txBody>
      </p:sp>
    </p:spTree>
    <p:extLst>
      <p:ext uri="{BB962C8B-B14F-4D97-AF65-F5344CB8AC3E}">
        <p14:creationId xmlns:p14="http://schemas.microsoft.com/office/powerpoint/2010/main" val="927456250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Identification: open vs closed loop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106219" y="197359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606450" y="1049867"/>
            <a:ext cx="473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Back-</a:t>
            </a:r>
            <a:r>
              <a:rPr lang="en-GB" dirty="0" err="1"/>
              <a:t>emf</a:t>
            </a:r>
            <a:r>
              <a:rPr lang="en-GB" dirty="0"/>
              <a:t> can be seen as a closed loop feedback:</a:t>
            </a:r>
          </a:p>
        </p:txBody>
      </p:sp>
      <p:graphicFrame>
        <p:nvGraphicFramePr>
          <p:cNvPr id="28" name="Oggetto 27"/>
          <p:cNvGraphicFramePr>
            <a:graphicFrameLocks noChangeAspect="1"/>
          </p:cNvGraphicFramePr>
          <p:nvPr>
            <p:extLst/>
          </p:nvPr>
        </p:nvGraphicFramePr>
        <p:xfrm>
          <a:off x="6216650" y="1047750"/>
          <a:ext cx="135413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zione" r:id="rId7" imgW="876240" imgH="253800" progId="Equation.3">
                  <p:embed/>
                </p:oleObj>
              </mc:Choice>
              <mc:Fallback>
                <p:oleObj name="Equazione" r:id="rId7" imgW="876240" imgH="253800" progId="Equation.3">
                  <p:embed/>
                  <p:pic>
                    <p:nvPicPr>
                      <p:cNvPr id="28" name="Oggetto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1047750"/>
                        <a:ext cx="1354138" cy="385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sellaDiTesto 2"/>
          <p:cNvSpPr txBox="1"/>
          <p:nvPr/>
        </p:nvSpPr>
        <p:spPr>
          <a:xfrm>
            <a:off x="1606450" y="1630584"/>
            <a:ext cx="837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effect is proportional to velocity and opposing to motion, thus it adds to damping</a:t>
            </a:r>
          </a:p>
        </p:txBody>
      </p:sp>
    </p:spTree>
    <p:extLst>
      <p:ext uri="{BB962C8B-B14F-4D97-AF65-F5344CB8AC3E}">
        <p14:creationId xmlns:p14="http://schemas.microsoft.com/office/powerpoint/2010/main" val="2114405860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63189"/>
            <a:ext cx="6400800" cy="4800600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Motor identification: resistance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graphicFrame>
        <p:nvGraphicFramePr>
          <p:cNvPr id="13" name="Ogget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16300"/>
              </p:ext>
            </p:extLst>
          </p:nvPr>
        </p:nvGraphicFramePr>
        <p:xfrm>
          <a:off x="4288979" y="867086"/>
          <a:ext cx="3264190" cy="35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" name="Equazione" r:id="rId8" imgW="1841500" imgH="203200" progId="Equation.3">
                  <p:embed/>
                </p:oleObj>
              </mc:Choice>
              <mc:Fallback>
                <p:oleObj name="Equazione" r:id="rId8" imgW="1841500" imgH="203200" progId="Equation.3">
                  <p:embed/>
                  <p:pic>
                    <p:nvPicPr>
                      <p:cNvPr id="13" name="Oggetto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8979" y="867086"/>
                        <a:ext cx="3264190" cy="3551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sellaDiTesto 3"/>
          <p:cNvSpPr txBox="1"/>
          <p:nvPr/>
        </p:nvSpPr>
        <p:spPr>
          <a:xfrm>
            <a:off x="2215550" y="852891"/>
            <a:ext cx="221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Steady state: </a:t>
            </a:r>
            <a:r>
              <a:rPr lang="it-IT" dirty="0" err="1"/>
              <a:t>identify</a:t>
            </a:r>
            <a:r>
              <a:rPr lang="it-IT" dirty="0"/>
              <a:t> </a:t>
            </a:r>
          </a:p>
        </p:txBody>
      </p:sp>
      <p:cxnSp>
        <p:nvCxnSpPr>
          <p:cNvPr id="9" name="Connettore 2 8"/>
          <p:cNvCxnSpPr>
            <a:stCxn id="10" idx="1"/>
          </p:cNvCxnSpPr>
          <p:nvPr/>
        </p:nvCxnSpPr>
        <p:spPr>
          <a:xfrm flipH="1">
            <a:off x="6716684" y="1396538"/>
            <a:ext cx="1209200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7925884" y="1211872"/>
            <a:ext cx="8883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Voltage</a:t>
            </a:r>
          </a:p>
        </p:txBody>
      </p:sp>
      <p:cxnSp>
        <p:nvCxnSpPr>
          <p:cNvPr id="37" name="Connettore 2 36"/>
          <p:cNvCxnSpPr>
            <a:stCxn id="44" idx="1"/>
          </p:cNvCxnSpPr>
          <p:nvPr/>
        </p:nvCxnSpPr>
        <p:spPr>
          <a:xfrm flipH="1">
            <a:off x="6991004" y="1996841"/>
            <a:ext cx="961512" cy="56718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7952516" y="1812175"/>
            <a:ext cx="89928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 err="1"/>
              <a:t>Current</a:t>
            </a:r>
            <a:endParaRPr lang="it-IT" dirty="0"/>
          </a:p>
        </p:txBody>
      </p:sp>
      <p:cxnSp>
        <p:nvCxnSpPr>
          <p:cNvPr id="26" name="Connettore diritto 25"/>
          <p:cNvCxnSpPr/>
          <p:nvPr/>
        </p:nvCxnSpPr>
        <p:spPr>
          <a:xfrm>
            <a:off x="3865417" y="1396537"/>
            <a:ext cx="0" cy="3956859"/>
          </a:xfrm>
          <a:prstGeom prst="line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6" name="Gruppo 45"/>
          <p:cNvGrpSpPr/>
          <p:nvPr/>
        </p:nvGrpSpPr>
        <p:grpSpPr>
          <a:xfrm>
            <a:off x="2687544" y="4170504"/>
            <a:ext cx="1122180" cy="478272"/>
            <a:chOff x="2798273" y="1113053"/>
            <a:chExt cx="8919303" cy="478272"/>
          </a:xfrm>
        </p:grpSpPr>
        <p:sp>
          <p:nvSpPr>
            <p:cNvPr id="48" name="Rettangolo arrotondato 47"/>
            <p:cNvSpPr/>
            <p:nvPr/>
          </p:nvSpPr>
          <p:spPr>
            <a:xfrm>
              <a:off x="2798273" y="1113053"/>
              <a:ext cx="8919303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2904321" y="1165276"/>
              <a:ext cx="88132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Transient</a:t>
              </a:r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5057711" y="4168257"/>
            <a:ext cx="1372189" cy="478272"/>
            <a:chOff x="2798273" y="1113053"/>
            <a:chExt cx="8919303" cy="478272"/>
          </a:xfrm>
        </p:grpSpPr>
        <p:sp>
          <p:nvSpPr>
            <p:cNvPr id="52" name="Rettangolo arrotondato 51"/>
            <p:cNvSpPr/>
            <p:nvPr/>
          </p:nvSpPr>
          <p:spPr>
            <a:xfrm>
              <a:off x="2798273" y="1113053"/>
              <a:ext cx="8919303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Rettangolo 52"/>
            <p:cNvSpPr/>
            <p:nvPr/>
          </p:nvSpPr>
          <p:spPr>
            <a:xfrm>
              <a:off x="2904321" y="1165276"/>
              <a:ext cx="88132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Steady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8432972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magine 46" descr="C:\Users\user\Documents\GitHub\linearVibrationsControl\finalReport\parts\Identification\img\motor_validati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54" y="1886369"/>
            <a:ext cx="6844536" cy="474044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Motor identification: inductance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graphicFrame>
        <p:nvGraphicFramePr>
          <p:cNvPr id="14" name="Ogget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431262"/>
              </p:ext>
            </p:extLst>
          </p:nvPr>
        </p:nvGraphicFramePr>
        <p:xfrm>
          <a:off x="4174204" y="802043"/>
          <a:ext cx="1717782" cy="572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Equazione" r:id="rId8" imgW="1167893" imgH="393529" progId="Equation.3">
                  <p:embed/>
                </p:oleObj>
              </mc:Choice>
              <mc:Fallback>
                <p:oleObj name="Equazione" r:id="rId8" imgW="1167893" imgH="393529" progId="Equation.3">
                  <p:embed/>
                  <p:pic>
                    <p:nvPicPr>
                      <p:cNvPr id="14" name="Ogget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4204" y="802043"/>
                        <a:ext cx="1717782" cy="5725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gget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216678"/>
              </p:ext>
            </p:extLst>
          </p:nvPr>
        </p:nvGraphicFramePr>
        <p:xfrm>
          <a:off x="4518466" y="1412888"/>
          <a:ext cx="1179209" cy="508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name="Equazione" r:id="rId10" imgW="901309" imgH="393529" progId="Equation.3">
                  <p:embed/>
                </p:oleObj>
              </mc:Choice>
              <mc:Fallback>
                <p:oleObj name="Equazione" r:id="rId10" imgW="901309" imgH="393529" progId="Equation.3">
                  <p:embed/>
                  <p:pic>
                    <p:nvPicPr>
                      <p:cNvPr id="16" name="Oggetto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466" y="1412888"/>
                        <a:ext cx="1179209" cy="5089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ggetto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964650"/>
              </p:ext>
            </p:extLst>
          </p:nvPr>
        </p:nvGraphicFramePr>
        <p:xfrm>
          <a:off x="7621246" y="912827"/>
          <a:ext cx="2727069" cy="360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name="Equazione" r:id="rId12" imgW="1511300" imgH="203200" progId="Equation.3">
                  <p:embed/>
                </p:oleObj>
              </mc:Choice>
              <mc:Fallback>
                <p:oleObj name="Equazione" r:id="rId12" imgW="1511300" imgH="203200" progId="Equation.3">
                  <p:embed/>
                  <p:pic>
                    <p:nvPicPr>
                      <p:cNvPr id="19" name="Oggetto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1246" y="912827"/>
                        <a:ext cx="2727069" cy="3601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ggetto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427361"/>
              </p:ext>
            </p:extLst>
          </p:nvPr>
        </p:nvGraphicFramePr>
        <p:xfrm>
          <a:off x="7483536" y="2663165"/>
          <a:ext cx="1064119" cy="375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name="Equazione" r:id="rId14" imgW="647640" imgH="228600" progId="Equation.3">
                  <p:embed/>
                </p:oleObj>
              </mc:Choice>
              <mc:Fallback>
                <p:oleObj name="Equazione" r:id="rId14" imgW="647640" imgH="228600" progId="Equation.3">
                  <p:embed/>
                  <p:pic>
                    <p:nvPicPr>
                      <p:cNvPr id="20" name="Oggetto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3536" y="2663165"/>
                        <a:ext cx="1064119" cy="3755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gget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224269"/>
              </p:ext>
            </p:extLst>
          </p:nvPr>
        </p:nvGraphicFramePr>
        <p:xfrm>
          <a:off x="8770303" y="2656502"/>
          <a:ext cx="1458372" cy="376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Equazione" r:id="rId16" imgW="889000" imgH="228600" progId="Equation.3">
                  <p:embed/>
                </p:oleObj>
              </mc:Choice>
              <mc:Fallback>
                <p:oleObj name="Equazione" r:id="rId16" imgW="889000" imgH="228600" progId="Equation.3">
                  <p:embed/>
                  <p:pic>
                    <p:nvPicPr>
                      <p:cNvPr id="22" name="Oggetto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0303" y="2656502"/>
                        <a:ext cx="1458372" cy="3763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1606450" y="903674"/>
            <a:ext cx="25677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Matlab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tfest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(first order)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1606450" y="1449989"/>
            <a:ext cx="29120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neglected because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7361725" y="2216794"/>
            <a:ext cx="3913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Nominal values from motor datasheet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7361725" y="3379871"/>
            <a:ext cx="21703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 = (81.42±3,64) 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Freccia a destra con strisce 28"/>
          <p:cNvSpPr/>
          <p:nvPr/>
        </p:nvSpPr>
        <p:spPr>
          <a:xfrm>
            <a:off x="6008515" y="843959"/>
            <a:ext cx="1353210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From data</a:t>
            </a:r>
          </a:p>
        </p:txBody>
      </p:sp>
      <p:graphicFrame>
        <p:nvGraphicFramePr>
          <p:cNvPr id="30" name="Oggetto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178720"/>
              </p:ext>
            </p:extLst>
          </p:nvPr>
        </p:nvGraphicFramePr>
        <p:xfrm>
          <a:off x="9499489" y="3272998"/>
          <a:ext cx="8318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8" name="Equazione" r:id="rId18" imgW="507960" imgH="393480" progId="Equation.3">
                  <p:embed/>
                </p:oleObj>
              </mc:Choice>
              <mc:Fallback>
                <p:oleObj name="Equazione" r:id="rId18" imgW="507960" imgH="393480" progId="Equation.3">
                  <p:embed/>
                  <p:pic>
                    <p:nvPicPr>
                      <p:cNvPr id="22" name="Oggetto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9489" y="3272998"/>
                        <a:ext cx="831850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765442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/>
          <a:stretch/>
        </p:blipFill>
        <p:spPr>
          <a:xfrm>
            <a:off x="1524000" y="1862330"/>
            <a:ext cx="9130253" cy="4464865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System description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1343600" y="31015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Freccia in giù 5"/>
          <p:cNvSpPr/>
          <p:nvPr/>
        </p:nvSpPr>
        <p:spPr>
          <a:xfrm>
            <a:off x="3177417" y="1412079"/>
            <a:ext cx="484632" cy="848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0" name="Gruppo 9"/>
          <p:cNvGrpSpPr/>
          <p:nvPr/>
        </p:nvGrpSpPr>
        <p:grpSpPr>
          <a:xfrm>
            <a:off x="2640935" y="969207"/>
            <a:ext cx="1596271" cy="478272"/>
            <a:chOff x="2640935" y="969207"/>
            <a:chExt cx="1596271" cy="478272"/>
          </a:xfrm>
        </p:grpSpPr>
        <p:sp>
          <p:nvSpPr>
            <p:cNvPr id="8" name="Rettangolo arrotondato 7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2640935" y="997207"/>
              <a:ext cx="15962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Brushed motor</a:t>
              </a:r>
              <a:endParaRPr lang="it-IT" dirty="0"/>
            </a:p>
          </p:txBody>
        </p:sp>
      </p:grpSp>
      <p:sp>
        <p:nvSpPr>
          <p:cNvPr id="21" name="Freccia in giù 20"/>
          <p:cNvSpPr/>
          <p:nvPr/>
        </p:nvSpPr>
        <p:spPr>
          <a:xfrm>
            <a:off x="5053812" y="1628589"/>
            <a:ext cx="484632" cy="12891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" name="Gruppo 8"/>
          <p:cNvGrpSpPr/>
          <p:nvPr/>
        </p:nvGrpSpPr>
        <p:grpSpPr>
          <a:xfrm>
            <a:off x="4268174" y="1150317"/>
            <a:ext cx="2136867" cy="478272"/>
            <a:chOff x="4268174" y="1150317"/>
            <a:chExt cx="2136867" cy="478272"/>
          </a:xfrm>
        </p:grpSpPr>
        <p:sp>
          <p:nvSpPr>
            <p:cNvPr id="20" name="Rettangolo arrotondato 19"/>
            <p:cNvSpPr/>
            <p:nvPr/>
          </p:nvSpPr>
          <p:spPr>
            <a:xfrm>
              <a:off x="4268174" y="1150317"/>
              <a:ext cx="2105899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4268174" y="1180868"/>
              <a:ext cx="2136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Incremental encoder</a:t>
              </a:r>
              <a:endParaRPr lang="it-IT" dirty="0"/>
            </a:p>
          </p:txBody>
        </p:sp>
      </p:grpSp>
      <p:sp>
        <p:nvSpPr>
          <p:cNvPr id="25" name="Freccia in giù 24"/>
          <p:cNvSpPr/>
          <p:nvPr/>
        </p:nvSpPr>
        <p:spPr>
          <a:xfrm>
            <a:off x="8665930" y="2526233"/>
            <a:ext cx="484632" cy="2128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26" name="Gruppo 25"/>
          <p:cNvGrpSpPr/>
          <p:nvPr/>
        </p:nvGrpSpPr>
        <p:grpSpPr>
          <a:xfrm>
            <a:off x="8617214" y="2027849"/>
            <a:ext cx="582064" cy="478272"/>
            <a:chOff x="6934343" y="1130205"/>
            <a:chExt cx="2105899" cy="478272"/>
          </a:xfrm>
        </p:grpSpPr>
        <p:sp>
          <p:nvSpPr>
            <p:cNvPr id="27" name="Rettangolo arrotondato 26"/>
            <p:cNvSpPr/>
            <p:nvPr/>
          </p:nvSpPr>
          <p:spPr>
            <a:xfrm>
              <a:off x="6934343" y="1130205"/>
              <a:ext cx="2105899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6934343" y="1176495"/>
              <a:ext cx="5757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Cart</a:t>
              </a:r>
              <a:endParaRPr lang="it-IT" dirty="0"/>
            </a:p>
          </p:txBody>
        </p:sp>
      </p:grpSp>
      <p:sp>
        <p:nvSpPr>
          <p:cNvPr id="11" name="Freccia a destra 10"/>
          <p:cNvSpPr/>
          <p:nvPr/>
        </p:nvSpPr>
        <p:spPr>
          <a:xfrm>
            <a:off x="3620995" y="357110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31" name="Gruppo 30"/>
          <p:cNvGrpSpPr/>
          <p:nvPr/>
        </p:nvGrpSpPr>
        <p:grpSpPr>
          <a:xfrm>
            <a:off x="2885321" y="3559700"/>
            <a:ext cx="1254416" cy="478272"/>
            <a:chOff x="6658600" y="1130205"/>
            <a:chExt cx="3200741" cy="478272"/>
          </a:xfrm>
        </p:grpSpPr>
        <p:sp>
          <p:nvSpPr>
            <p:cNvPr id="32" name="Rettangolo arrotondato 31"/>
            <p:cNvSpPr/>
            <p:nvPr/>
          </p:nvSpPr>
          <p:spPr>
            <a:xfrm>
              <a:off x="6658600" y="1130205"/>
              <a:ext cx="2288684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6764654" y="1176495"/>
              <a:ext cx="30946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Weight</a:t>
              </a:r>
              <a:endParaRPr lang="it-IT" dirty="0"/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4060373" y="5594789"/>
            <a:ext cx="1585705" cy="478272"/>
            <a:chOff x="6658597" y="1130205"/>
            <a:chExt cx="4046051" cy="478272"/>
          </a:xfrm>
        </p:grpSpPr>
        <p:sp>
          <p:nvSpPr>
            <p:cNvPr id="35" name="Rettangolo arrotondato 34"/>
            <p:cNvSpPr/>
            <p:nvPr/>
          </p:nvSpPr>
          <p:spPr>
            <a:xfrm>
              <a:off x="6658597" y="1130205"/>
              <a:ext cx="4046051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6764653" y="1176495"/>
              <a:ext cx="39318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Arduino board</a:t>
              </a:r>
              <a:endParaRPr lang="it-IT" dirty="0"/>
            </a:p>
          </p:txBody>
        </p:sp>
      </p:grpSp>
      <p:sp>
        <p:nvSpPr>
          <p:cNvPr id="12" name="Freccia a sinistra 11"/>
          <p:cNvSpPr/>
          <p:nvPr/>
        </p:nvSpPr>
        <p:spPr>
          <a:xfrm>
            <a:off x="3067517" y="5594789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47" name="Gruppo 46"/>
          <p:cNvGrpSpPr/>
          <p:nvPr/>
        </p:nvGrpSpPr>
        <p:grpSpPr>
          <a:xfrm>
            <a:off x="5151731" y="4834784"/>
            <a:ext cx="817740" cy="478272"/>
            <a:chOff x="7585747" y="1130205"/>
            <a:chExt cx="2086528" cy="478272"/>
          </a:xfrm>
        </p:grpSpPr>
        <p:sp>
          <p:nvSpPr>
            <p:cNvPr id="48" name="Rettangolo arrotondato 47"/>
            <p:cNvSpPr/>
            <p:nvPr/>
          </p:nvSpPr>
          <p:spPr>
            <a:xfrm>
              <a:off x="7585747" y="1130205"/>
              <a:ext cx="2086528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7650559" y="1177067"/>
              <a:ext cx="19804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Spring</a:t>
              </a:r>
              <a:endParaRPr lang="it-IT" dirty="0"/>
            </a:p>
          </p:txBody>
        </p:sp>
      </p:grpSp>
      <p:sp>
        <p:nvSpPr>
          <p:cNvPr id="13" name="Freccia in su 12"/>
          <p:cNvSpPr/>
          <p:nvPr/>
        </p:nvSpPr>
        <p:spPr>
          <a:xfrm>
            <a:off x="5321123" y="3856376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939984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Preliminary issues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1343600" y="31015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grpSp>
        <p:nvGrpSpPr>
          <p:cNvPr id="34" name="Gruppo 33"/>
          <p:cNvGrpSpPr/>
          <p:nvPr/>
        </p:nvGrpSpPr>
        <p:grpSpPr>
          <a:xfrm>
            <a:off x="1743299" y="849870"/>
            <a:ext cx="2557318" cy="478272"/>
            <a:chOff x="2798275" y="1113053"/>
            <a:chExt cx="6525195" cy="478272"/>
          </a:xfrm>
        </p:grpSpPr>
        <p:sp>
          <p:nvSpPr>
            <p:cNvPr id="35" name="Rettangolo arrotondato 34"/>
            <p:cNvSpPr/>
            <p:nvPr/>
          </p:nvSpPr>
          <p:spPr>
            <a:xfrm>
              <a:off x="2798275" y="1113053"/>
              <a:ext cx="6525195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2904331" y="1165276"/>
              <a:ext cx="64191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Measurement saturation</a:t>
              </a:r>
            </a:p>
          </p:txBody>
        </p:sp>
      </p:grpSp>
      <p:pic>
        <p:nvPicPr>
          <p:cNvPr id="5" name="Immagin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043" y="4909374"/>
            <a:ext cx="1613391" cy="1584943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65" y="1450001"/>
            <a:ext cx="3283568" cy="2462676"/>
          </a:xfrm>
          <a:prstGeom prst="rect">
            <a:avLst/>
          </a:prstGeom>
        </p:spPr>
      </p:pic>
      <p:sp>
        <p:nvSpPr>
          <p:cNvPr id="15" name="Freccia a destra con strisce 14"/>
          <p:cNvSpPr/>
          <p:nvPr/>
        </p:nvSpPr>
        <p:spPr>
          <a:xfrm rot="5400000">
            <a:off x="2542715" y="4230876"/>
            <a:ext cx="1000049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7057902" y="847623"/>
            <a:ext cx="2096836" cy="478272"/>
            <a:chOff x="2798275" y="1113053"/>
            <a:chExt cx="6585023" cy="478272"/>
          </a:xfrm>
        </p:grpSpPr>
        <p:sp>
          <p:nvSpPr>
            <p:cNvPr id="46" name="Rettangolo arrotondato 45"/>
            <p:cNvSpPr/>
            <p:nvPr/>
          </p:nvSpPr>
          <p:spPr>
            <a:xfrm>
              <a:off x="2798275" y="1113053"/>
              <a:ext cx="6525195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2904331" y="1165276"/>
              <a:ext cx="64789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Measurement noise</a:t>
              </a:r>
            </a:p>
          </p:txBody>
        </p:sp>
      </p:grpSp>
      <p:pic>
        <p:nvPicPr>
          <p:cNvPr id="16" name="Immagin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862" y="1408265"/>
            <a:ext cx="3347263" cy="2510448"/>
          </a:xfrm>
          <a:prstGeom prst="rect">
            <a:avLst/>
          </a:prstGeom>
        </p:spPr>
      </p:pic>
      <p:sp>
        <p:nvSpPr>
          <p:cNvPr id="24" name="CasellaDiTesto 23"/>
          <p:cNvSpPr txBox="1"/>
          <p:nvPr/>
        </p:nvSpPr>
        <p:spPr>
          <a:xfrm>
            <a:off x="5782597" y="3816417"/>
            <a:ext cx="130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White noise</a:t>
            </a:r>
          </a:p>
        </p:txBody>
      </p:sp>
      <p:sp>
        <p:nvSpPr>
          <p:cNvPr id="52" name="CasellaDiTesto 51"/>
          <p:cNvSpPr txBox="1"/>
          <p:nvPr/>
        </p:nvSpPr>
        <p:spPr>
          <a:xfrm>
            <a:off x="10026718" y="2175266"/>
            <a:ext cx="179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 variance</a:t>
            </a:r>
          </a:p>
        </p:txBody>
      </p:sp>
      <p:cxnSp>
        <p:nvCxnSpPr>
          <p:cNvPr id="54" name="Connettore 2 53"/>
          <p:cNvCxnSpPr>
            <a:stCxn id="52" idx="1"/>
          </p:cNvCxnSpPr>
          <p:nvPr/>
        </p:nvCxnSpPr>
        <p:spPr>
          <a:xfrm flipH="1">
            <a:off x="8565502" y="2359932"/>
            <a:ext cx="1461216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>
            <a:stCxn id="52" idx="1"/>
          </p:cNvCxnSpPr>
          <p:nvPr/>
        </p:nvCxnSpPr>
        <p:spPr>
          <a:xfrm flipH="1">
            <a:off x="8990214" y="2359932"/>
            <a:ext cx="1036504" cy="541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24" idx="0"/>
          </p:cNvCxnSpPr>
          <p:nvPr/>
        </p:nvCxnSpPr>
        <p:spPr>
          <a:xfrm flipV="1">
            <a:off x="6437135" y="2359932"/>
            <a:ext cx="1400579" cy="1456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ccia a destra con strisce 59"/>
          <p:cNvSpPr/>
          <p:nvPr/>
        </p:nvSpPr>
        <p:spPr>
          <a:xfrm rot="5400000">
            <a:off x="5867314" y="4418296"/>
            <a:ext cx="1017095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sp>
        <p:nvSpPr>
          <p:cNvPr id="62" name="Freccia a destra con strisce 61"/>
          <p:cNvSpPr/>
          <p:nvPr/>
        </p:nvSpPr>
        <p:spPr>
          <a:xfrm rot="5400000">
            <a:off x="10398352" y="2810830"/>
            <a:ext cx="1017095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pic>
        <p:nvPicPr>
          <p:cNvPr id="63" name="Immagin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195" y="5209385"/>
            <a:ext cx="1793333" cy="1345000"/>
          </a:xfrm>
          <a:prstGeom prst="rect">
            <a:avLst/>
          </a:prstGeom>
        </p:spPr>
      </p:pic>
      <p:sp>
        <p:nvSpPr>
          <p:cNvPr id="64" name="CasellaDiTesto 63"/>
          <p:cNvSpPr txBox="1"/>
          <p:nvPr/>
        </p:nvSpPr>
        <p:spPr>
          <a:xfrm>
            <a:off x="7091673" y="6071620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Fourier </a:t>
            </a:r>
            <a:r>
              <a:rPr lang="it-IT" dirty="0" err="1"/>
              <a:t>transform</a:t>
            </a:r>
            <a:endParaRPr lang="it-IT" dirty="0"/>
          </a:p>
        </p:txBody>
      </p:sp>
      <p:pic>
        <p:nvPicPr>
          <p:cNvPr id="65" name="Immagine 6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688" y="3632070"/>
            <a:ext cx="2514312" cy="1885734"/>
          </a:xfrm>
          <a:prstGeom prst="rect">
            <a:avLst/>
          </a:prstGeom>
        </p:spPr>
      </p:pic>
      <p:sp>
        <p:nvSpPr>
          <p:cNvPr id="2" name="Ovale 1"/>
          <p:cNvSpPr/>
          <p:nvPr/>
        </p:nvSpPr>
        <p:spPr>
          <a:xfrm>
            <a:off x="7597918" y="2060566"/>
            <a:ext cx="581891" cy="58189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10214871" y="5558029"/>
            <a:ext cx="143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LS </a:t>
            </a:r>
            <a:r>
              <a:rPr lang="it-IT" dirty="0" err="1"/>
              <a:t>estimation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164680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Protection system: four macroblocks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1343600" y="31015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4" name="Immagine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50" y="1621134"/>
            <a:ext cx="9194448" cy="3848384"/>
          </a:xfrm>
          <a:prstGeom prst="rect">
            <a:avLst/>
          </a:prstGeom>
        </p:spPr>
      </p:pic>
      <p:sp>
        <p:nvSpPr>
          <p:cNvPr id="14" name="Freccia in giù 13"/>
          <p:cNvSpPr/>
          <p:nvPr/>
        </p:nvSpPr>
        <p:spPr>
          <a:xfrm>
            <a:off x="2099796" y="1421375"/>
            <a:ext cx="484632" cy="552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5" name="Gruppo 14"/>
          <p:cNvGrpSpPr/>
          <p:nvPr/>
        </p:nvGrpSpPr>
        <p:grpSpPr>
          <a:xfrm>
            <a:off x="512835" y="744931"/>
            <a:ext cx="3409518" cy="954474"/>
            <a:chOff x="2671903" y="701782"/>
            <a:chExt cx="6075704" cy="954474"/>
          </a:xfrm>
        </p:grpSpPr>
        <p:sp>
          <p:nvSpPr>
            <p:cNvPr id="16" name="Rettangolo arrotondato 15"/>
            <p:cNvSpPr/>
            <p:nvPr/>
          </p:nvSpPr>
          <p:spPr>
            <a:xfrm>
              <a:off x="2671903" y="701782"/>
              <a:ext cx="5929963" cy="74569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2684070" y="732926"/>
              <a:ext cx="606353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Input manager</a:t>
              </a:r>
              <a:r>
                <a:rPr lang="en-US" dirty="0"/>
                <a:t>: </a:t>
              </a:r>
            </a:p>
            <a:p>
              <a:r>
                <a:rPr lang="en-US" dirty="0"/>
                <a:t>Selects input, noise and reference</a:t>
              </a:r>
              <a:endParaRPr lang="it-IT" dirty="0"/>
            </a:p>
          </p:txBody>
        </p:sp>
      </p:grpSp>
      <p:sp>
        <p:nvSpPr>
          <p:cNvPr id="18" name="Freccia in giù 17"/>
          <p:cNvSpPr/>
          <p:nvPr/>
        </p:nvSpPr>
        <p:spPr>
          <a:xfrm>
            <a:off x="5562663" y="2094667"/>
            <a:ext cx="484632" cy="805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9" name="Gruppo 18"/>
          <p:cNvGrpSpPr/>
          <p:nvPr/>
        </p:nvGrpSpPr>
        <p:grpSpPr>
          <a:xfrm>
            <a:off x="3922353" y="849185"/>
            <a:ext cx="4857318" cy="1262416"/>
            <a:chOff x="2671903" y="701782"/>
            <a:chExt cx="6075704" cy="1262416"/>
          </a:xfrm>
        </p:grpSpPr>
        <p:sp>
          <p:nvSpPr>
            <p:cNvPr id="20" name="Rettangolo arrotondato 19"/>
            <p:cNvSpPr/>
            <p:nvPr/>
          </p:nvSpPr>
          <p:spPr>
            <a:xfrm>
              <a:off x="2671903" y="701782"/>
              <a:ext cx="5929962" cy="1262416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2684070" y="732926"/>
              <a:ext cx="606353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Protector</a:t>
              </a:r>
              <a:r>
                <a:rPr lang="en-US" dirty="0"/>
                <a:t>: 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Saturates voltage, displacement and reference 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Synchronizes Arduino and signal starting time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Triggers alert</a:t>
              </a:r>
              <a:endParaRPr lang="en-US" sz="1600" dirty="0"/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1606450" y="5805416"/>
            <a:ext cx="3150206" cy="745697"/>
            <a:chOff x="2671903" y="701782"/>
            <a:chExt cx="6075704" cy="745697"/>
          </a:xfrm>
        </p:grpSpPr>
        <p:sp>
          <p:nvSpPr>
            <p:cNvPr id="24" name="Rettangolo arrotondato 23"/>
            <p:cNvSpPr/>
            <p:nvPr/>
          </p:nvSpPr>
          <p:spPr>
            <a:xfrm>
              <a:off x="2671903" y="701782"/>
              <a:ext cx="5929963" cy="74569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2684069" y="732926"/>
              <a:ext cx="60635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System</a:t>
              </a:r>
              <a:r>
                <a:rPr lang="en-US" dirty="0"/>
                <a:t>: </a:t>
              </a:r>
            </a:p>
            <a:p>
              <a:r>
                <a:rPr lang="en-US" dirty="0"/>
                <a:t>Motor and encoder feedback</a:t>
              </a:r>
              <a:endParaRPr lang="en-US" sz="1600" dirty="0"/>
            </a:p>
          </p:txBody>
        </p:sp>
      </p:grpSp>
      <p:sp>
        <p:nvSpPr>
          <p:cNvPr id="3" name="Freccia in su 2"/>
          <p:cNvSpPr/>
          <p:nvPr/>
        </p:nvSpPr>
        <p:spPr>
          <a:xfrm>
            <a:off x="3242282" y="5346901"/>
            <a:ext cx="484632" cy="4544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5309610" y="5795974"/>
            <a:ext cx="3150206" cy="745697"/>
            <a:chOff x="2671903" y="701782"/>
            <a:chExt cx="6075704" cy="745697"/>
          </a:xfrm>
        </p:grpSpPr>
        <p:sp>
          <p:nvSpPr>
            <p:cNvPr id="28" name="Rettangolo arrotondato 27"/>
            <p:cNvSpPr/>
            <p:nvPr/>
          </p:nvSpPr>
          <p:spPr>
            <a:xfrm>
              <a:off x="2671903" y="701782"/>
              <a:ext cx="5929963" cy="74569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2684069" y="732926"/>
              <a:ext cx="60635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Controller:</a:t>
              </a:r>
              <a:endParaRPr lang="en-US" dirty="0"/>
            </a:p>
            <a:p>
              <a:r>
                <a:rPr lang="en-US" dirty="0"/>
                <a:t>Contains control action</a:t>
              </a:r>
              <a:endParaRPr lang="en-US" sz="1600" dirty="0"/>
            </a:p>
          </p:txBody>
        </p:sp>
      </p:grpSp>
      <p:sp>
        <p:nvSpPr>
          <p:cNvPr id="30" name="Freccia in su 29"/>
          <p:cNvSpPr/>
          <p:nvPr/>
        </p:nvSpPr>
        <p:spPr>
          <a:xfrm>
            <a:off x="5406660" y="5321499"/>
            <a:ext cx="484632" cy="4782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292310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201" y="1936163"/>
            <a:ext cx="4001743" cy="2007124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Modelling: motor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306385" y="878012"/>
            <a:ext cx="788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4" name="Oggetto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546651"/>
              </p:ext>
            </p:extLst>
          </p:nvPr>
        </p:nvGraphicFramePr>
        <p:xfrm>
          <a:off x="6676201" y="806359"/>
          <a:ext cx="2589331" cy="5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" name="Equazione" r:id="rId8" imgW="1815312" imgH="393529" progId="Equation.3">
                  <p:embed/>
                </p:oleObj>
              </mc:Choice>
              <mc:Fallback>
                <p:oleObj name="Equazione" r:id="rId8" imgW="1815312" imgH="393529" progId="Equation.3">
                  <p:embed/>
                  <p:pic>
                    <p:nvPicPr>
                      <p:cNvPr id="21" name="Oggetto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201" y="806359"/>
                        <a:ext cx="2589331" cy="55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ggetto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017745"/>
              </p:ext>
            </p:extLst>
          </p:nvPr>
        </p:nvGraphicFramePr>
        <p:xfrm>
          <a:off x="6676201" y="1430033"/>
          <a:ext cx="705885" cy="36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" name="Equazione" r:id="rId10" imgW="457200" imgH="241200" progId="Equation.3">
                  <p:embed/>
                </p:oleObj>
              </mc:Choice>
              <mc:Fallback>
                <p:oleObj name="Equazione" r:id="rId10" imgW="457200" imgH="241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201" y="1430033"/>
                        <a:ext cx="705885" cy="366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ggetto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174191"/>
              </p:ext>
            </p:extLst>
          </p:nvPr>
        </p:nvGraphicFramePr>
        <p:xfrm>
          <a:off x="6814252" y="4681249"/>
          <a:ext cx="317204" cy="362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" name="Equazione" r:id="rId12" imgW="203112" imgH="228501" progId="Equation.3">
                  <p:embed/>
                </p:oleObj>
              </mc:Choice>
              <mc:Fallback>
                <p:oleObj name="Equazione" r:id="rId12" imgW="203112" imgH="22850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4252" y="4681249"/>
                        <a:ext cx="317204" cy="362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268815" y="1410327"/>
            <a:ext cx="18668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effect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4" name="Oggetto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070928"/>
              </p:ext>
            </p:extLst>
          </p:nvPr>
        </p:nvGraphicFramePr>
        <p:xfrm>
          <a:off x="6792417" y="4174120"/>
          <a:ext cx="1263573" cy="365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" name="Equazione" r:id="rId14" imgW="787400" imgH="228600" progId="Equation.3">
                  <p:embed/>
                </p:oleObj>
              </mc:Choice>
              <mc:Fallback>
                <p:oleObj name="Equazione" r:id="rId14" imgW="787400" imgH="228600" progId="Equation.3">
                  <p:embed/>
                  <p:pic>
                    <p:nvPicPr>
                      <p:cNvPr id="25" name="Oggetto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417" y="4174120"/>
                        <a:ext cx="1263573" cy="3653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r="17088"/>
          <a:stretch/>
        </p:blipFill>
        <p:spPr>
          <a:xfrm rot="5400000">
            <a:off x="1843511" y="1277199"/>
            <a:ext cx="4784172" cy="4328495"/>
          </a:xfrm>
          <a:prstGeom prst="rect">
            <a:avLst/>
          </a:prstGeom>
        </p:spPr>
      </p:pic>
      <p:cxnSp>
        <p:nvCxnSpPr>
          <p:cNvPr id="5" name="Connettore 2 4"/>
          <p:cNvCxnSpPr/>
          <p:nvPr/>
        </p:nvCxnSpPr>
        <p:spPr>
          <a:xfrm flipH="1">
            <a:off x="5266267" y="1062989"/>
            <a:ext cx="1363133" cy="316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/>
          <p:cNvSpPr/>
          <p:nvPr/>
        </p:nvSpPr>
        <p:spPr>
          <a:xfrm>
            <a:off x="7024136" y="4656600"/>
            <a:ext cx="1846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torque constant 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7555062" y="2150388"/>
            <a:ext cx="500928" cy="86169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/>
          <p:cNvCxnSpPr>
            <a:stCxn id="27" idx="2"/>
            <a:endCxn id="8" idx="0"/>
          </p:cNvCxnSpPr>
          <p:nvPr/>
        </p:nvCxnSpPr>
        <p:spPr>
          <a:xfrm flipH="1">
            <a:off x="7805526" y="1779659"/>
            <a:ext cx="396693" cy="3707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7947434" y="4140084"/>
            <a:ext cx="1568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motor torque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7731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Modelling: pinion/rack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r="17088"/>
          <a:stretch/>
        </p:blipFill>
        <p:spPr>
          <a:xfrm rot="5400000">
            <a:off x="1843511" y="1277199"/>
            <a:ext cx="4784172" cy="4328495"/>
          </a:xfrm>
          <a:prstGeom prst="rect">
            <a:avLst/>
          </a:prstGeom>
        </p:spPr>
      </p:pic>
      <p:cxnSp>
        <p:nvCxnSpPr>
          <p:cNvPr id="5" name="Connettore 2 4"/>
          <p:cNvCxnSpPr>
            <a:stCxn id="33" idx="1"/>
          </p:cNvCxnSpPr>
          <p:nvPr/>
        </p:nvCxnSpPr>
        <p:spPr>
          <a:xfrm flipH="1">
            <a:off x="4754643" y="1255885"/>
            <a:ext cx="1997772" cy="16883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ggetto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221693"/>
              </p:ext>
            </p:extLst>
          </p:nvPr>
        </p:nvGraphicFramePr>
        <p:xfrm>
          <a:off x="8055133" y="1058883"/>
          <a:ext cx="2680710" cy="394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6" name="Equazione" r:id="rId8" imgW="1625400" imgH="241200" progId="Equation.3">
                  <p:embed/>
                </p:oleObj>
              </mc:Choice>
              <mc:Fallback>
                <p:oleObj name="Equazione" r:id="rId8" imgW="1625400" imgH="241200" progId="Equation.3">
                  <p:embed/>
                  <p:pic>
                    <p:nvPicPr>
                      <p:cNvPr id="30" name="Oggetto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5133" y="1058883"/>
                        <a:ext cx="2680710" cy="39422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ggetto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210873"/>
              </p:ext>
            </p:extLst>
          </p:nvPr>
        </p:nvGraphicFramePr>
        <p:xfrm>
          <a:off x="6982100" y="2148921"/>
          <a:ext cx="531464" cy="398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7" name="Equazione" r:id="rId10" imgW="304668" imgH="228501" progId="Equation.3">
                  <p:embed/>
                </p:oleObj>
              </mc:Choice>
              <mc:Fallback>
                <p:oleObj name="Equazione" r:id="rId10" imgW="304668" imgH="228501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2100" y="2148921"/>
                        <a:ext cx="531464" cy="3985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ggetto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581993"/>
              </p:ext>
            </p:extLst>
          </p:nvPr>
        </p:nvGraphicFramePr>
        <p:xfrm>
          <a:off x="3719932" y="2184143"/>
          <a:ext cx="255231" cy="32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8" name="Equazione" r:id="rId12" imgW="139579" imgH="177646" progId="Equation.3">
                  <p:embed/>
                </p:oleObj>
              </mc:Choice>
              <mc:Fallback>
                <p:oleObj name="Equazione" r:id="rId12" imgW="139579" imgH="177646" progId="Equation.3">
                  <p:embed/>
                  <p:pic>
                    <p:nvPicPr>
                      <p:cNvPr id="33" name="Oggetto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932" y="2184143"/>
                        <a:ext cx="255231" cy="3281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ggetto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350463"/>
              </p:ext>
            </p:extLst>
          </p:nvPr>
        </p:nvGraphicFramePr>
        <p:xfrm>
          <a:off x="6975972" y="2598869"/>
          <a:ext cx="932380" cy="40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9" name="Equazione" r:id="rId14" imgW="545760" imgH="241200" progId="Equation.3">
                  <p:embed/>
                </p:oleObj>
              </mc:Choice>
              <mc:Fallback>
                <p:oleObj name="Equazione" r:id="rId14" imgW="545760" imgH="241200" progId="Equation.3">
                  <p:embed/>
                  <p:pic>
                    <p:nvPicPr>
                      <p:cNvPr id="37" name="Oggetto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5972" y="2598869"/>
                        <a:ext cx="932380" cy="408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40"/>
          <p:cNvSpPr>
            <a:spLocks noChangeArrowheads="1"/>
          </p:cNvSpPr>
          <p:nvPr/>
        </p:nvSpPr>
        <p:spPr bwMode="auto">
          <a:xfrm>
            <a:off x="7371488" y="2154703"/>
            <a:ext cx="366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load torque transmitted to the carts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41"/>
          <p:cNvSpPr>
            <a:spLocks noChangeArrowheads="1"/>
          </p:cNvSpPr>
          <p:nvPr/>
        </p:nvSpPr>
        <p:spPr bwMode="auto">
          <a:xfrm>
            <a:off x="7125570" y="1697534"/>
            <a:ext cx="33237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inertia of motor, pinion and rack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42"/>
          <p:cNvSpPr>
            <a:spLocks noChangeArrowheads="1"/>
          </p:cNvSpPr>
          <p:nvPr/>
        </p:nvSpPr>
        <p:spPr bwMode="auto">
          <a:xfrm>
            <a:off x="7709658" y="2618672"/>
            <a:ext cx="26686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non linear motor friction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6752415" y="1071219"/>
            <a:ext cx="48181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Pinion/rack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		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where	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5" name="Connettore 2 34"/>
          <p:cNvCxnSpPr>
            <a:stCxn id="33" idx="1"/>
          </p:cNvCxnSpPr>
          <p:nvPr/>
        </p:nvCxnSpPr>
        <p:spPr>
          <a:xfrm flipH="1">
            <a:off x="4613327" y="1255885"/>
            <a:ext cx="2139088" cy="3143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ccia circolare in giù 14"/>
          <p:cNvSpPr/>
          <p:nvPr/>
        </p:nvSpPr>
        <p:spPr>
          <a:xfrm>
            <a:off x="3249447" y="2033006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aphicFrame>
        <p:nvGraphicFramePr>
          <p:cNvPr id="46" name="Oggetto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20030"/>
              </p:ext>
            </p:extLst>
          </p:nvPr>
        </p:nvGraphicFramePr>
        <p:xfrm>
          <a:off x="6975972" y="1725941"/>
          <a:ext cx="264214" cy="33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0" name="Equazione" r:id="rId12" imgW="139579" imgH="177646" progId="Equation.3">
                  <p:embed/>
                </p:oleObj>
              </mc:Choice>
              <mc:Fallback>
                <p:oleObj name="Equazione" r:id="rId12" imgW="139579" imgH="177646" progId="Equation.3">
                  <p:embed/>
                  <p:pic>
                    <p:nvPicPr>
                      <p:cNvPr id="28" name="Oggetto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5972" y="1725941"/>
                        <a:ext cx="264214" cy="3397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1760926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Modelling: carts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graphicFrame>
        <p:nvGraphicFramePr>
          <p:cNvPr id="54" name="Oggetto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522794"/>
              </p:ext>
            </p:extLst>
          </p:nvPr>
        </p:nvGraphicFramePr>
        <p:xfrm>
          <a:off x="6814252" y="848401"/>
          <a:ext cx="2950986" cy="43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9" name="Equazione" r:id="rId7" imgW="1549400" imgH="228600" progId="Equation.3">
                  <p:embed/>
                </p:oleObj>
              </mc:Choice>
              <mc:Fallback>
                <p:oleObj name="Equazione" r:id="rId7" imgW="1549400" imgH="228600" progId="Equation.3">
                  <p:embed/>
                  <p:pic>
                    <p:nvPicPr>
                      <p:cNvPr id="54" name="Oggetto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4252" y="848401"/>
                        <a:ext cx="2950986" cy="43450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ggetto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805110"/>
              </p:ext>
            </p:extLst>
          </p:nvPr>
        </p:nvGraphicFramePr>
        <p:xfrm>
          <a:off x="5877190" y="1400000"/>
          <a:ext cx="735315" cy="352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0" name="Equazione" r:id="rId9" imgW="469900" imgH="228600" progId="Equation.3">
                  <p:embed/>
                </p:oleObj>
              </mc:Choice>
              <mc:Fallback>
                <p:oleObj name="Equazione" r:id="rId9" imgW="469900" imgH="228600" progId="Equation.3">
                  <p:embed/>
                  <p:pic>
                    <p:nvPicPr>
                      <p:cNvPr id="58" name="Oggetto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7190" y="1400000"/>
                        <a:ext cx="735315" cy="3529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6504440" y="1373892"/>
            <a:ext cx="47865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damping (viscous + spring) of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0" name="Oggetto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74536"/>
              </p:ext>
            </p:extLst>
          </p:nvPr>
        </p:nvGraphicFramePr>
        <p:xfrm>
          <a:off x="6642133" y="1854753"/>
          <a:ext cx="716813" cy="53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1" name="Equazione" r:id="rId11" imgW="520474" imgH="393529" progId="Equation.3">
                  <p:embed/>
                </p:oleObj>
              </mc:Choice>
              <mc:Fallback>
                <p:oleObj name="Equazione" r:id="rId11" imgW="520474" imgH="393529" progId="Equation.3">
                  <p:embed/>
                  <p:pic>
                    <p:nvPicPr>
                      <p:cNvPr id="60" name="Oggetto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33" y="1854753"/>
                        <a:ext cx="716813" cy="534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ggetto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60037"/>
              </p:ext>
            </p:extLst>
          </p:nvPr>
        </p:nvGraphicFramePr>
        <p:xfrm>
          <a:off x="6612505" y="2496636"/>
          <a:ext cx="3134889" cy="597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2" name="Equazione" r:id="rId13" imgW="2044700" imgH="393700" progId="Equation.3">
                  <p:embed/>
                </p:oleObj>
              </mc:Choice>
              <mc:Fallback>
                <p:oleObj name="Equazione" r:id="rId13" imgW="2044700" imgH="393700" progId="Equation.3">
                  <p:embed/>
                  <p:pic>
                    <p:nvPicPr>
                      <p:cNvPr id="61" name="Oggetto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2505" y="2496636"/>
                        <a:ext cx="3134889" cy="59781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ggetto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123256"/>
              </p:ext>
            </p:extLst>
          </p:nvPr>
        </p:nvGraphicFramePr>
        <p:xfrm>
          <a:off x="7479659" y="3115530"/>
          <a:ext cx="876802" cy="599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3" name="Equazione" r:id="rId15" imgW="571252" imgH="393529" progId="Equation.3">
                  <p:embed/>
                </p:oleObj>
              </mc:Choice>
              <mc:Fallback>
                <p:oleObj name="Equazione" r:id="rId15" imgW="571252" imgH="393529" progId="Equation.3">
                  <p:embed/>
                  <p:pic>
                    <p:nvPicPr>
                      <p:cNvPr id="63" name="Oggetto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9659" y="3115530"/>
                        <a:ext cx="876802" cy="5991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55"/>
          <p:cNvSpPr>
            <a:spLocks noChangeArrowheads="1"/>
          </p:cNvSpPr>
          <p:nvPr/>
        </p:nvSpPr>
        <p:spPr bwMode="auto">
          <a:xfrm>
            <a:off x="5856767" y="1904612"/>
            <a:ext cx="4802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	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neglecting nonlinear friction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57"/>
          <p:cNvSpPr>
            <a:spLocks noChangeArrowheads="1"/>
          </p:cNvSpPr>
          <p:nvPr/>
        </p:nvSpPr>
        <p:spPr bwMode="auto">
          <a:xfrm>
            <a:off x="6642133" y="3248016"/>
            <a:ext cx="779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ttangolo 1"/>
          <p:cNvSpPr/>
          <p:nvPr/>
        </p:nvSpPr>
        <p:spPr>
          <a:xfrm>
            <a:off x="5337770" y="860940"/>
            <a:ext cx="5213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cart:			             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" r="2545"/>
          <a:stretch/>
        </p:blipFill>
        <p:spPr>
          <a:xfrm rot="5400000">
            <a:off x="924078" y="1873339"/>
            <a:ext cx="5766726" cy="3558673"/>
          </a:xfrm>
          <a:prstGeom prst="rect">
            <a:avLst/>
          </a:prstGeom>
        </p:spPr>
      </p:pic>
      <p:graphicFrame>
        <p:nvGraphicFramePr>
          <p:cNvPr id="49" name="Oggetto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915025"/>
              </p:ext>
            </p:extLst>
          </p:nvPr>
        </p:nvGraphicFramePr>
        <p:xfrm>
          <a:off x="6095999" y="2591886"/>
          <a:ext cx="513330" cy="407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4" name="Equazione" r:id="rId18" imgW="190440" imgH="152280" progId="Equation.3">
                  <p:embed/>
                </p:oleObj>
              </mc:Choice>
              <mc:Fallback>
                <p:oleObj name="Equazione" r:id="rId18" imgW="190440" imgH="152280" progId="Equation.3">
                  <p:embed/>
                  <p:pic>
                    <p:nvPicPr>
                      <p:cNvPr id="63" name="Oggetto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999" y="2591886"/>
                        <a:ext cx="513330" cy="4073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6183734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Equations: 1-2-3 DOF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106219" y="197359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2123325" y="341221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5014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358586"/>
              </p:ext>
            </p:extLst>
          </p:nvPr>
        </p:nvGraphicFramePr>
        <p:xfrm>
          <a:off x="2728286" y="1105147"/>
          <a:ext cx="2859950" cy="116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" name="Equazione" r:id="rId7" imgW="1651000" imgH="660400" progId="Equation.3">
                  <p:embed/>
                </p:oleObj>
              </mc:Choice>
              <mc:Fallback>
                <p:oleObj name="Equazione" r:id="rId7" imgW="1651000" imgH="660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286" y="1105147"/>
                        <a:ext cx="2859950" cy="1168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44937"/>
              </p:ext>
            </p:extLst>
          </p:nvPr>
        </p:nvGraphicFramePr>
        <p:xfrm>
          <a:off x="9661811" y="1520532"/>
          <a:ext cx="1245089" cy="505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9" name="Equazione" r:id="rId9" imgW="965160" imgH="393480" progId="Equation.3">
                  <p:embed/>
                </p:oleObj>
              </mc:Choice>
              <mc:Fallback>
                <p:oleObj name="Equazione" r:id="rId9" imgW="9651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1811" y="1520532"/>
                        <a:ext cx="1245089" cy="505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784291"/>
              </p:ext>
            </p:extLst>
          </p:nvPr>
        </p:nvGraphicFramePr>
        <p:xfrm>
          <a:off x="6002338" y="1006475"/>
          <a:ext cx="3703637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0" name="Equazione" r:id="rId11" imgW="2374560" imgH="965160" progId="Equation.3">
                  <p:embed/>
                </p:oleObj>
              </mc:Choice>
              <mc:Fallback>
                <p:oleObj name="Equazione" r:id="rId11" imgW="2374560" imgH="965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338" y="1006475"/>
                        <a:ext cx="3703637" cy="1500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ggetto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851890"/>
              </p:ext>
            </p:extLst>
          </p:nvPr>
        </p:nvGraphicFramePr>
        <p:xfrm>
          <a:off x="5718870" y="1599022"/>
          <a:ext cx="37782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" name="Equazione" r:id="rId13" imgW="190440" imgH="152280" progId="Equation.3">
                  <p:embed/>
                </p:oleObj>
              </mc:Choice>
              <mc:Fallback>
                <p:oleObj name="Equazione" r:id="rId13" imgW="190440" imgH="152280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870" y="1599022"/>
                        <a:ext cx="377825" cy="303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1799516" y="2729878"/>
            <a:ext cx="65311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2-3 DOF: </a:t>
            </a:r>
            <a:r>
              <a:rPr kumimoji="0" lang="en-GB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Lagrangian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approach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	</a:t>
            </a: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    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8" name="Oggetto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620816"/>
              </p:ext>
            </p:extLst>
          </p:nvPr>
        </p:nvGraphicFramePr>
        <p:xfrm>
          <a:off x="4819761" y="2560052"/>
          <a:ext cx="2758195" cy="706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2" name="Equazione" r:id="rId15" imgW="1892300" imgH="482600" progId="Equation.3">
                  <p:embed/>
                </p:oleObj>
              </mc:Choice>
              <mc:Fallback>
                <p:oleObj name="Equazione" r:id="rId15" imgW="1892300" imgH="482600" progId="Equation.3">
                  <p:embed/>
                  <p:pic>
                    <p:nvPicPr>
                      <p:cNvPr id="14" name="Ogget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761" y="2560052"/>
                        <a:ext cx="2758195" cy="7068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ggetto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687999"/>
              </p:ext>
            </p:extLst>
          </p:nvPr>
        </p:nvGraphicFramePr>
        <p:xfrm>
          <a:off x="8330663" y="2604191"/>
          <a:ext cx="1043879" cy="61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" name="Equazione" r:id="rId17" imgW="774364" imgH="457002" progId="Equation.3">
                  <p:embed/>
                </p:oleObj>
              </mc:Choice>
              <mc:Fallback>
                <p:oleObj name="Equazione" r:id="rId17" imgW="774364" imgH="457002" progId="Equation.3">
                  <p:embed/>
                  <p:pic>
                    <p:nvPicPr>
                      <p:cNvPr id="15" name="Oggetto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0663" y="2604191"/>
                        <a:ext cx="1043879" cy="618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ggetto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89927"/>
              </p:ext>
            </p:extLst>
          </p:nvPr>
        </p:nvGraphicFramePr>
        <p:xfrm>
          <a:off x="1724260" y="4024272"/>
          <a:ext cx="4085656" cy="155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" name="Equazione" r:id="rId19" imgW="3009900" imgH="1143000" progId="Equation.3">
                  <p:embed/>
                </p:oleObj>
              </mc:Choice>
              <mc:Fallback>
                <p:oleObj name="Equazione" r:id="rId19" imgW="3009900" imgH="1143000" progId="Equation.3">
                  <p:embed/>
                  <p:pic>
                    <p:nvPicPr>
                      <p:cNvPr id="16" name="Oggetto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260" y="4024272"/>
                        <a:ext cx="4085656" cy="15515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uppo 51"/>
          <p:cNvGrpSpPr/>
          <p:nvPr/>
        </p:nvGrpSpPr>
        <p:grpSpPr>
          <a:xfrm>
            <a:off x="1799516" y="1428428"/>
            <a:ext cx="798136" cy="478272"/>
            <a:chOff x="2640935" y="969207"/>
            <a:chExt cx="1565305" cy="478272"/>
          </a:xfrm>
        </p:grpSpPr>
        <p:sp>
          <p:nvSpPr>
            <p:cNvPr id="53" name="Rettangolo arrotondato 52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4" name="Rettangolo 53"/>
            <p:cNvSpPr/>
            <p:nvPr/>
          </p:nvSpPr>
          <p:spPr>
            <a:xfrm>
              <a:off x="2640935" y="997207"/>
              <a:ext cx="7553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 DOF</a:t>
              </a:r>
              <a:endParaRPr lang="it-IT" dirty="0"/>
            </a:p>
          </p:txBody>
        </p:sp>
      </p:grpSp>
      <p:grpSp>
        <p:nvGrpSpPr>
          <p:cNvPr id="55" name="Gruppo 54"/>
          <p:cNvGrpSpPr/>
          <p:nvPr/>
        </p:nvGrpSpPr>
        <p:grpSpPr>
          <a:xfrm>
            <a:off x="3360124" y="3343198"/>
            <a:ext cx="798137" cy="478272"/>
            <a:chOff x="2640934" y="969207"/>
            <a:chExt cx="1565306" cy="478272"/>
          </a:xfrm>
        </p:grpSpPr>
        <p:sp>
          <p:nvSpPr>
            <p:cNvPr id="56" name="Rettangolo arrotondato 55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8" name="Rettangolo 57"/>
            <p:cNvSpPr/>
            <p:nvPr/>
          </p:nvSpPr>
          <p:spPr>
            <a:xfrm>
              <a:off x="2640934" y="997207"/>
              <a:ext cx="14813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 DOF</a:t>
              </a:r>
              <a:endParaRPr lang="it-IT" dirty="0"/>
            </a:p>
          </p:txBody>
        </p:sp>
      </p:grpSp>
      <p:graphicFrame>
        <p:nvGraphicFramePr>
          <p:cNvPr id="59" name="Oggetto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714591"/>
              </p:ext>
            </p:extLst>
          </p:nvPr>
        </p:nvGraphicFramePr>
        <p:xfrm>
          <a:off x="6503273" y="3699105"/>
          <a:ext cx="441325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5" name="Equazione" r:id="rId21" imgW="3251160" imgH="1600200" progId="Equation.3">
                  <p:embed/>
                </p:oleObj>
              </mc:Choice>
              <mc:Fallback>
                <p:oleObj name="Equazione" r:id="rId21" imgW="3251160" imgH="1600200" progId="Equation.3">
                  <p:embed/>
                  <p:pic>
                    <p:nvPicPr>
                      <p:cNvPr id="31" name="Oggetto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273" y="3699105"/>
                        <a:ext cx="4413250" cy="217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Gruppo 59"/>
          <p:cNvGrpSpPr/>
          <p:nvPr/>
        </p:nvGrpSpPr>
        <p:grpSpPr>
          <a:xfrm>
            <a:off x="7948253" y="3357741"/>
            <a:ext cx="798137" cy="478272"/>
            <a:chOff x="2640934" y="969207"/>
            <a:chExt cx="1565306" cy="478272"/>
          </a:xfrm>
        </p:grpSpPr>
        <p:sp>
          <p:nvSpPr>
            <p:cNvPr id="61" name="Rettangolo arrotondato 60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2640934" y="997207"/>
              <a:ext cx="14813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3 DOF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59968280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White box identification: steps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grpSp>
        <p:nvGrpSpPr>
          <p:cNvPr id="30" name="Gruppo 29"/>
          <p:cNvGrpSpPr/>
          <p:nvPr/>
        </p:nvGrpSpPr>
        <p:grpSpPr>
          <a:xfrm>
            <a:off x="2215548" y="987464"/>
            <a:ext cx="3254227" cy="478272"/>
            <a:chOff x="2798273" y="1113053"/>
            <a:chExt cx="8171907" cy="478272"/>
          </a:xfrm>
        </p:grpSpPr>
        <p:sp>
          <p:nvSpPr>
            <p:cNvPr id="31" name="Rettangolo arrotondato 30"/>
            <p:cNvSpPr/>
            <p:nvPr/>
          </p:nvSpPr>
          <p:spPr>
            <a:xfrm>
              <a:off x="2798273" y="1113053"/>
              <a:ext cx="817190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2904331" y="1165276"/>
              <a:ext cx="80658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1. Define a model for the system</a:t>
              </a:r>
            </a:p>
          </p:txBody>
        </p:sp>
      </p:grpSp>
      <p:grpSp>
        <p:nvGrpSpPr>
          <p:cNvPr id="44" name="Gruppo 43"/>
          <p:cNvGrpSpPr/>
          <p:nvPr/>
        </p:nvGrpSpPr>
        <p:grpSpPr>
          <a:xfrm>
            <a:off x="2215548" y="1952264"/>
            <a:ext cx="4384757" cy="959518"/>
            <a:chOff x="2692214" y="1110806"/>
            <a:chExt cx="10948228" cy="1444256"/>
          </a:xfrm>
        </p:grpSpPr>
        <p:sp>
          <p:nvSpPr>
            <p:cNvPr id="46" name="Rettangolo arrotondato 45"/>
            <p:cNvSpPr/>
            <p:nvPr/>
          </p:nvSpPr>
          <p:spPr>
            <a:xfrm>
              <a:off x="2692214" y="1110806"/>
              <a:ext cx="10842169" cy="9778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2904332" y="1165276"/>
              <a:ext cx="10736110" cy="13897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2. Perform a set of tests on the real system</a:t>
              </a:r>
            </a:p>
            <a:p>
              <a:pPr marL="182563"/>
              <a:r>
                <a:rPr lang="en-GB" dirty="0"/>
                <a:t> and collect the relevant data		</a:t>
              </a:r>
            </a:p>
          </p:txBody>
        </p:sp>
      </p:grpSp>
      <p:grpSp>
        <p:nvGrpSpPr>
          <p:cNvPr id="50" name="Gruppo 49"/>
          <p:cNvGrpSpPr/>
          <p:nvPr/>
        </p:nvGrpSpPr>
        <p:grpSpPr>
          <a:xfrm>
            <a:off x="2215548" y="3053648"/>
            <a:ext cx="4317584" cy="697696"/>
            <a:chOff x="2798273" y="1113053"/>
            <a:chExt cx="10842169" cy="709348"/>
          </a:xfrm>
        </p:grpSpPr>
        <p:sp>
          <p:nvSpPr>
            <p:cNvPr id="51" name="Rettangolo arrotondato 50"/>
            <p:cNvSpPr/>
            <p:nvPr/>
          </p:nvSpPr>
          <p:spPr>
            <a:xfrm>
              <a:off x="2798273" y="1113053"/>
              <a:ext cx="10842169" cy="69855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Rettangolo 51"/>
            <p:cNvSpPr/>
            <p:nvPr/>
          </p:nvSpPr>
          <p:spPr>
            <a:xfrm>
              <a:off x="2904332" y="1165276"/>
              <a:ext cx="10736110" cy="6571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6700" indent="-266700"/>
              <a:r>
                <a:rPr lang="en-GB" dirty="0"/>
                <a:t>3. Use model to get the wanted parameters from measured data</a:t>
              </a:r>
            </a:p>
          </p:txBody>
        </p:sp>
      </p:grpSp>
      <p:grpSp>
        <p:nvGrpSpPr>
          <p:cNvPr id="53" name="Gruppo 52"/>
          <p:cNvGrpSpPr/>
          <p:nvPr/>
        </p:nvGrpSpPr>
        <p:grpSpPr>
          <a:xfrm>
            <a:off x="2215548" y="4167331"/>
            <a:ext cx="4384757" cy="697696"/>
            <a:chOff x="2798273" y="1113053"/>
            <a:chExt cx="10842169" cy="709348"/>
          </a:xfrm>
        </p:grpSpPr>
        <p:sp>
          <p:nvSpPr>
            <p:cNvPr id="54" name="Rettangolo arrotondato 53"/>
            <p:cNvSpPr/>
            <p:nvPr/>
          </p:nvSpPr>
          <p:spPr>
            <a:xfrm>
              <a:off x="2798273" y="1113053"/>
              <a:ext cx="10842169" cy="69855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Rettangolo 54"/>
            <p:cNvSpPr/>
            <p:nvPr/>
          </p:nvSpPr>
          <p:spPr>
            <a:xfrm>
              <a:off x="2904332" y="1165276"/>
              <a:ext cx="10736110" cy="6571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6700" indent="-266700"/>
              <a:r>
                <a:rPr lang="en-GB" dirty="0"/>
                <a:t>4. Perform a simulation of the system with     the identified parameters</a:t>
              </a: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2215547" y="5260521"/>
            <a:ext cx="4742205" cy="697696"/>
            <a:chOff x="2798273" y="1113053"/>
            <a:chExt cx="10842169" cy="709348"/>
          </a:xfrm>
        </p:grpSpPr>
        <p:sp>
          <p:nvSpPr>
            <p:cNvPr id="60" name="Rettangolo arrotondato 59"/>
            <p:cNvSpPr/>
            <p:nvPr/>
          </p:nvSpPr>
          <p:spPr>
            <a:xfrm>
              <a:off x="2798273" y="1113053"/>
              <a:ext cx="10842169" cy="69855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Rettangolo 60"/>
            <p:cNvSpPr/>
            <p:nvPr/>
          </p:nvSpPr>
          <p:spPr>
            <a:xfrm>
              <a:off x="2904332" y="1165276"/>
              <a:ext cx="10736110" cy="6571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6700" indent="-266700"/>
              <a:r>
                <a:rPr lang="en-GB" dirty="0"/>
                <a:t>5. Validate the results comparing the simulation output with the real one</a:t>
              </a:r>
            </a:p>
          </p:txBody>
        </p:sp>
      </p:grpSp>
      <p:sp>
        <p:nvSpPr>
          <p:cNvPr id="4" name="Freccia in giù 3"/>
          <p:cNvSpPr/>
          <p:nvPr/>
        </p:nvSpPr>
        <p:spPr>
          <a:xfrm>
            <a:off x="3269673" y="1469700"/>
            <a:ext cx="484632" cy="471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Freccia in giù 61"/>
          <p:cNvSpPr/>
          <p:nvPr/>
        </p:nvSpPr>
        <p:spPr>
          <a:xfrm>
            <a:off x="3754305" y="2610655"/>
            <a:ext cx="484632" cy="442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Freccia in giù 62"/>
          <p:cNvSpPr/>
          <p:nvPr/>
        </p:nvSpPr>
        <p:spPr>
          <a:xfrm>
            <a:off x="4245938" y="3750713"/>
            <a:ext cx="484632" cy="406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Freccia in giù 63"/>
          <p:cNvSpPr/>
          <p:nvPr/>
        </p:nvSpPr>
        <p:spPr>
          <a:xfrm>
            <a:off x="4730570" y="4867869"/>
            <a:ext cx="484632" cy="406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ccia a destra 4"/>
          <p:cNvSpPr/>
          <p:nvPr/>
        </p:nvSpPr>
        <p:spPr>
          <a:xfrm>
            <a:off x="6957752" y="53488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7936160" y="5401452"/>
            <a:ext cx="1851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How to compare?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068" y="3127807"/>
            <a:ext cx="4657312" cy="2035253"/>
          </a:xfrm>
          <a:prstGeom prst="rect">
            <a:avLst/>
          </a:prstGeom>
        </p:spPr>
      </p:pic>
      <p:pic>
        <p:nvPicPr>
          <p:cNvPr id="32" name="Immagine 3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/>
          <a:stretch/>
        </p:blipFill>
        <p:spPr>
          <a:xfrm>
            <a:off x="7008532" y="1520081"/>
            <a:ext cx="3407315" cy="16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9531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5425</TotalTime>
  <Words>692</Words>
  <Application>Microsoft Office PowerPoint</Application>
  <PresentationFormat>Widescreen</PresentationFormat>
  <Paragraphs>136</Paragraphs>
  <Slides>13</Slides>
  <Notes>12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Lucida Calligraphy</vt:lpstr>
      <vt:lpstr>Times New Roman</vt:lpstr>
      <vt:lpstr>Office Theme</vt:lpstr>
      <vt:lpstr>Storyboard Layouts</vt:lpstr>
      <vt:lpstr>Equazione</vt:lpstr>
      <vt:lpstr>Presentazione standard di PowerPoint</vt:lpstr>
      <vt:lpstr>System description</vt:lpstr>
      <vt:lpstr>Preliminary issues</vt:lpstr>
      <vt:lpstr>Protection system: four macroblocks</vt:lpstr>
      <vt:lpstr>Modelling: motor</vt:lpstr>
      <vt:lpstr>Modelling: pinion/rack</vt:lpstr>
      <vt:lpstr>Modelling: carts</vt:lpstr>
      <vt:lpstr>Equations: 1-2-3 DOF</vt:lpstr>
      <vt:lpstr>White box identification: steps</vt:lpstr>
      <vt:lpstr>Validation cost function</vt:lpstr>
      <vt:lpstr>Identification: open vs closed loop</vt:lpstr>
      <vt:lpstr>Motor identification: resistance</vt:lpstr>
      <vt:lpstr>Motor identification: inductance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</dc:title>
  <dc:creator>Alessio Russo</dc:creator>
  <cp:lastModifiedBy>user</cp:lastModifiedBy>
  <cp:revision>241</cp:revision>
  <dcterms:created xsi:type="dcterms:W3CDTF">2015-04-04T11:28:03Z</dcterms:created>
  <dcterms:modified xsi:type="dcterms:W3CDTF">2016-06-22T15:49:14Z</dcterms:modified>
  <cp:category>Engineering</cp:category>
</cp:coreProperties>
</file>