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32e0b02da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32e0b02da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32e0b02da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32e0b02da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2e0b02da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32e0b02da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50b82c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50b82c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44d354b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44d354b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54fcbdfd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54fcbdfd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50b82c3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50b82c3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50b82c3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50b82c3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50b82c3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50b82c3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50b82c3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50b82c3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2e0b02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2e0b02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54fcbdfd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54fcbdfd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44d354bb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44d354b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32e0b02d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32e0b02d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32e0b02da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32e0b02da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32e0b02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32e0b02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e0b02da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32e0b02d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44d354b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44d354b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32e0b02da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32e0b02da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32e0b02da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32e0b02da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www.geeksforgeeks.org/underfitting-and-overfitting-in-machine-learnin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hyperlink" Target="https://ensinandomaquinasblog.wordpress.com/2017/12/12/identificacao-de-ameacas-em-pacotes-de-redes-por-aprendizado-de-maquin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alyticsvidhya.com/blog/2020/03/one-hot-encoding-vs-label-encoding-using-scikit-learn/" TargetMode="External"/><Relationship Id="rId4" Type="http://schemas.openxmlformats.org/officeDocument/2006/relationships/hyperlink" Target="https://christophm.github.io/interpretable-ml-book/logistic.html" TargetMode="External"/><Relationship Id="rId5" Type="http://schemas.openxmlformats.org/officeDocument/2006/relationships/hyperlink" Target="https://stats.idre.ucla.edu/other/mult-pkg/faq/general/faq-how-do-i-interpret-odds-ratios-in-logistic-regress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Classificação em Machine Learning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938100"/>
            <a:ext cx="8222100" cy="5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Maia Polo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60950" y="4377421"/>
            <a:ext cx="8222100" cy="48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Bootcamp Neuron, 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 (Teoria)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550" y="1810600"/>
            <a:ext cx="4882250" cy="33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00" y="2369825"/>
            <a:ext cx="2585000" cy="8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71900" y="3832400"/>
            <a:ext cx="33516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Logística ou “Sigmoid”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 (Teoria)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71900" y="1766675"/>
            <a:ext cx="8222100" cy="31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/>
              <a:t>Modelo:</a:t>
            </a:r>
            <a:endParaRPr sz="20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575" y="2713250"/>
            <a:ext cx="701305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325" y="3593300"/>
            <a:ext cx="2585000" cy="8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/>
          <p:nvPr/>
        </p:nvSpPr>
        <p:spPr>
          <a:xfrm>
            <a:off x="3964650" y="3891498"/>
            <a:ext cx="1236600" cy="29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254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288825" y="3791600"/>
            <a:ext cx="36102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Logística ou “Sigmoid”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 rot="-2695533">
            <a:off x="4730731" y="2338081"/>
            <a:ext cx="489813" cy="14764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254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5083800" y="1873125"/>
            <a:ext cx="36102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Intercepto ou “bias”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 (Treinamento)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48" y="4154338"/>
            <a:ext cx="8000214" cy="5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71900" y="1748741"/>
            <a:ext cx="82221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O processo de estimação envolve a minimização do erro cometido pelo modelo na base de treinamento. Ou seja, os parâmetros estimados são aqueles valores que retornam o menor erro (“entropia cruzada” ou “log loss”) dentro dos nossos dados;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Quanto menor o erro, melhor o ajuste do modelo aos dados;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Depois de estimar os parâmetros: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71900" y="738725"/>
            <a:ext cx="8586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 (Treinamento - Exemplo)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0" y="1721150"/>
            <a:ext cx="13008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Dados:</a:t>
            </a:r>
            <a:endParaRPr sz="24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93" y="2251143"/>
            <a:ext cx="2811220" cy="3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00" y="3379825"/>
            <a:ext cx="4334740" cy="3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0" y="2827150"/>
            <a:ext cx="13008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Modelo</a:t>
            </a:r>
            <a:r>
              <a:rPr lang="pt-BR" sz="2400"/>
              <a:t>:</a:t>
            </a:r>
            <a:endParaRPr sz="2400"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0" y="4009350"/>
            <a:ext cx="26019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Erro (empírico)</a:t>
            </a:r>
            <a:r>
              <a:rPr lang="pt-BR" sz="2400"/>
              <a:t>:</a:t>
            </a:r>
            <a:endParaRPr sz="24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95" y="4553820"/>
            <a:ext cx="1563524" cy="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3152" y="2106913"/>
            <a:ext cx="4334750" cy="29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71900" y="738725"/>
            <a:ext cx="8586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 (Treinamento - Exemplo)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0" y="1721150"/>
            <a:ext cx="13008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Dados:</a:t>
            </a:r>
            <a:endParaRPr sz="24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93" y="2251143"/>
            <a:ext cx="2811220" cy="3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0" y="2827150"/>
            <a:ext cx="13008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Modelo:</a:t>
            </a:r>
            <a:endParaRPr sz="2400"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0" y="4009350"/>
            <a:ext cx="26019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Erro (empírico):</a:t>
            </a:r>
            <a:endParaRPr sz="2400"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00" y="4508500"/>
            <a:ext cx="1898972" cy="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00" y="3354849"/>
            <a:ext cx="4941554" cy="3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2650" y="2070538"/>
            <a:ext cx="3981350" cy="29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Notebook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Underfitting/Overfitting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300" y="2108450"/>
            <a:ext cx="6365304" cy="26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2031900" y="4831025"/>
            <a:ext cx="51021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https://www.geeksforgeeks.org/underfitting-and-overfitting-in-machine-learning/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Underfitting/Overfitting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52400" y="1757025"/>
            <a:ext cx="88680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Como me livrar do Underfitting?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Aumentar a complexidade do modelo;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900"/>
              <a:t>Como me livrar do Overfitting?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Aumentar o número de amostras;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1900"/>
              <a:t>Diminuir complexidade do modelo → </a:t>
            </a:r>
            <a:r>
              <a:rPr b="1" lang="pt-BR" sz="1900"/>
              <a:t>Regularização!</a:t>
            </a:r>
            <a:endParaRPr b="1"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Regularização (ou penalização)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152400" y="1680825"/>
            <a:ext cx="88680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Regularização pode ser dada pela penalização da complexidade do modelo;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Aqui veremos a regularização do tipo “L1”, em que penalizamos os pesos separadamente: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 é um hiperparâmetro e deve ser escolhido por validação;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Esse tipo de penalização zera os pesos de variáveis irrelevantes;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Funciona muito bem quando temos muitas variáveis e poucas amostras;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88" y="3096825"/>
            <a:ext cx="8355224" cy="66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Cruzada para a escolha de C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99" y="1771475"/>
            <a:ext cx="5330474" cy="30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194150" y="4831025"/>
            <a:ext cx="8734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https://ensinandomaquinasblog.wordpress.com/2017/12/12/identificacao-de-ameacas-em-pacotes-de-redes-por-aprendizado-de-maquina/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90250" y="1373200"/>
            <a:ext cx="7580400" cy="32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 sz="2100"/>
              <a:t>O que é Aprendizado Supervisionado e Classificação?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 sz="2100"/>
              <a:t>Regressão Logística;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 sz="2100"/>
              <a:t>Regularização;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 sz="2100"/>
              <a:t>Classificação;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 sz="2100"/>
              <a:t>Métricas de avaliação;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5" name="Google Shape;75;p14"/>
          <p:cNvSpPr txBox="1"/>
          <p:nvPr>
            <p:ph idx="4294967295" type="subTitle"/>
          </p:nvPr>
        </p:nvSpPr>
        <p:spPr>
          <a:xfrm>
            <a:off x="460950" y="480771"/>
            <a:ext cx="8222100" cy="48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Resumo: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Notebook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:)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Comparar erro de treinamento e de teste para checar overfitting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Brincar com pontos de corte na classificação: mudar os pontos de corte e checar como isso faz a matriz de confusão mudar;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Estudar One-Hot Encoding: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https://www.analyticsvidhya.com/blog/2020/03/one-hot-encoding-vs-label-encoding-using-scikit-learn/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Interpretação dos coeficientes: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https://christophm.github.io/interpretable-ml-book/logistic.html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https://stats.idre.ucla.edu/other/mult-pkg/faq/general/faq-how-do-i-interpret-odds-ratios-in-logistic-regression/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 Supervisionado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5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Aprendizado Supervisionado talvez seja a primeira coisa que pensamos quando tocamos no assunto Machine Learning;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Temos dados a respeito de uma variável de interesse Y e um vetor de features X=(X</a:t>
            </a:r>
            <a:r>
              <a:rPr baseline="-25000" lang="pt-BR"/>
              <a:t>1</a:t>
            </a:r>
            <a:r>
              <a:rPr lang="pt-BR"/>
              <a:t>,...,</a:t>
            </a:r>
            <a:r>
              <a:rPr lang="pt-BR"/>
              <a:t>X</a:t>
            </a:r>
            <a:r>
              <a:rPr baseline="-25000" lang="pt-BR"/>
              <a:t>d</a:t>
            </a:r>
            <a:r>
              <a:rPr lang="pt-BR"/>
              <a:t>)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Gostaríamos de criar um modelo estatístico para predizer valores Y quando conhecemos apenas X=(X</a:t>
            </a:r>
            <a:r>
              <a:rPr baseline="-25000" lang="pt-BR"/>
              <a:t>1</a:t>
            </a:r>
            <a:r>
              <a:rPr lang="pt-BR"/>
              <a:t>,...,X</a:t>
            </a:r>
            <a:r>
              <a:rPr baseline="-25000" lang="pt-BR"/>
              <a:t>d</a:t>
            </a:r>
            <a:r>
              <a:rPr lang="pt-BR"/>
              <a:t>) para dados nunca vistos;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Dentro do Aprendizado Supervisionado ainda temos dois tipos de tarefa, que são Regressão e Classificação;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Classificação Binária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555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caso, Y é uma variável categórica que diz um determinado tumor é benigno ou maligno. Ex: X=informações sobre tumor e Y=maligno, benigno.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496216" y="3531693"/>
            <a:ext cx="1236600" cy="4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254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843404" y="3166925"/>
            <a:ext cx="3351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1" i="1" lang="pt-BR" sz="4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Maligno ou Benigno</a:t>
            </a:r>
            <a:r>
              <a:rPr b="1" i="1" lang="pt-BR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1" i="1" sz="4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4907" r="41630" t="0"/>
          <a:stretch/>
        </p:blipFill>
        <p:spPr>
          <a:xfrm>
            <a:off x="156575" y="2920325"/>
            <a:ext cx="4174501" cy="1656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Classificação Binária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caso, Y é uma variável categórica que diz se a imagem é de um doggo ou de um muffin. Ex: X=pixels e Y=chihuahua, muffin.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115216" y="3531693"/>
            <a:ext cx="1236600" cy="4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254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462404" y="3166925"/>
            <a:ext cx="3351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1" i="1" lang="pt-BR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i="1" lang="pt-BR" sz="4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hihuahua</a:t>
            </a:r>
            <a:r>
              <a:rPr b="1" i="1" lang="pt-BR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ou Muffin?</a:t>
            </a:r>
            <a:endParaRPr b="1" i="1" sz="4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825" y="2787050"/>
            <a:ext cx="2134571" cy="21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Classificação Binária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caso, Y é uma variável categórica que diz se um texto contém um sentimento positivo ou negativo. Ex: X=texto e Y=positivo, negativo.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039016" y="3531693"/>
            <a:ext cx="1236600" cy="4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254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445879" y="2895400"/>
            <a:ext cx="3351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1" i="1" lang="pt-BR" sz="4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Sentimento positivo ou negativo</a:t>
            </a:r>
            <a:r>
              <a:rPr b="1" i="1" lang="pt-BR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1" i="1" sz="40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400" y="2686775"/>
            <a:ext cx="2776290" cy="23043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8"/>
          <p:cNvSpPr txBox="1"/>
          <p:nvPr/>
        </p:nvSpPr>
        <p:spPr>
          <a:xfrm>
            <a:off x="2490100" y="23676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490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Procedimento para treinamentos de modelos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71900" y="1690475"/>
            <a:ext cx="82221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Suponha que você tem uma base de dados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Nós vamos dividir essa base de dados em uma parte para treino (~80%) e outra para teste (~20%):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 a parte de estimação/treinamento de modelos de Machine Learning deve ser feita com os dados de treinamento. Usaremos a base de teste somente no fim.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388" y="2227375"/>
            <a:ext cx="2445225" cy="3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918" y="3600393"/>
            <a:ext cx="2811220" cy="3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950" y="3600400"/>
            <a:ext cx="3290349" cy="3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 (Teoria)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71900" y="1766675"/>
            <a:ext cx="82221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Y é uma variável aleatória que assume valores no conjunto {0,1} ou {-,+};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X=(X</a:t>
            </a:r>
            <a:r>
              <a:rPr baseline="-25000" lang="pt-BR"/>
              <a:t>1</a:t>
            </a:r>
            <a:r>
              <a:rPr lang="pt-BR"/>
              <a:t>,...,X</a:t>
            </a:r>
            <a:r>
              <a:rPr baseline="-25000" lang="pt-BR"/>
              <a:t>d</a:t>
            </a:r>
            <a:r>
              <a:rPr lang="pt-BR"/>
              <a:t>)</a:t>
            </a:r>
            <a:r>
              <a:rPr lang="pt-BR"/>
              <a:t> é um vetor aleatório de features;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Nosso objetivo principal é estimar a função f(x)=P(Y=1|X=x) que é a probabilidade condicional de que Y seja da classe 1 dado que observamos as características x.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60950" y="3637800"/>
            <a:ext cx="86829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diferença entre P(Y=1) e P(Y=1|X=x)?</a:t>
            </a:r>
            <a:endParaRPr sz="1700"/>
          </a:p>
          <a:p>
            <a:pPr indent="-336550" lvl="0" marL="457200" rtl="0" algn="just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P(Y=1) é a fração da população de interesse em que </a:t>
            </a:r>
            <a:r>
              <a:rPr lang="pt-BR" sz="1700"/>
              <a:t>verificamos</a:t>
            </a:r>
            <a:r>
              <a:rPr lang="pt-BR" sz="1700"/>
              <a:t> o evento {Y=1};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P(Y=1|X=x) é a fração da população que, dado que observamos {X=x}, podemos verificar {Y=1}.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 (Teoria)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71900" y="1766675"/>
            <a:ext cx="8222100" cy="31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Dado que observamos essas medidas para o tumor, qual a probabilidade de ser benigno?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Dado que observamos esse conjunto de pixels, qual a probabilidade de ser chihuahua?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Dado que observamos esse conjunto ordenado de palavras, qual a </a:t>
            </a:r>
            <a:r>
              <a:rPr lang="pt-BR" sz="2000"/>
              <a:t>probabilidade</a:t>
            </a:r>
            <a:r>
              <a:rPr lang="pt-BR" sz="2000"/>
              <a:t> do comentário ser positivo?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Dado que o usuário tem esse padrão de comportamento dentro do meu site, qual a probabilidade de ele gastar mais de R$1000?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