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8" r:id="rId4"/>
    <p:sldId id="257" r:id="rId5"/>
    <p:sldId id="259" r:id="rId6"/>
    <p:sldId id="260" r:id="rId7"/>
    <p:sldId id="276" r:id="rId8"/>
    <p:sldId id="262" r:id="rId9"/>
    <p:sldId id="263" r:id="rId10"/>
    <p:sldId id="274" r:id="rId11"/>
    <p:sldId id="266" r:id="rId12"/>
    <p:sldId id="267" r:id="rId13"/>
    <p:sldId id="268" r:id="rId14"/>
    <p:sldId id="277" r:id="rId15"/>
    <p:sldId id="271" r:id="rId16"/>
    <p:sldId id="273" r:id="rId17"/>
    <p:sldId id="269" r:id="rId18"/>
    <p:sldId id="272" r:id="rId19"/>
    <p:sldId id="270" r:id="rId20"/>
    <p:sldId id="258" r:id="rId21"/>
    <p:sldId id="279" r:id="rId22"/>
    <p:sldId id="280" r:id="rId23"/>
    <p:sldId id="281" r:id="rId24"/>
    <p:sldId id="282" r:id="rId25"/>
    <p:sldId id="28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 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</a:rPr>
              <a:t>RUCHITA JADHAV</a:t>
            </a:r>
          </a:p>
          <a:p>
            <a:r>
              <a:rPr lang="en-US" dirty="0">
                <a:solidFill>
                  <a:schemeClr val="tx1"/>
                </a:solidFill>
              </a:rPr>
              <a:t>SANJEEV RAMASAMY SEENIVASAGAMANI</a:t>
            </a:r>
          </a:p>
        </p:txBody>
      </p:sp>
    </p:spTree>
    <p:extLst>
      <p:ext uri="{BB962C8B-B14F-4D97-AF65-F5344CB8AC3E}">
        <p14:creationId xmlns:p14="http://schemas.microsoft.com/office/powerpoint/2010/main" val="9492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82DB3-35E9-425F-BB09-CFE93B530BB6}"/>
              </a:ext>
            </a:extLst>
          </p:cNvPr>
          <p:cNvSpPr txBox="1">
            <a:spLocks/>
          </p:cNvSpPr>
          <p:nvPr/>
        </p:nvSpPr>
        <p:spPr>
          <a:xfrm>
            <a:off x="637785" y="27992"/>
            <a:ext cx="1016706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Forms – customer &amp; subscription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54AB9-6E39-4EF0-A841-365E5104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5" y="1014412"/>
            <a:ext cx="10916430" cy="57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238"/>
            <a:ext cx="8534400" cy="1507067"/>
          </a:xfrm>
        </p:spPr>
        <p:txBody>
          <a:bodyPr/>
          <a:lstStyle/>
          <a:p>
            <a:r>
              <a:rPr lang="en-US" dirty="0"/>
              <a:t>Forms – state-wise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80044"/>
            <a:ext cx="10972800" cy="54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3"/>
            <a:ext cx="8534400" cy="1507067"/>
          </a:xfrm>
        </p:spPr>
        <p:txBody>
          <a:bodyPr/>
          <a:lstStyle/>
          <a:p>
            <a:r>
              <a:rPr lang="en-US" dirty="0"/>
              <a:t>Forms – State-wise advertisements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2953"/>
            <a:ext cx="10934700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641874" cy="1507067"/>
          </a:xfrm>
        </p:spPr>
        <p:txBody>
          <a:bodyPr/>
          <a:lstStyle/>
          <a:p>
            <a:r>
              <a:rPr lang="en-US" dirty="0"/>
              <a:t>Forms – State-wise magazine-issue tracker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8091"/>
            <a:ext cx="109728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0D25-AB23-4AB6-BCDD-410F2F7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59" y="0"/>
            <a:ext cx="8534400" cy="1507067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C964-035E-45D0-8645-DB2AF20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59" y="1702838"/>
            <a:ext cx="9308874" cy="4324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Advertisement Tracker: </a:t>
            </a:r>
            <a:r>
              <a:rPr lang="en-US" dirty="0">
                <a:solidFill>
                  <a:schemeClr val="tx1"/>
                </a:solidFill>
              </a:rPr>
              <a:t>provide information regarding the advertisements published and the client who provided it</a:t>
            </a:r>
          </a:p>
          <a:p>
            <a:r>
              <a:rPr lang="en-US" b="1" dirty="0">
                <a:solidFill>
                  <a:schemeClr val="tx1"/>
                </a:solidFill>
              </a:rPr>
              <a:t>Expenditure Tracker: </a:t>
            </a:r>
            <a:r>
              <a:rPr lang="en-US" dirty="0">
                <a:solidFill>
                  <a:schemeClr val="tx1"/>
                </a:solidFill>
              </a:rPr>
              <a:t>displays postal cost, packaging cost, paper cost and transportation cost for each issue id provided via parameter</a:t>
            </a:r>
          </a:p>
          <a:p>
            <a:r>
              <a:rPr lang="en-US" b="1" dirty="0">
                <a:solidFill>
                  <a:schemeClr val="tx1"/>
                </a:solidFill>
              </a:rPr>
              <a:t>Magazine Subscription Summary</a:t>
            </a:r>
            <a:r>
              <a:rPr lang="en-US" dirty="0">
                <a:solidFill>
                  <a:schemeClr val="tx1"/>
                </a:solidFill>
              </a:rPr>
              <a:t>: cost of each type of subscription and its duration</a:t>
            </a:r>
          </a:p>
          <a:p>
            <a:r>
              <a:rPr lang="en-US" b="1" dirty="0">
                <a:solidFill>
                  <a:schemeClr val="tx1"/>
                </a:solidFill>
              </a:rPr>
              <a:t>Expenditure Summary</a:t>
            </a:r>
            <a:r>
              <a:rPr lang="en-US" dirty="0">
                <a:solidFill>
                  <a:schemeClr val="tx1"/>
                </a:solidFill>
              </a:rPr>
              <a:t>: reports the expenses incurred while publishing the issues</a:t>
            </a:r>
          </a:p>
          <a:p>
            <a:r>
              <a:rPr lang="en-US" b="1" dirty="0">
                <a:solidFill>
                  <a:schemeClr val="tx1"/>
                </a:solidFill>
              </a:rPr>
              <a:t>Subscription Revenue</a:t>
            </a:r>
            <a:r>
              <a:rPr lang="en-US" dirty="0">
                <a:solidFill>
                  <a:schemeClr val="tx1"/>
                </a:solidFill>
              </a:rPr>
              <a:t>: lists out the revenue from various subscriptions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4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641874" cy="1507067"/>
          </a:xfrm>
        </p:spPr>
        <p:txBody>
          <a:bodyPr/>
          <a:lstStyle/>
          <a:p>
            <a:r>
              <a:rPr lang="en-US" dirty="0"/>
              <a:t>report– advertisement 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34920"/>
            <a:ext cx="10991850" cy="56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38" y="0"/>
            <a:ext cx="10641874" cy="1507067"/>
          </a:xfrm>
        </p:spPr>
        <p:txBody>
          <a:bodyPr/>
          <a:lstStyle/>
          <a:p>
            <a:r>
              <a:rPr lang="en-US" dirty="0"/>
              <a:t>report– expenditure tracker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85" r="2571"/>
          <a:stretch/>
        </p:blipFill>
        <p:spPr>
          <a:xfrm>
            <a:off x="1414411" y="2133853"/>
            <a:ext cx="2533464" cy="136865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4520" t="6084" r="5006" b="13044"/>
          <a:stretch/>
        </p:blipFill>
        <p:spPr>
          <a:xfrm>
            <a:off x="5831184" y="2140389"/>
            <a:ext cx="2412943" cy="136865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27638" y="4313956"/>
            <a:ext cx="10014235" cy="1178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959F30-9573-4EC4-A8F2-39133653E2E4}"/>
              </a:ext>
            </a:extLst>
          </p:cNvPr>
          <p:cNvSpPr txBox="1"/>
          <p:nvPr/>
        </p:nvSpPr>
        <p:spPr>
          <a:xfrm>
            <a:off x="922488" y="1459704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the parameter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11A83-5F23-495D-8D2A-3072C5965D5A}"/>
              </a:ext>
            </a:extLst>
          </p:cNvPr>
          <p:cNvSpPr txBox="1"/>
          <p:nvPr/>
        </p:nvSpPr>
        <p:spPr>
          <a:xfrm>
            <a:off x="922488" y="380732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Report:</a:t>
            </a:r>
          </a:p>
        </p:txBody>
      </p:sp>
    </p:spTree>
    <p:extLst>
      <p:ext uri="{BB962C8B-B14F-4D97-AF65-F5344CB8AC3E}">
        <p14:creationId xmlns:p14="http://schemas.microsoft.com/office/powerpoint/2010/main" val="293084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641874" cy="1507067"/>
          </a:xfrm>
        </p:spPr>
        <p:txBody>
          <a:bodyPr/>
          <a:lstStyle/>
          <a:p>
            <a:r>
              <a:rPr lang="en-US" dirty="0"/>
              <a:t>report– magazine subscription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988423"/>
            <a:ext cx="10991850" cy="56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0"/>
            <a:ext cx="10641874" cy="1507067"/>
          </a:xfrm>
        </p:spPr>
        <p:txBody>
          <a:bodyPr/>
          <a:lstStyle/>
          <a:p>
            <a:r>
              <a:rPr lang="en-US" dirty="0"/>
              <a:t>report– expenditure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057277"/>
            <a:ext cx="10953750" cy="56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32" y="0"/>
            <a:ext cx="10641874" cy="1507067"/>
          </a:xfrm>
        </p:spPr>
        <p:txBody>
          <a:bodyPr/>
          <a:lstStyle/>
          <a:p>
            <a:r>
              <a:rPr lang="en-US" dirty="0"/>
              <a:t>report– revenue generated per magazine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2" y="1023646"/>
            <a:ext cx="11038736" cy="56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3FD-DB10-4A10-B061-E2CED62C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0"/>
            <a:ext cx="8534400" cy="150706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F257-CDB4-4800-83DF-94FF8E5E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2022583"/>
            <a:ext cx="9776571" cy="43782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US" dirty="0">
                <a:solidFill>
                  <a:schemeClr val="tx1"/>
                </a:solidFill>
              </a:rPr>
              <a:t>Project Goals</a:t>
            </a:r>
          </a:p>
          <a:p>
            <a:r>
              <a:rPr lang="en-US" dirty="0">
                <a:solidFill>
                  <a:schemeClr val="tx1"/>
                </a:solidFill>
              </a:rPr>
              <a:t>Entity Relationship Diagrams</a:t>
            </a:r>
          </a:p>
          <a:p>
            <a:r>
              <a:rPr lang="en-US" dirty="0">
                <a:solidFill>
                  <a:schemeClr val="tx1"/>
                </a:solidFill>
              </a:rPr>
              <a:t>Forms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Customer – Subscription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State-wise Customer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Advertisements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Magazine – Issue Tracker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Reports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Advertisement Tracker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Expenditure Tracker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Magazine – Subscription Summary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Expenditure Summary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Subscription revenue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0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2" y="469514"/>
            <a:ext cx="8534400" cy="1507067"/>
          </a:xfrm>
        </p:spPr>
        <p:txBody>
          <a:bodyPr/>
          <a:lstStyle/>
          <a:p>
            <a:r>
              <a:rPr lang="en-US" dirty="0"/>
              <a:t>Major data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42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Total Revenue for the month of July 2018?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new Subscriptions for the Vogue Magazine March 2018's E-Book issue?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Advertisements from Tennessee?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Number of Customers from the State of New York?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Total expenditure of the January 2018 magazine?</a:t>
            </a:r>
          </a:p>
        </p:txBody>
      </p:sp>
    </p:spTree>
    <p:extLst>
      <p:ext uri="{BB962C8B-B14F-4D97-AF65-F5344CB8AC3E}">
        <p14:creationId xmlns:p14="http://schemas.microsoft.com/office/powerpoint/2010/main" val="426690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0A4-CEA9-4436-BEB6-82E556E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45" y="261102"/>
            <a:ext cx="10503192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Number of Customers from the State of New York?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ED4F-043C-47A5-AB30-6E084D792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845" y="1768169"/>
            <a:ext cx="10304458" cy="31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0A4-CEA9-4436-BEB6-82E556E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45" y="261102"/>
            <a:ext cx="10503192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Number of Advertisements from Tennessee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898EA-3018-464B-B5F1-683049EE5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845" y="1619270"/>
            <a:ext cx="11022310" cy="40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3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0A4-CEA9-4436-BEB6-82E556E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45" y="261102"/>
            <a:ext cx="10503192" cy="1507067"/>
          </a:xfrm>
        </p:spPr>
        <p:txBody>
          <a:bodyPr>
            <a:normAutofit/>
          </a:bodyPr>
          <a:lstStyle/>
          <a:p>
            <a:r>
              <a:rPr lang="en-US" dirty="0"/>
              <a:t>Total Revenue for the month of July 2018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8D247-E83F-403D-9ABB-D7879F96C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845" y="1572392"/>
            <a:ext cx="11022310" cy="46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0A4-CEA9-4436-BEB6-82E556E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45" y="221773"/>
            <a:ext cx="10503192" cy="1507067"/>
          </a:xfrm>
        </p:spPr>
        <p:txBody>
          <a:bodyPr>
            <a:normAutofit/>
          </a:bodyPr>
          <a:lstStyle/>
          <a:p>
            <a:r>
              <a:rPr lang="en-US" dirty="0"/>
              <a:t>total Number of new Subscriptions for the Vogue Magazine March 2018's E-Book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EB07D-83CA-4CF2-95DF-47E6A1A90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845" y="1612490"/>
            <a:ext cx="110223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2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0A4-CEA9-4436-BEB6-82E556E1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45" y="221773"/>
            <a:ext cx="11022310" cy="1507067"/>
          </a:xfrm>
        </p:spPr>
        <p:txBody>
          <a:bodyPr>
            <a:normAutofit/>
          </a:bodyPr>
          <a:lstStyle/>
          <a:p>
            <a:r>
              <a:rPr lang="en-US" dirty="0"/>
              <a:t>Total expenditure of the January 2018 issue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CCFF2-EE1F-45DC-9719-2A9DBADC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5" y="1728840"/>
            <a:ext cx="11022310" cy="44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0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06" y="1632164"/>
            <a:ext cx="8534400" cy="1507067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1485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463E-A9F8-4BF2-9AC2-91AAA4E3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12" y="0"/>
            <a:ext cx="8534400" cy="150706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4C6D-20F7-46A9-A59D-6C9C9A31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11" y="1374710"/>
            <a:ext cx="10237660" cy="44569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Issues: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 &amp; retention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Manual intervention &amp; errors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retrieval</a:t>
            </a:r>
          </a:p>
          <a:p>
            <a:r>
              <a:rPr lang="en-US" b="1" dirty="0">
                <a:solidFill>
                  <a:schemeClr val="tx1"/>
                </a:solidFill>
              </a:rPr>
              <a:t>Focus Areas: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Customers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Magazines and their respective issues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Advertisements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Subscriptions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Expenditure for each issue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4008"/>
            <a:ext cx="8534400" cy="1507067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11424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details are stored</a:t>
            </a:r>
          </a:p>
          <a:p>
            <a:r>
              <a:rPr lang="en-US" dirty="0">
                <a:solidFill>
                  <a:schemeClr val="tx1"/>
                </a:solidFill>
              </a:rPr>
              <a:t>State-wise advertisement inflow details</a:t>
            </a:r>
          </a:p>
          <a:p>
            <a:r>
              <a:rPr lang="en-US" dirty="0">
                <a:solidFill>
                  <a:schemeClr val="tx1"/>
                </a:solidFill>
              </a:rPr>
              <a:t>State-wise customer details</a:t>
            </a:r>
          </a:p>
          <a:p>
            <a:r>
              <a:rPr lang="en-US" dirty="0">
                <a:solidFill>
                  <a:schemeClr val="tx1"/>
                </a:solidFill>
              </a:rPr>
              <a:t>Expense calculation in publishing the issues</a:t>
            </a:r>
          </a:p>
          <a:p>
            <a:r>
              <a:rPr lang="en-US" dirty="0">
                <a:solidFill>
                  <a:schemeClr val="tx1"/>
                </a:solidFill>
              </a:rPr>
              <a:t>Revenue generated through the subscription</a:t>
            </a:r>
          </a:p>
          <a:p>
            <a:r>
              <a:rPr lang="en-US" dirty="0">
                <a:solidFill>
                  <a:schemeClr val="tx1"/>
                </a:solidFill>
              </a:rPr>
              <a:t>Subscription Rate monitoring</a:t>
            </a:r>
          </a:p>
        </p:txBody>
      </p:sp>
    </p:spTree>
    <p:extLst>
      <p:ext uri="{BB962C8B-B14F-4D97-AF65-F5344CB8AC3E}">
        <p14:creationId xmlns:p14="http://schemas.microsoft.com/office/powerpoint/2010/main" val="300120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072" y="-235974"/>
            <a:ext cx="8534400" cy="1507067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8D1BC6-D355-4745-942D-413FAC71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2" y="1061884"/>
            <a:ext cx="10957856" cy="56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/>
              <a:t>ER DIAGRAM -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42190"/>
            <a:ext cx="10904408" cy="5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6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0ED7-9F69-4470-805F-6A94907B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0"/>
            <a:ext cx="8534400" cy="1507067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4FAC-C092-46B0-8668-B9C5FAA6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1758042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Customer Data Form</a:t>
            </a:r>
            <a:r>
              <a:rPr lang="en-US" dirty="0">
                <a:solidFill>
                  <a:schemeClr val="tx1"/>
                </a:solidFill>
              </a:rPr>
              <a:t>: Form to view, add, delete, save &amp; print customer data</a:t>
            </a:r>
          </a:p>
          <a:p>
            <a:r>
              <a:rPr lang="en-US" b="1" dirty="0">
                <a:solidFill>
                  <a:schemeClr val="tx1"/>
                </a:solidFill>
              </a:rPr>
              <a:t>State-wise Customers</a:t>
            </a:r>
            <a:r>
              <a:rPr lang="en-US" dirty="0">
                <a:solidFill>
                  <a:schemeClr val="tx1"/>
                </a:solidFill>
              </a:rPr>
              <a:t>: provides a view of the distribution of customers according to the states</a:t>
            </a:r>
          </a:p>
          <a:p>
            <a:r>
              <a:rPr lang="en-US" b="1" dirty="0">
                <a:solidFill>
                  <a:schemeClr val="tx1"/>
                </a:solidFill>
              </a:rPr>
              <a:t>Advertisements: </a:t>
            </a:r>
            <a:r>
              <a:rPr lang="en-US" dirty="0">
                <a:solidFill>
                  <a:schemeClr val="tx1"/>
                </a:solidFill>
              </a:rPr>
              <a:t>displays the state-wise client name and the advertisement id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Magazine Issue Tracker:</a:t>
            </a:r>
            <a:r>
              <a:rPr lang="en-US" dirty="0">
                <a:solidFill>
                  <a:schemeClr val="tx1"/>
                </a:solidFill>
              </a:rPr>
              <a:t> it’s a form to view, add magazine related information like magazine cost, issue information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99" y="0"/>
            <a:ext cx="8534400" cy="1507067"/>
          </a:xfrm>
        </p:spPr>
        <p:txBody>
          <a:bodyPr/>
          <a:lstStyle/>
          <a:p>
            <a:r>
              <a:rPr lang="en-US" dirty="0"/>
              <a:t>Forms – Log in page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98" y="1671200"/>
            <a:ext cx="8218553" cy="36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388"/>
            <a:ext cx="8534400" cy="1507067"/>
          </a:xfrm>
        </p:spPr>
        <p:txBody>
          <a:bodyPr/>
          <a:lstStyle/>
          <a:p>
            <a:r>
              <a:rPr lang="en-US" dirty="0"/>
              <a:t>Forms - Home/navigation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05A6-F15B-44EF-95B3-762FE453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3025"/>
            <a:ext cx="10934700" cy="53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57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</TotalTime>
  <Words>416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Slice</vt:lpstr>
      <vt:lpstr>PUBLICATION DATABASE SYSTEM</vt:lpstr>
      <vt:lpstr>Content</vt:lpstr>
      <vt:lpstr>Project overview</vt:lpstr>
      <vt:lpstr>PROJECT GOALS</vt:lpstr>
      <vt:lpstr>ER Diagram</vt:lpstr>
      <vt:lpstr>ER DIAGRAM - ACCESS</vt:lpstr>
      <vt:lpstr>FORMS</vt:lpstr>
      <vt:lpstr>Forms – Log in page</vt:lpstr>
      <vt:lpstr>Forms - Home/navigation page</vt:lpstr>
      <vt:lpstr>PowerPoint Presentation</vt:lpstr>
      <vt:lpstr>Forms – state-wise customer</vt:lpstr>
      <vt:lpstr>Forms – State-wise advertisements</vt:lpstr>
      <vt:lpstr>Forms – State-wise magazine-issue tracker</vt:lpstr>
      <vt:lpstr>reports</vt:lpstr>
      <vt:lpstr>report– advertisement tracker</vt:lpstr>
      <vt:lpstr>report– expenditure tracker</vt:lpstr>
      <vt:lpstr>report– magazine subscription summary</vt:lpstr>
      <vt:lpstr>report– expenditure summary</vt:lpstr>
      <vt:lpstr>report– revenue generated per magazine</vt:lpstr>
      <vt:lpstr>Major data questions</vt:lpstr>
      <vt:lpstr>Total Number of Customers from the State of New York? </vt:lpstr>
      <vt:lpstr>total Number of Advertisements from Tennessee </vt:lpstr>
      <vt:lpstr>Total Revenue for the month of July 2018 </vt:lpstr>
      <vt:lpstr>total Number of new Subscriptions for the Vogue Magazine March 2018's E-Book</vt:lpstr>
      <vt:lpstr>Total expenditure of the January 2018 issue</vt:lpstr>
      <vt:lpstr>Thank you.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 DATABASE SYSTEM</dc:title>
  <dc:creator>Sanjeev Ramasamy Seenivasagamani</dc:creator>
  <cp:lastModifiedBy>Sanjeev Rs</cp:lastModifiedBy>
  <cp:revision>42</cp:revision>
  <dcterms:created xsi:type="dcterms:W3CDTF">2018-11-27T09:56:12Z</dcterms:created>
  <dcterms:modified xsi:type="dcterms:W3CDTF">2018-12-04T17:54:59Z</dcterms:modified>
</cp:coreProperties>
</file>