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5" r:id="rId3"/>
    <p:sldId id="278" r:id="rId4"/>
    <p:sldId id="257" r:id="rId5"/>
    <p:sldId id="258" r:id="rId6"/>
    <p:sldId id="259" r:id="rId7"/>
    <p:sldId id="260" r:id="rId8"/>
    <p:sldId id="276" r:id="rId9"/>
    <p:sldId id="262" r:id="rId10"/>
    <p:sldId id="263" r:id="rId11"/>
    <p:sldId id="274" r:id="rId12"/>
    <p:sldId id="266" r:id="rId13"/>
    <p:sldId id="267" r:id="rId14"/>
    <p:sldId id="268" r:id="rId15"/>
    <p:sldId id="277" r:id="rId16"/>
    <p:sldId id="271" r:id="rId17"/>
    <p:sldId id="273" r:id="rId18"/>
    <p:sldId id="269" r:id="rId19"/>
    <p:sldId id="272" r:id="rId20"/>
    <p:sldId id="270" r:id="rId21"/>
    <p:sldId id="26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PUBLICATION DATABASE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BY</a:t>
            </a:r>
          </a:p>
          <a:p>
            <a:r>
              <a:rPr lang="en-US" dirty="0">
                <a:solidFill>
                  <a:schemeClr val="tx1"/>
                </a:solidFill>
              </a:rPr>
              <a:t>RUCHITA JADHAV</a:t>
            </a:r>
          </a:p>
          <a:p>
            <a:r>
              <a:rPr lang="en-US" dirty="0">
                <a:solidFill>
                  <a:schemeClr val="tx1"/>
                </a:solidFill>
              </a:rPr>
              <a:t>SANJEEV RAMASAMY SEENIVASAGAMANI</a:t>
            </a:r>
          </a:p>
        </p:txBody>
      </p:sp>
    </p:spTree>
    <p:extLst>
      <p:ext uri="{BB962C8B-B14F-4D97-AF65-F5344CB8AC3E}">
        <p14:creationId xmlns:p14="http://schemas.microsoft.com/office/powerpoint/2010/main" val="949204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2388"/>
            <a:ext cx="8534400" cy="1507067"/>
          </a:xfrm>
        </p:spPr>
        <p:txBody>
          <a:bodyPr/>
          <a:lstStyle/>
          <a:p>
            <a:r>
              <a:rPr lang="en-US" dirty="0"/>
              <a:t>Forms - Home/navigation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BA05A6-F15B-44EF-95B3-762FE4537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343025"/>
            <a:ext cx="10934700" cy="537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585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3782DB3-35E9-425F-BB09-CFE93B530BB6}"/>
              </a:ext>
            </a:extLst>
          </p:cNvPr>
          <p:cNvSpPr txBox="1">
            <a:spLocks/>
          </p:cNvSpPr>
          <p:nvPr/>
        </p:nvSpPr>
        <p:spPr>
          <a:xfrm>
            <a:off x="637785" y="27992"/>
            <a:ext cx="10167063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Forms – customer &amp; subscription data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754AB9-6E39-4EF0-A841-365E5104E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85" y="1014412"/>
            <a:ext cx="10916430" cy="572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684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5238"/>
            <a:ext cx="8534400" cy="1507067"/>
          </a:xfrm>
        </p:spPr>
        <p:txBody>
          <a:bodyPr/>
          <a:lstStyle/>
          <a:p>
            <a:r>
              <a:rPr lang="en-US" dirty="0"/>
              <a:t>Forms – state-wise customer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80044"/>
            <a:ext cx="10972800" cy="544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916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113"/>
            <a:ext cx="8534400" cy="1507067"/>
          </a:xfrm>
        </p:spPr>
        <p:txBody>
          <a:bodyPr/>
          <a:lstStyle/>
          <a:p>
            <a:r>
              <a:rPr lang="en-US" dirty="0"/>
              <a:t>Forms – State-wise advertisements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12953"/>
            <a:ext cx="10934700" cy="571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364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641874" cy="1507067"/>
          </a:xfrm>
        </p:spPr>
        <p:txBody>
          <a:bodyPr/>
          <a:lstStyle/>
          <a:p>
            <a:r>
              <a:rPr lang="en-US" dirty="0"/>
              <a:t>Forms – State-wise magazine-issue tracker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58091"/>
            <a:ext cx="10972800" cy="566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238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0D25-AB23-4AB6-BCDD-410F2F75D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559" y="0"/>
            <a:ext cx="8534400" cy="1507067"/>
          </a:xfrm>
        </p:spPr>
        <p:txBody>
          <a:bodyPr/>
          <a:lstStyle/>
          <a:p>
            <a:r>
              <a:rPr lang="en-US" dirty="0"/>
              <a:t>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FC964-035E-45D0-8645-DB2AF20C8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559" y="1702838"/>
            <a:ext cx="9308874" cy="432473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Advertisement Tracker: </a:t>
            </a:r>
            <a:r>
              <a:rPr lang="en-US" dirty="0">
                <a:solidFill>
                  <a:schemeClr val="tx1"/>
                </a:solidFill>
              </a:rPr>
              <a:t>provide information regarding the advertisements published and the client who provided it</a:t>
            </a:r>
          </a:p>
          <a:p>
            <a:r>
              <a:rPr lang="en-US" b="1" dirty="0">
                <a:solidFill>
                  <a:schemeClr val="tx1"/>
                </a:solidFill>
              </a:rPr>
              <a:t>Expenditure Tracker: </a:t>
            </a:r>
            <a:r>
              <a:rPr lang="en-US" dirty="0">
                <a:solidFill>
                  <a:schemeClr val="tx1"/>
                </a:solidFill>
              </a:rPr>
              <a:t>displays postal cost, packaging cost, paper cost and transportation cost for each issue id provided via parameter</a:t>
            </a:r>
          </a:p>
          <a:p>
            <a:r>
              <a:rPr lang="en-US" b="1" dirty="0">
                <a:solidFill>
                  <a:schemeClr val="tx1"/>
                </a:solidFill>
              </a:rPr>
              <a:t>Magazine Subscription Summary</a:t>
            </a:r>
            <a:r>
              <a:rPr lang="en-US" dirty="0">
                <a:solidFill>
                  <a:schemeClr val="tx1"/>
                </a:solidFill>
              </a:rPr>
              <a:t>: cost of each type of subscription and its duration</a:t>
            </a:r>
          </a:p>
          <a:p>
            <a:r>
              <a:rPr lang="en-US" b="1" dirty="0">
                <a:solidFill>
                  <a:schemeClr val="tx1"/>
                </a:solidFill>
              </a:rPr>
              <a:t>Expenditure Summary</a:t>
            </a:r>
            <a:r>
              <a:rPr lang="en-US" dirty="0">
                <a:solidFill>
                  <a:schemeClr val="tx1"/>
                </a:solidFill>
              </a:rPr>
              <a:t>: reports the expenses incurred while publishing the issues</a:t>
            </a:r>
          </a:p>
          <a:p>
            <a:r>
              <a:rPr lang="en-US" b="1" dirty="0">
                <a:solidFill>
                  <a:schemeClr val="tx1"/>
                </a:solidFill>
              </a:rPr>
              <a:t>Subscription Revenue</a:t>
            </a:r>
            <a:r>
              <a:rPr lang="en-US" dirty="0">
                <a:solidFill>
                  <a:schemeClr val="tx1"/>
                </a:solidFill>
              </a:rPr>
              <a:t>: lists out the revenue from various subscriptions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349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075" y="0"/>
            <a:ext cx="10641874" cy="1507067"/>
          </a:xfrm>
        </p:spPr>
        <p:txBody>
          <a:bodyPr/>
          <a:lstStyle/>
          <a:p>
            <a:r>
              <a:rPr lang="en-US" dirty="0"/>
              <a:t>report– advertisement tracker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1034920"/>
            <a:ext cx="10991850" cy="564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725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638" y="0"/>
            <a:ext cx="10641874" cy="1507067"/>
          </a:xfrm>
        </p:spPr>
        <p:txBody>
          <a:bodyPr/>
          <a:lstStyle/>
          <a:p>
            <a:r>
              <a:rPr lang="en-US" dirty="0"/>
              <a:t>report– expenditure tracker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510216" y="2298926"/>
            <a:ext cx="2600325" cy="145732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920359" y="2298926"/>
            <a:ext cx="2667000" cy="1457324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627638" y="4313956"/>
            <a:ext cx="10014235" cy="117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847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075" y="0"/>
            <a:ext cx="10641874" cy="1507067"/>
          </a:xfrm>
        </p:spPr>
        <p:txBody>
          <a:bodyPr/>
          <a:lstStyle/>
          <a:p>
            <a:r>
              <a:rPr lang="en-US" dirty="0"/>
              <a:t>report– magazine subscription summary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988423"/>
            <a:ext cx="10991850" cy="568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388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125" y="0"/>
            <a:ext cx="10641874" cy="1507067"/>
          </a:xfrm>
        </p:spPr>
        <p:txBody>
          <a:bodyPr/>
          <a:lstStyle/>
          <a:p>
            <a:r>
              <a:rPr lang="en-US" dirty="0"/>
              <a:t>report– expenditure summary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" y="1057277"/>
            <a:ext cx="10953750" cy="565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35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873FD-DB10-4A10-B061-E2CED62C6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062" y="0"/>
            <a:ext cx="8534400" cy="1507067"/>
          </a:xfrm>
        </p:spPr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AF257-CDB4-4800-83DF-94FF8E5ED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62" y="2022583"/>
            <a:ext cx="9776571" cy="4378218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Project Overview</a:t>
            </a:r>
          </a:p>
          <a:p>
            <a:r>
              <a:rPr lang="en-US" dirty="0">
                <a:solidFill>
                  <a:schemeClr val="tx1"/>
                </a:solidFill>
              </a:rPr>
              <a:t>Project Goals</a:t>
            </a:r>
          </a:p>
          <a:p>
            <a:r>
              <a:rPr lang="en-US" dirty="0">
                <a:solidFill>
                  <a:schemeClr val="tx1"/>
                </a:solidFill>
              </a:rPr>
              <a:t>Entity Relationship Diagrams</a:t>
            </a:r>
          </a:p>
          <a:p>
            <a:r>
              <a:rPr lang="en-US" dirty="0">
                <a:solidFill>
                  <a:schemeClr val="tx1"/>
                </a:solidFill>
              </a:rPr>
              <a:t>Forms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Customer – Subscription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State-wise Customer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Advertisements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Magazine – Issue Tracker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Reports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Advertisement Tracker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Expenditure Tracker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Magazine – Subscription Summary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Expenditure Summary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Subscription revenue</a:t>
            </a:r>
          </a:p>
          <a:p>
            <a:pPr lvl="1"/>
            <a:endParaRPr lang="en-US" sz="1400" dirty="0">
              <a:solidFill>
                <a:schemeClr val="tx1"/>
              </a:solidFill>
            </a:endParaRPr>
          </a:p>
          <a:p>
            <a:pPr lvl="1"/>
            <a:endParaRPr lang="en-US" sz="14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8066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632" y="0"/>
            <a:ext cx="10641874" cy="1507067"/>
          </a:xfrm>
        </p:spPr>
        <p:txBody>
          <a:bodyPr/>
          <a:lstStyle/>
          <a:p>
            <a:r>
              <a:rPr lang="en-US" dirty="0"/>
              <a:t>report– revenue generated per magazine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632" y="1023646"/>
            <a:ext cx="11038736" cy="566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1625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906" y="1632164"/>
            <a:ext cx="8534400" cy="1507067"/>
          </a:xfrm>
        </p:spPr>
        <p:txBody>
          <a:bodyPr/>
          <a:lstStyle/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2714851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1463E-A9F8-4BF2-9AC2-91AAA4E31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512" y="0"/>
            <a:ext cx="8534400" cy="1507067"/>
          </a:xfrm>
        </p:spPr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34C6D-20F7-46A9-A59D-6C9C9A316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511" y="1374710"/>
            <a:ext cx="10237660" cy="445692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Issues: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Data storage &amp; retention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Manual intervention &amp; errors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Effective data processing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Data retrieval</a:t>
            </a:r>
          </a:p>
          <a:p>
            <a:r>
              <a:rPr lang="en-US" b="1" dirty="0">
                <a:solidFill>
                  <a:schemeClr val="tx1"/>
                </a:solidFill>
              </a:rPr>
              <a:t>Focus Areas: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Customers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Magazines and their respective issues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Advertisements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Subscriptions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Expenditure for each issue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098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84008"/>
            <a:ext cx="8534400" cy="1507067"/>
          </a:xfrm>
        </p:spPr>
        <p:txBody>
          <a:bodyPr/>
          <a:lstStyle/>
          <a:p>
            <a:r>
              <a:rPr lang="en-US" dirty="0"/>
              <a:t>PROJECT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511424"/>
            <a:ext cx="8534400" cy="361526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Customer details are stored</a:t>
            </a:r>
          </a:p>
          <a:p>
            <a:r>
              <a:rPr lang="en-US" dirty="0">
                <a:solidFill>
                  <a:schemeClr val="tx1"/>
                </a:solidFill>
              </a:rPr>
              <a:t>State-wise advertisement inflow details</a:t>
            </a:r>
          </a:p>
          <a:p>
            <a:r>
              <a:rPr lang="en-US" dirty="0">
                <a:solidFill>
                  <a:schemeClr val="tx1"/>
                </a:solidFill>
              </a:rPr>
              <a:t>State-wise customer details</a:t>
            </a:r>
          </a:p>
          <a:p>
            <a:r>
              <a:rPr lang="en-US" dirty="0">
                <a:solidFill>
                  <a:schemeClr val="tx1"/>
                </a:solidFill>
              </a:rPr>
              <a:t>Expense calculation in publishing the issues</a:t>
            </a:r>
          </a:p>
          <a:p>
            <a:r>
              <a:rPr lang="en-US" dirty="0">
                <a:solidFill>
                  <a:schemeClr val="tx1"/>
                </a:solidFill>
              </a:rPr>
              <a:t>Revenue generated through the subscription</a:t>
            </a:r>
          </a:p>
          <a:p>
            <a:r>
              <a:rPr lang="en-US" dirty="0">
                <a:solidFill>
                  <a:schemeClr val="tx1"/>
                </a:solidFill>
              </a:rPr>
              <a:t>Subscription Rate monitoring</a:t>
            </a:r>
          </a:p>
        </p:txBody>
      </p:sp>
    </p:spTree>
    <p:extLst>
      <p:ext uri="{BB962C8B-B14F-4D97-AF65-F5344CB8AC3E}">
        <p14:creationId xmlns:p14="http://schemas.microsoft.com/office/powerpoint/2010/main" val="3001209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742" y="469514"/>
            <a:ext cx="8534400" cy="1507067"/>
          </a:xfrm>
        </p:spPr>
        <p:txBody>
          <a:bodyPr/>
          <a:lstStyle/>
          <a:p>
            <a:r>
              <a:rPr lang="en-US" dirty="0"/>
              <a:t>Major data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742" y="1621366"/>
            <a:ext cx="8534400" cy="36152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What is the Total Revenue for the month of July 2018?</a:t>
            </a:r>
          </a:p>
          <a:p>
            <a:r>
              <a:rPr lang="en-US" dirty="0">
                <a:solidFill>
                  <a:schemeClr val="tx1"/>
                </a:solidFill>
              </a:rPr>
              <a:t>What is the total Number of new Subscriptions for the Vogue Magazine March 2018's E-Book issue?</a:t>
            </a:r>
          </a:p>
          <a:p>
            <a:r>
              <a:rPr lang="en-US" dirty="0">
                <a:solidFill>
                  <a:schemeClr val="tx1"/>
                </a:solidFill>
              </a:rPr>
              <a:t>What is the total Number of Advertisements from Tennessee?</a:t>
            </a:r>
          </a:p>
          <a:p>
            <a:r>
              <a:rPr lang="en-US" dirty="0">
                <a:solidFill>
                  <a:schemeClr val="tx1"/>
                </a:solidFill>
              </a:rPr>
              <a:t>What is the Number of Advertisements in the August Issue on both Physical &amp; E-Book?</a:t>
            </a:r>
          </a:p>
          <a:p>
            <a:r>
              <a:rPr lang="en-US" dirty="0">
                <a:solidFill>
                  <a:schemeClr val="tx1"/>
                </a:solidFill>
              </a:rPr>
              <a:t>What is the Total Number of Customers from the State of New York?</a:t>
            </a:r>
          </a:p>
          <a:p>
            <a:r>
              <a:rPr lang="en-US" dirty="0">
                <a:solidFill>
                  <a:schemeClr val="tx1"/>
                </a:solidFill>
              </a:rPr>
              <a:t>What is the Total expenditure of the January 2018 magazine?</a:t>
            </a:r>
          </a:p>
        </p:txBody>
      </p:sp>
    </p:spTree>
    <p:extLst>
      <p:ext uri="{BB962C8B-B14F-4D97-AF65-F5344CB8AC3E}">
        <p14:creationId xmlns:p14="http://schemas.microsoft.com/office/powerpoint/2010/main" val="44347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072" y="-235974"/>
            <a:ext cx="8534400" cy="1507067"/>
          </a:xfrm>
        </p:spPr>
        <p:txBody>
          <a:bodyPr/>
          <a:lstStyle/>
          <a:p>
            <a:r>
              <a:rPr lang="en-US" dirty="0"/>
              <a:t>ER Diagram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C8D1BC6-D355-4745-942D-413FAC71A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72" y="1061884"/>
            <a:ext cx="10957856" cy="566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330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-67734"/>
            <a:ext cx="8534400" cy="1507067"/>
          </a:xfrm>
        </p:spPr>
        <p:txBody>
          <a:bodyPr/>
          <a:lstStyle/>
          <a:p>
            <a:r>
              <a:rPr lang="en-US" dirty="0"/>
              <a:t>ER DIAGRAM -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3" y="1242190"/>
            <a:ext cx="10904408" cy="547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966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A0ED7-9F69-4470-805F-6A94907B1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37" y="0"/>
            <a:ext cx="8534400" cy="1507067"/>
          </a:xfrm>
        </p:spPr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D4FAC-C092-46B0-8668-B9C5FAA62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537" y="1758042"/>
            <a:ext cx="8534400" cy="361526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Customer Data Form</a:t>
            </a:r>
            <a:r>
              <a:rPr lang="en-US" dirty="0">
                <a:solidFill>
                  <a:schemeClr val="tx1"/>
                </a:solidFill>
              </a:rPr>
              <a:t>: Form to view, add, delete, save &amp; print customer data</a:t>
            </a:r>
          </a:p>
          <a:p>
            <a:r>
              <a:rPr lang="en-US" b="1" dirty="0">
                <a:solidFill>
                  <a:schemeClr val="tx1"/>
                </a:solidFill>
              </a:rPr>
              <a:t>State-wise Customers</a:t>
            </a:r>
            <a:r>
              <a:rPr lang="en-US" dirty="0">
                <a:solidFill>
                  <a:schemeClr val="tx1"/>
                </a:solidFill>
              </a:rPr>
              <a:t>: provides a view of the distribution of customers according to the states</a:t>
            </a:r>
          </a:p>
          <a:p>
            <a:r>
              <a:rPr lang="en-US" b="1" dirty="0">
                <a:solidFill>
                  <a:schemeClr val="tx1"/>
                </a:solidFill>
              </a:rPr>
              <a:t>Advertisements: </a:t>
            </a:r>
            <a:r>
              <a:rPr lang="en-US" dirty="0">
                <a:solidFill>
                  <a:schemeClr val="tx1"/>
                </a:solidFill>
              </a:rPr>
              <a:t>displays the state-wise client name and the advertisement id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Magazine Issue Tracker:</a:t>
            </a:r>
            <a:r>
              <a:rPr lang="en-US" dirty="0">
                <a:solidFill>
                  <a:schemeClr val="tx1"/>
                </a:solidFill>
              </a:rPr>
              <a:t> it’s a form to view, add magazine related information like magazine cost, issue information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58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199" y="0"/>
            <a:ext cx="8534400" cy="1507067"/>
          </a:xfrm>
        </p:spPr>
        <p:txBody>
          <a:bodyPr/>
          <a:lstStyle/>
          <a:p>
            <a:r>
              <a:rPr lang="en-US" dirty="0"/>
              <a:t>Forms – Log in page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198" y="1671200"/>
            <a:ext cx="8218553" cy="367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23732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679</TotalTime>
  <Words>381</Words>
  <Application>Microsoft Office PowerPoint</Application>
  <PresentationFormat>Widescreen</PresentationFormat>
  <Paragraphs>74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Century Gothic</vt:lpstr>
      <vt:lpstr>Wingdings 3</vt:lpstr>
      <vt:lpstr>Slice</vt:lpstr>
      <vt:lpstr>PUBLICATION DATABASE SYSTEM</vt:lpstr>
      <vt:lpstr>Content</vt:lpstr>
      <vt:lpstr>Project overview</vt:lpstr>
      <vt:lpstr>PROJECT GOALS</vt:lpstr>
      <vt:lpstr>Major data questions</vt:lpstr>
      <vt:lpstr>ER Diagram</vt:lpstr>
      <vt:lpstr>ER DIAGRAM - ACCESS</vt:lpstr>
      <vt:lpstr>FORMS</vt:lpstr>
      <vt:lpstr>Forms – Log in page</vt:lpstr>
      <vt:lpstr>Forms - Home/navigation page</vt:lpstr>
      <vt:lpstr>PowerPoint Presentation</vt:lpstr>
      <vt:lpstr>Forms – state-wise customer</vt:lpstr>
      <vt:lpstr>Forms – State-wise advertisements</vt:lpstr>
      <vt:lpstr>Forms – State-wise magazine-issue tracker</vt:lpstr>
      <vt:lpstr>reports</vt:lpstr>
      <vt:lpstr>report– advertisement tracker</vt:lpstr>
      <vt:lpstr>report– expenditure tracker</vt:lpstr>
      <vt:lpstr>report– magazine subscription summary</vt:lpstr>
      <vt:lpstr>report– expenditure summary</vt:lpstr>
      <vt:lpstr>report– revenue generated per magazine</vt:lpstr>
      <vt:lpstr>Thank you.</vt:lpstr>
    </vt:vector>
  </TitlesOfParts>
  <Company>Syracuse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PUBLICATION DATABASE SYSTEM</dc:title>
  <dc:creator>Sanjeev Ramasamy Seenivasagamani</dc:creator>
  <cp:lastModifiedBy>Sanjeev Rs</cp:lastModifiedBy>
  <cp:revision>37</cp:revision>
  <dcterms:created xsi:type="dcterms:W3CDTF">2018-11-27T09:56:12Z</dcterms:created>
  <dcterms:modified xsi:type="dcterms:W3CDTF">2018-12-04T17:17:54Z</dcterms:modified>
</cp:coreProperties>
</file>