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
  </p:notesMasterIdLst>
  <p:handoutMasterIdLst>
    <p:handoutMasterId r:id="rId44"/>
  </p:handoutMasterIdLst>
  <p:sldIdLst>
    <p:sldId id="256" r:id="rId2"/>
    <p:sldId id="323" r:id="rId3"/>
    <p:sldId id="353" r:id="rId4"/>
    <p:sldId id="307" r:id="rId5"/>
    <p:sldId id="354" r:id="rId6"/>
    <p:sldId id="325" r:id="rId7"/>
    <p:sldId id="327" r:id="rId8"/>
    <p:sldId id="326" r:id="rId9"/>
    <p:sldId id="357" r:id="rId10"/>
    <p:sldId id="324" r:id="rId11"/>
    <p:sldId id="371" r:id="rId12"/>
    <p:sldId id="360" r:id="rId13"/>
    <p:sldId id="368" r:id="rId14"/>
    <p:sldId id="370" r:id="rId15"/>
    <p:sldId id="372" r:id="rId16"/>
    <p:sldId id="331" r:id="rId17"/>
    <p:sldId id="376" r:id="rId18"/>
    <p:sldId id="361" r:id="rId19"/>
    <p:sldId id="339" r:id="rId20"/>
    <p:sldId id="332" r:id="rId21"/>
    <p:sldId id="367" r:id="rId22"/>
    <p:sldId id="334" r:id="rId23"/>
    <p:sldId id="366" r:id="rId24"/>
    <p:sldId id="379" r:id="rId25"/>
    <p:sldId id="336" r:id="rId26"/>
    <p:sldId id="337" r:id="rId27"/>
    <p:sldId id="335" r:id="rId28"/>
    <p:sldId id="374" r:id="rId29"/>
    <p:sldId id="365" r:id="rId30"/>
    <p:sldId id="359" r:id="rId31"/>
    <p:sldId id="333" r:id="rId32"/>
    <p:sldId id="340" r:id="rId33"/>
    <p:sldId id="375" r:id="rId34"/>
    <p:sldId id="377" r:id="rId35"/>
    <p:sldId id="330" r:id="rId36"/>
    <p:sldId id="329" r:id="rId37"/>
    <p:sldId id="358" r:id="rId38"/>
    <p:sldId id="378" r:id="rId39"/>
    <p:sldId id="380" r:id="rId40"/>
    <p:sldId id="382" r:id="rId41"/>
    <p:sldId id="302"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3E3F3B-DE20-467D-A933-964056AA9973}">
          <p14:sldIdLst/>
        </p14:section>
        <p14:section name="Elahe" id="{4B434A67-7F34-4F94-93BF-1E666C7383CB}">
          <p14:sldIdLst>
            <p14:sldId id="256"/>
            <p14:sldId id="323"/>
            <p14:sldId id="353"/>
            <p14:sldId id="307"/>
            <p14:sldId id="354"/>
            <p14:sldId id="325"/>
          </p14:sldIdLst>
        </p14:section>
        <p14:section name="Untitled Section" id="{C6AF8A69-A588-4A71-80FC-7D0C01802EC8}">
          <p14:sldIdLst>
            <p14:sldId id="327"/>
            <p14:sldId id="326"/>
            <p14:sldId id="357"/>
            <p14:sldId id="324"/>
            <p14:sldId id="371"/>
            <p14:sldId id="360"/>
            <p14:sldId id="368"/>
            <p14:sldId id="370"/>
            <p14:sldId id="372"/>
          </p14:sldIdLst>
        </p14:section>
        <p14:section name="Sunitha" id="{0E9B7F86-04E8-4DAF-BE48-C27EC9F2BE1C}">
          <p14:sldIdLst>
            <p14:sldId id="331"/>
            <p14:sldId id="376"/>
            <p14:sldId id="361"/>
            <p14:sldId id="339"/>
            <p14:sldId id="332"/>
            <p14:sldId id="367"/>
            <p14:sldId id="334"/>
            <p14:sldId id="366"/>
          </p14:sldIdLst>
        </p14:section>
        <p14:section name="Reeshika" id="{641E7F55-7431-41E4-B362-85C2CB0EFEBC}">
          <p14:sldIdLst>
            <p14:sldId id="379"/>
            <p14:sldId id="336"/>
            <p14:sldId id="337"/>
            <p14:sldId id="335"/>
            <p14:sldId id="374"/>
            <p14:sldId id="365"/>
            <p14:sldId id="359"/>
            <p14:sldId id="333"/>
            <p14:sldId id="340"/>
            <p14:sldId id="375"/>
          </p14:sldIdLst>
        </p14:section>
        <p14:section name="Mohammed" id="{DF1EE4A4-2077-4CC2-9ECC-62262E384C7E}">
          <p14:sldIdLst>
            <p14:sldId id="377"/>
            <p14:sldId id="330"/>
            <p14:sldId id="329"/>
            <p14:sldId id="358"/>
            <p14:sldId id="378"/>
            <p14:sldId id="380"/>
            <p14:sldId id="382"/>
            <p14:sldId id="302"/>
          </p14:sldIdLst>
        </p14:section>
      </p14:sectionLst>
    </p:ex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Zito" initials="DZ" lastIdx="2" clrIdx="0">
    <p:extLst>
      <p:ext uri="{19B8F6BF-5375-455C-9EA6-DF929625EA0E}">
        <p15:presenceInfo xmlns:p15="http://schemas.microsoft.com/office/powerpoint/2012/main" userId="Daniel Zi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3892"/>
    <a:srgbClr val="D01E26"/>
    <a:srgbClr val="F469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122" autoAdjust="0"/>
  </p:normalViewPr>
  <p:slideViewPr>
    <p:cSldViewPr showGuides="1">
      <p:cViewPr varScale="1">
        <p:scale>
          <a:sx n="60" d="100"/>
          <a:sy n="60" d="100"/>
        </p:scale>
        <p:origin x="908" y="44"/>
      </p:cViewPr>
      <p:guideLst>
        <p:guide orient="horz" pos="2160"/>
        <p:guide pos="37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7A2688E-80FE-4EAA-B1AB-6690F7CBA1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8613EBB3-F4D3-40C3-8381-775E2FC616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4C4B4A-7F85-4042-95D2-0B66BC950C8C}" type="datetimeFigureOut">
              <a:rPr lang="en-US" smtClean="0"/>
              <a:t>1/26/2020</a:t>
            </a:fld>
            <a:endParaRPr lang="en-US"/>
          </a:p>
        </p:txBody>
      </p:sp>
      <p:sp>
        <p:nvSpPr>
          <p:cNvPr id="4" name="Segnaposto piè di pagina 3">
            <a:extLst>
              <a:ext uri="{FF2B5EF4-FFF2-40B4-BE49-F238E27FC236}">
                <a16:creationId xmlns:a16="http://schemas.microsoft.com/office/drawing/2014/main" id="{4708FA32-A0F8-496B-840D-AD350D5D8D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CB5D88AD-4517-4304-AF21-3F6C2689E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D2BCEA-D02B-4F58-B883-68D71FD278D4}" type="slidenum">
              <a:rPr lang="en-US" smtClean="0"/>
              <a:t>‹#›</a:t>
            </a:fld>
            <a:endParaRPr lang="en-US"/>
          </a:p>
        </p:txBody>
      </p:sp>
    </p:spTree>
    <p:extLst>
      <p:ext uri="{BB962C8B-B14F-4D97-AF65-F5344CB8AC3E}">
        <p14:creationId xmlns:p14="http://schemas.microsoft.com/office/powerpoint/2010/main" val="1259058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3BFA3-8423-4CA0-B5E3-98DD1D6DB294}" type="datetimeFigureOut">
              <a:rPr lang="en-US" smtClean="0"/>
              <a:t>1/26/2020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3B2E8-E540-4FE8-B3FE-32BB7F16353C}" type="slidenum">
              <a:rPr lang="en-US" smtClean="0"/>
              <a:t>‹#›</a:t>
            </a:fld>
            <a:endParaRPr lang="en-US"/>
          </a:p>
        </p:txBody>
      </p:sp>
    </p:spTree>
    <p:extLst>
      <p:ext uri="{BB962C8B-B14F-4D97-AF65-F5344CB8AC3E}">
        <p14:creationId xmlns:p14="http://schemas.microsoft.com/office/powerpoint/2010/main" val="317426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3B2E8-E540-4FE8-B3FE-32BB7F16353C}" type="slidenum">
              <a:rPr lang="en-US" smtClean="0"/>
              <a:t>8</a:t>
            </a:fld>
            <a:endParaRPr lang="en-US"/>
          </a:p>
        </p:txBody>
      </p:sp>
    </p:spTree>
    <p:extLst>
      <p:ext uri="{BB962C8B-B14F-4D97-AF65-F5344CB8AC3E}">
        <p14:creationId xmlns:p14="http://schemas.microsoft.com/office/powerpoint/2010/main" val="330685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3B2E8-E540-4FE8-B3FE-32BB7F16353C}" type="slidenum">
              <a:rPr lang="en-US" smtClean="0"/>
              <a:t>34</a:t>
            </a:fld>
            <a:endParaRPr lang="en-US"/>
          </a:p>
        </p:txBody>
      </p:sp>
    </p:spTree>
    <p:extLst>
      <p:ext uri="{BB962C8B-B14F-4D97-AF65-F5344CB8AC3E}">
        <p14:creationId xmlns:p14="http://schemas.microsoft.com/office/powerpoint/2010/main" val="371188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3B2E8-E540-4FE8-B3FE-32BB7F16353C}" type="slidenum">
              <a:rPr lang="en-US" smtClean="0"/>
              <a:t>38</a:t>
            </a:fld>
            <a:endParaRPr lang="en-US"/>
          </a:p>
        </p:txBody>
      </p:sp>
    </p:spTree>
    <p:extLst>
      <p:ext uri="{BB962C8B-B14F-4D97-AF65-F5344CB8AC3E}">
        <p14:creationId xmlns:p14="http://schemas.microsoft.com/office/powerpoint/2010/main" val="52192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11C0F-F2AD-4678-BE72-D7FC3EEFE70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8110B46C-7F07-456D-82D4-EFD5E0243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23B77DAE-ADDD-4658-93C8-0F2EE85FF132}"/>
              </a:ext>
            </a:extLst>
          </p:cNvPr>
          <p:cNvSpPr>
            <a:spLocks noGrp="1"/>
          </p:cNvSpPr>
          <p:nvPr>
            <p:ph type="dt" sz="half" idx="10"/>
          </p:nvPr>
        </p:nvSpPr>
        <p:spPr/>
        <p:txBody>
          <a:bodyPr/>
          <a:lstStyle/>
          <a:p>
            <a:fld id="{782C65E7-12FD-431E-817C-9DC5E849DB40}" type="datetime1">
              <a:rPr lang="en-US" smtClean="0"/>
              <a:t>1/26/2020</a:t>
            </a:fld>
            <a:endParaRPr lang="en-US"/>
          </a:p>
        </p:txBody>
      </p:sp>
      <p:sp>
        <p:nvSpPr>
          <p:cNvPr id="5" name="Segnaposto piè di pagina 4">
            <a:extLst>
              <a:ext uri="{FF2B5EF4-FFF2-40B4-BE49-F238E27FC236}">
                <a16:creationId xmlns:a16="http://schemas.microsoft.com/office/drawing/2014/main" id="{6CC9C822-624D-4D1A-A759-7E862847CD4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F0623DB-CB37-41A2-9D8E-5FF48B2D2EF2}"/>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168324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C55BC2-2322-403F-81F4-9288E0F0267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2185B062-FDC4-492E-B1D5-758E827BDD56}"/>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EB0E468-B8A8-470D-ADDE-D0EC4C60D482}"/>
              </a:ext>
            </a:extLst>
          </p:cNvPr>
          <p:cNvSpPr>
            <a:spLocks noGrp="1"/>
          </p:cNvSpPr>
          <p:nvPr>
            <p:ph type="dt" sz="half" idx="10"/>
          </p:nvPr>
        </p:nvSpPr>
        <p:spPr/>
        <p:txBody>
          <a:bodyPr/>
          <a:lstStyle/>
          <a:p>
            <a:fld id="{E808F66D-AA28-4E59-A89E-A6A616317558}" type="datetime1">
              <a:rPr lang="en-US" smtClean="0"/>
              <a:t>1/26/2020</a:t>
            </a:fld>
            <a:endParaRPr lang="en-US"/>
          </a:p>
        </p:txBody>
      </p:sp>
      <p:sp>
        <p:nvSpPr>
          <p:cNvPr id="5" name="Segnaposto piè di pagina 4">
            <a:extLst>
              <a:ext uri="{FF2B5EF4-FFF2-40B4-BE49-F238E27FC236}">
                <a16:creationId xmlns:a16="http://schemas.microsoft.com/office/drawing/2014/main" id="{DA642194-4C21-4A52-8C35-ED73B5765985}"/>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535EC7D-DC18-4F52-ACA2-0C28D75E8CAE}"/>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238246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B258DD5-BA76-44DD-B57F-2991080AA24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6B50D9DF-79D2-490B-85B1-7FDE9B5F1BA6}"/>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A5102B7-2000-4715-8A47-3E9240BAE217}"/>
              </a:ext>
            </a:extLst>
          </p:cNvPr>
          <p:cNvSpPr>
            <a:spLocks noGrp="1"/>
          </p:cNvSpPr>
          <p:nvPr>
            <p:ph type="dt" sz="half" idx="10"/>
          </p:nvPr>
        </p:nvSpPr>
        <p:spPr/>
        <p:txBody>
          <a:bodyPr/>
          <a:lstStyle/>
          <a:p>
            <a:fld id="{579561B0-7F75-42FF-9240-69CE46EB1B54}" type="datetime1">
              <a:rPr lang="en-US" smtClean="0"/>
              <a:t>1/26/2020</a:t>
            </a:fld>
            <a:endParaRPr lang="en-US"/>
          </a:p>
        </p:txBody>
      </p:sp>
      <p:sp>
        <p:nvSpPr>
          <p:cNvPr id="5" name="Segnaposto piè di pagina 4">
            <a:extLst>
              <a:ext uri="{FF2B5EF4-FFF2-40B4-BE49-F238E27FC236}">
                <a16:creationId xmlns:a16="http://schemas.microsoft.com/office/drawing/2014/main" id="{17C46344-E62E-4A6F-88DB-2742BD74E15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A8DCE6D-5642-4E3E-8157-0DE28C8A53B9}"/>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355287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89B12D-B6B8-43C0-91F3-2859A8B622D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1FF5D75A-2AFF-48B6-9A48-C798F4CA31C9}"/>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543161-B80A-4E19-A20C-EE62D3E2E873}"/>
              </a:ext>
            </a:extLst>
          </p:cNvPr>
          <p:cNvSpPr>
            <a:spLocks noGrp="1"/>
          </p:cNvSpPr>
          <p:nvPr>
            <p:ph type="dt" sz="half" idx="10"/>
          </p:nvPr>
        </p:nvSpPr>
        <p:spPr/>
        <p:txBody>
          <a:bodyPr/>
          <a:lstStyle/>
          <a:p>
            <a:fld id="{C5818A5A-7515-4353-9934-1A469CF059C8}" type="datetime1">
              <a:rPr lang="en-US" smtClean="0"/>
              <a:t>1/26/2020</a:t>
            </a:fld>
            <a:endParaRPr lang="en-US"/>
          </a:p>
        </p:txBody>
      </p:sp>
      <p:sp>
        <p:nvSpPr>
          <p:cNvPr id="5" name="Segnaposto piè di pagina 4">
            <a:extLst>
              <a:ext uri="{FF2B5EF4-FFF2-40B4-BE49-F238E27FC236}">
                <a16:creationId xmlns:a16="http://schemas.microsoft.com/office/drawing/2014/main" id="{FFEDFF25-C29E-4A42-9517-C46E611A0AB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E39E75F-09F1-4D43-A31A-CE7B36CF6BB0}"/>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94465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9F9AE5-5CEC-47B9-9607-E9437EFB6D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BC53104-1549-41A5-A19A-19F89FBE3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16716DB4-CA22-4CA4-BD44-92DC62A0ABA4}"/>
              </a:ext>
            </a:extLst>
          </p:cNvPr>
          <p:cNvSpPr>
            <a:spLocks noGrp="1"/>
          </p:cNvSpPr>
          <p:nvPr>
            <p:ph type="dt" sz="half" idx="10"/>
          </p:nvPr>
        </p:nvSpPr>
        <p:spPr/>
        <p:txBody>
          <a:bodyPr/>
          <a:lstStyle/>
          <a:p>
            <a:fld id="{A9DA68A5-128C-42BE-906B-720DBC8CFB3A}" type="datetime1">
              <a:rPr lang="en-US" smtClean="0"/>
              <a:t>1/26/2020</a:t>
            </a:fld>
            <a:endParaRPr lang="en-US"/>
          </a:p>
        </p:txBody>
      </p:sp>
      <p:sp>
        <p:nvSpPr>
          <p:cNvPr id="5" name="Segnaposto piè di pagina 4">
            <a:extLst>
              <a:ext uri="{FF2B5EF4-FFF2-40B4-BE49-F238E27FC236}">
                <a16:creationId xmlns:a16="http://schemas.microsoft.com/office/drawing/2014/main" id="{4A655BD6-7B32-4771-A5B5-3EDEC7EE40E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871E35A-3A39-4C05-8837-4E81660ED5D0}"/>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121817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271C38-B17E-4ED1-A388-DC47D8BB3BC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DACE953-02B1-45F7-835B-55B5C081A1BE}"/>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68508BA9-0AAD-42F0-836D-2B29F5CADF87}"/>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812253B5-9F36-48C9-BEB6-D4B1C852AF60}"/>
              </a:ext>
            </a:extLst>
          </p:cNvPr>
          <p:cNvSpPr>
            <a:spLocks noGrp="1"/>
          </p:cNvSpPr>
          <p:nvPr>
            <p:ph type="dt" sz="half" idx="10"/>
          </p:nvPr>
        </p:nvSpPr>
        <p:spPr/>
        <p:txBody>
          <a:bodyPr/>
          <a:lstStyle/>
          <a:p>
            <a:fld id="{FA7D9834-650A-4EFE-AC20-FA3BD1B0F76C}" type="datetime1">
              <a:rPr lang="en-US" smtClean="0"/>
              <a:t>1/26/2020</a:t>
            </a:fld>
            <a:endParaRPr lang="en-US"/>
          </a:p>
        </p:txBody>
      </p:sp>
      <p:sp>
        <p:nvSpPr>
          <p:cNvPr id="6" name="Segnaposto piè di pagina 5">
            <a:extLst>
              <a:ext uri="{FF2B5EF4-FFF2-40B4-BE49-F238E27FC236}">
                <a16:creationId xmlns:a16="http://schemas.microsoft.com/office/drawing/2014/main" id="{959D045F-4B05-4745-B504-B61ED466C02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3AD5B7A-578D-424A-8F2F-B4497B36BBA7}"/>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59014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028719-E15D-45AF-8B27-443EE80C2F1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528E837-4C78-40E0-84C2-2350B68AA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5A909C5C-6A33-4F32-82C5-756C539964E4}"/>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2AF40849-C9BE-466B-A5A8-416812E11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75B076C-886D-4C2C-B77C-3DCDDC0BEACC}"/>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971A0CC-22CA-49B4-9F01-F422F5CB232A}"/>
              </a:ext>
            </a:extLst>
          </p:cNvPr>
          <p:cNvSpPr>
            <a:spLocks noGrp="1"/>
          </p:cNvSpPr>
          <p:nvPr>
            <p:ph type="dt" sz="half" idx="10"/>
          </p:nvPr>
        </p:nvSpPr>
        <p:spPr/>
        <p:txBody>
          <a:bodyPr/>
          <a:lstStyle/>
          <a:p>
            <a:fld id="{615B7939-D282-40C4-BE7B-768C5E2BEDDE}" type="datetime1">
              <a:rPr lang="en-US" smtClean="0"/>
              <a:t>1/26/2020</a:t>
            </a:fld>
            <a:endParaRPr lang="en-US"/>
          </a:p>
        </p:txBody>
      </p:sp>
      <p:sp>
        <p:nvSpPr>
          <p:cNvPr id="8" name="Segnaposto piè di pagina 7">
            <a:extLst>
              <a:ext uri="{FF2B5EF4-FFF2-40B4-BE49-F238E27FC236}">
                <a16:creationId xmlns:a16="http://schemas.microsoft.com/office/drawing/2014/main" id="{6DD59AD6-66C5-4A20-93DB-3D2DE06F2815}"/>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68A3C9DF-0196-43F5-8388-A57C0BE23DF9}"/>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347752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463B7D-59B1-4D75-91F0-5CFC4E49157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9595650B-3134-48A4-8BB6-D7C317430476}"/>
              </a:ext>
            </a:extLst>
          </p:cNvPr>
          <p:cNvSpPr>
            <a:spLocks noGrp="1"/>
          </p:cNvSpPr>
          <p:nvPr>
            <p:ph type="dt" sz="half" idx="10"/>
          </p:nvPr>
        </p:nvSpPr>
        <p:spPr/>
        <p:txBody>
          <a:bodyPr/>
          <a:lstStyle/>
          <a:p>
            <a:fld id="{35F8619E-4744-42FE-9967-764DFDF5058C}" type="datetime1">
              <a:rPr lang="en-US" smtClean="0"/>
              <a:t>1/26/2020</a:t>
            </a:fld>
            <a:endParaRPr lang="en-US"/>
          </a:p>
        </p:txBody>
      </p:sp>
      <p:sp>
        <p:nvSpPr>
          <p:cNvPr id="4" name="Segnaposto piè di pagina 3">
            <a:extLst>
              <a:ext uri="{FF2B5EF4-FFF2-40B4-BE49-F238E27FC236}">
                <a16:creationId xmlns:a16="http://schemas.microsoft.com/office/drawing/2014/main" id="{7DAFED17-1134-4417-9B22-57D9CD09838C}"/>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760C48AC-4B27-4874-8444-C2073EAFFE51}"/>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405459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6579A3-07C8-487F-B0B7-664310AD8E13}"/>
              </a:ext>
            </a:extLst>
          </p:cNvPr>
          <p:cNvSpPr>
            <a:spLocks noGrp="1"/>
          </p:cNvSpPr>
          <p:nvPr>
            <p:ph type="dt" sz="half" idx="10"/>
          </p:nvPr>
        </p:nvSpPr>
        <p:spPr/>
        <p:txBody>
          <a:bodyPr/>
          <a:lstStyle/>
          <a:p>
            <a:fld id="{8CF40540-772F-4F7B-BBC9-B244FA4ED8B2}" type="datetime1">
              <a:rPr lang="en-US" smtClean="0"/>
              <a:t>1/26/2020</a:t>
            </a:fld>
            <a:endParaRPr lang="en-US"/>
          </a:p>
        </p:txBody>
      </p:sp>
      <p:sp>
        <p:nvSpPr>
          <p:cNvPr id="3" name="Segnaposto piè di pagina 2">
            <a:extLst>
              <a:ext uri="{FF2B5EF4-FFF2-40B4-BE49-F238E27FC236}">
                <a16:creationId xmlns:a16="http://schemas.microsoft.com/office/drawing/2014/main" id="{7AA58214-0D26-4447-997F-80D4FF35F44F}"/>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D84A28A0-416B-4807-A2FA-5C2B05740881}"/>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215613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C77435-888E-4CBE-8913-76A932F9B1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50431FF-5C64-41CE-B1E4-0E82B5000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0E48FCE0-3106-4203-8144-D882B711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270827B-A211-4BAD-9D25-DBDF87162D3C}"/>
              </a:ext>
            </a:extLst>
          </p:cNvPr>
          <p:cNvSpPr>
            <a:spLocks noGrp="1"/>
          </p:cNvSpPr>
          <p:nvPr>
            <p:ph type="dt" sz="half" idx="10"/>
          </p:nvPr>
        </p:nvSpPr>
        <p:spPr/>
        <p:txBody>
          <a:bodyPr/>
          <a:lstStyle/>
          <a:p>
            <a:fld id="{46A4EF3A-7AC8-433E-9ADD-4BFC891B9790}" type="datetime1">
              <a:rPr lang="en-US" smtClean="0"/>
              <a:t>1/26/2020</a:t>
            </a:fld>
            <a:endParaRPr lang="en-US"/>
          </a:p>
        </p:txBody>
      </p:sp>
      <p:sp>
        <p:nvSpPr>
          <p:cNvPr id="6" name="Segnaposto piè di pagina 5">
            <a:extLst>
              <a:ext uri="{FF2B5EF4-FFF2-40B4-BE49-F238E27FC236}">
                <a16:creationId xmlns:a16="http://schemas.microsoft.com/office/drawing/2014/main" id="{46845FBE-2D42-4D13-8657-F7511FBC242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4D3AC90-2D44-4D84-AD8C-363920EB4EA0}"/>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237283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380B4D-5EAB-48B4-8FC4-3444E16C5B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DC21928B-AF3A-4D1C-992C-D847CD848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Segnaposto testo 3">
            <a:extLst>
              <a:ext uri="{FF2B5EF4-FFF2-40B4-BE49-F238E27FC236}">
                <a16:creationId xmlns:a16="http://schemas.microsoft.com/office/drawing/2014/main" id="{7828EF02-331D-4DDC-BB3E-4221121D2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D1537CB0-24ED-479E-8A41-D851269CA367}"/>
              </a:ext>
            </a:extLst>
          </p:cNvPr>
          <p:cNvSpPr>
            <a:spLocks noGrp="1"/>
          </p:cNvSpPr>
          <p:nvPr>
            <p:ph type="dt" sz="half" idx="10"/>
          </p:nvPr>
        </p:nvSpPr>
        <p:spPr/>
        <p:txBody>
          <a:bodyPr/>
          <a:lstStyle/>
          <a:p>
            <a:fld id="{B42D214F-C583-4E95-8F34-1AE6B0BF0E1F}" type="datetime1">
              <a:rPr lang="en-US" smtClean="0"/>
              <a:t>1/26/2020</a:t>
            </a:fld>
            <a:endParaRPr lang="en-US"/>
          </a:p>
        </p:txBody>
      </p:sp>
      <p:sp>
        <p:nvSpPr>
          <p:cNvPr id="6" name="Segnaposto piè di pagina 5">
            <a:extLst>
              <a:ext uri="{FF2B5EF4-FFF2-40B4-BE49-F238E27FC236}">
                <a16:creationId xmlns:a16="http://schemas.microsoft.com/office/drawing/2014/main" id="{E1616D60-E784-4EB6-8B48-A3AD6D868994}"/>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CC9CBF2-2838-473F-932D-CB4824DB9150}"/>
              </a:ext>
            </a:extLst>
          </p:cNvPr>
          <p:cNvSpPr>
            <a:spLocks noGrp="1"/>
          </p:cNvSpPr>
          <p:nvPr>
            <p:ph type="sldNum" sz="quarter" idx="12"/>
          </p:nvPr>
        </p:nvSpPr>
        <p:spPr/>
        <p:txBody>
          <a:bodyPr/>
          <a:lstStyle/>
          <a:p>
            <a:fld id="{79CF08DE-BC4D-432A-8D5C-9A18307BD448}" type="slidenum">
              <a:rPr lang="en-US" smtClean="0"/>
              <a:t>‹#›</a:t>
            </a:fld>
            <a:endParaRPr lang="en-US"/>
          </a:p>
        </p:txBody>
      </p:sp>
    </p:spTree>
    <p:extLst>
      <p:ext uri="{BB962C8B-B14F-4D97-AF65-F5344CB8AC3E}">
        <p14:creationId xmlns:p14="http://schemas.microsoft.com/office/powerpoint/2010/main" val="133078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427192B-64FD-4D1C-A674-2547E098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4BA4435-554E-41B3-98B0-9FFD2C37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06388EA-A18A-4F07-9D3F-4D4CEF1C8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2A0FC-E235-47E0-AE68-FCA7EFE92B82}" type="datetime1">
              <a:rPr lang="en-US" smtClean="0"/>
              <a:t>1/26/2020</a:t>
            </a:fld>
            <a:endParaRPr lang="en-US"/>
          </a:p>
        </p:txBody>
      </p:sp>
      <p:sp>
        <p:nvSpPr>
          <p:cNvPr id="5" name="Segnaposto piè di pagina 4">
            <a:extLst>
              <a:ext uri="{FF2B5EF4-FFF2-40B4-BE49-F238E27FC236}">
                <a16:creationId xmlns:a16="http://schemas.microsoft.com/office/drawing/2014/main" id="{963FD2BD-8032-494F-BB6E-705143F05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AE8AFAD-0C51-42AE-83FE-ADC4FC2E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F08DE-BC4D-432A-8D5C-9A18307BD448}" type="slidenum">
              <a:rPr lang="en-US" smtClean="0"/>
              <a:t>‹#›</a:t>
            </a:fld>
            <a:endParaRPr lang="en-US"/>
          </a:p>
        </p:txBody>
      </p:sp>
    </p:spTree>
    <p:extLst>
      <p:ext uri="{BB962C8B-B14F-4D97-AF65-F5344CB8AC3E}">
        <p14:creationId xmlns:p14="http://schemas.microsoft.com/office/powerpoint/2010/main" val="2369940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olo 27">
            <a:extLst>
              <a:ext uri="{FF2B5EF4-FFF2-40B4-BE49-F238E27FC236}">
                <a16:creationId xmlns:a16="http://schemas.microsoft.com/office/drawing/2014/main" id="{5B98B7E8-EB63-48F0-83A8-2D1BC6C15ACA}"/>
              </a:ext>
            </a:extLst>
          </p:cNvPr>
          <p:cNvSpPr>
            <a:spLocks noGrp="1"/>
          </p:cNvSpPr>
          <p:nvPr>
            <p:ph type="ctrTitle"/>
          </p:nvPr>
        </p:nvSpPr>
        <p:spPr>
          <a:xfrm>
            <a:off x="533400" y="525566"/>
            <a:ext cx="11430000" cy="1997218"/>
          </a:xfrm>
        </p:spPr>
        <p:txBody>
          <a:bodyPr>
            <a:normAutofit/>
          </a:bodyPr>
          <a:lstStyle/>
          <a:p>
            <a:pPr>
              <a:spcBef>
                <a:spcPts val="0"/>
              </a:spcBef>
              <a:spcAft>
                <a:spcPts val="600"/>
              </a:spcAft>
            </a:pPr>
            <a:r>
              <a:rPr lang="en-US" sz="4400" b="1" dirty="0">
                <a:effectLst>
                  <a:outerShdw blurRad="38100" dist="38100" dir="2700000" algn="tl">
                    <a:srgbClr val="000000">
                      <a:alpha val="43137"/>
                    </a:srgbClr>
                  </a:outerShdw>
                </a:effectLst>
              </a:rPr>
              <a:t>Detecting Anomalies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with Python and Influx DB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using Machine Learning Algorithms </a:t>
            </a:r>
          </a:p>
        </p:txBody>
      </p:sp>
      <p:sp>
        <p:nvSpPr>
          <p:cNvPr id="2" name="CasellaDiTesto 1">
            <a:extLst>
              <a:ext uri="{FF2B5EF4-FFF2-40B4-BE49-F238E27FC236}">
                <a16:creationId xmlns:a16="http://schemas.microsoft.com/office/drawing/2014/main" id="{221998A0-70E1-4064-B147-0E19EFF2D6D5}"/>
              </a:ext>
            </a:extLst>
          </p:cNvPr>
          <p:cNvSpPr txBox="1"/>
          <p:nvPr/>
        </p:nvSpPr>
        <p:spPr>
          <a:xfrm>
            <a:off x="1493520" y="4335217"/>
            <a:ext cx="4297680" cy="1477328"/>
          </a:xfrm>
          <a:prstGeom prst="rect">
            <a:avLst/>
          </a:prstGeom>
          <a:noFill/>
        </p:spPr>
        <p:txBody>
          <a:bodyPr wrap="square" rtlCol="0">
            <a:spAutoFit/>
          </a:bodyPr>
          <a:lstStyle/>
          <a:p>
            <a:r>
              <a:rPr lang="en-US" b="1" dirty="0">
                <a:latin typeface="+mj-lt"/>
              </a:rPr>
              <a:t>Mohammed Talat </a:t>
            </a:r>
            <a:r>
              <a:rPr lang="en-US" b="1" dirty="0" err="1">
                <a:latin typeface="+mj-lt"/>
              </a:rPr>
              <a:t>Abdelmaqsoud</a:t>
            </a:r>
            <a:r>
              <a:rPr lang="en-US" b="1" dirty="0">
                <a:latin typeface="+mj-lt"/>
              </a:rPr>
              <a:t> </a:t>
            </a:r>
            <a:r>
              <a:rPr lang="en-US" sz="1300" b="1" dirty="0">
                <a:latin typeface="+mj-lt"/>
              </a:rPr>
              <a:t>(11136985 )</a:t>
            </a:r>
          </a:p>
          <a:p>
            <a:r>
              <a:rPr lang="en-US" b="1" dirty="0" err="1">
                <a:latin typeface="+mj-lt"/>
              </a:rPr>
              <a:t>Reeshika</a:t>
            </a:r>
            <a:r>
              <a:rPr lang="en-US" b="1" dirty="0">
                <a:latin typeface="+mj-lt"/>
              </a:rPr>
              <a:t> Sundaram </a:t>
            </a:r>
            <a:r>
              <a:rPr lang="en-US" sz="1300" b="1" dirty="0">
                <a:latin typeface="+mj-lt"/>
              </a:rPr>
              <a:t>(11134553)</a:t>
            </a:r>
          </a:p>
          <a:p>
            <a:r>
              <a:rPr lang="en-US" b="1" dirty="0">
                <a:latin typeface="+mj-lt"/>
              </a:rPr>
              <a:t>Elaheh Najafiani  </a:t>
            </a:r>
            <a:r>
              <a:rPr lang="en-US" sz="1300" b="1" dirty="0">
                <a:latin typeface="+mj-lt"/>
              </a:rPr>
              <a:t>(11136287)</a:t>
            </a:r>
          </a:p>
          <a:p>
            <a:r>
              <a:rPr lang="en-US" b="1" dirty="0">
                <a:latin typeface="+mj-lt"/>
              </a:rPr>
              <a:t>Sunitha Radhakrishnan </a:t>
            </a:r>
            <a:r>
              <a:rPr lang="en-US" sz="1300" b="1" dirty="0">
                <a:latin typeface="+mj-lt"/>
              </a:rPr>
              <a:t>(11135196)</a:t>
            </a:r>
          </a:p>
          <a:p>
            <a:endParaRPr lang="en-US" dirty="0"/>
          </a:p>
        </p:txBody>
      </p:sp>
      <p:sp>
        <p:nvSpPr>
          <p:cNvPr id="10" name="CasellaDiTesto 1">
            <a:extLst>
              <a:ext uri="{FF2B5EF4-FFF2-40B4-BE49-F238E27FC236}">
                <a16:creationId xmlns:a16="http://schemas.microsoft.com/office/drawing/2014/main" id="{62E98537-F27F-4DF7-BA3C-02148969057A}"/>
              </a:ext>
            </a:extLst>
          </p:cNvPr>
          <p:cNvSpPr txBox="1"/>
          <p:nvPr/>
        </p:nvSpPr>
        <p:spPr>
          <a:xfrm>
            <a:off x="9065194" y="3359856"/>
            <a:ext cx="2900811" cy="923330"/>
          </a:xfrm>
          <a:prstGeom prst="rect">
            <a:avLst/>
          </a:prstGeom>
          <a:noFill/>
        </p:spPr>
        <p:txBody>
          <a:bodyPr wrap="square" rtlCol="0">
            <a:spAutoFit/>
          </a:bodyPr>
          <a:lstStyle/>
          <a:p>
            <a:r>
              <a:rPr lang="en-US" dirty="0"/>
              <a:t>Submitted to:</a:t>
            </a:r>
          </a:p>
          <a:p>
            <a:r>
              <a:rPr lang="en-US" dirty="0"/>
              <a:t>Prof. Dr. Martin </a:t>
            </a:r>
            <a:r>
              <a:rPr lang="en-US" dirty="0" err="1"/>
              <a:t>Zaefferer</a:t>
            </a:r>
            <a:endParaRPr lang="en-US" dirty="0"/>
          </a:p>
          <a:p>
            <a:r>
              <a:rPr lang="en-US" dirty="0"/>
              <a:t>January 2020</a:t>
            </a:r>
          </a:p>
        </p:txBody>
      </p:sp>
    </p:spTree>
    <p:extLst>
      <p:ext uri="{BB962C8B-B14F-4D97-AF65-F5344CB8AC3E}">
        <p14:creationId xmlns:p14="http://schemas.microsoft.com/office/powerpoint/2010/main" val="136027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003298"/>
          </a:xfrm>
        </p:spPr>
        <p:txBody>
          <a:bodyPr>
            <a:normAutofit/>
          </a:bodyPr>
          <a:lstStyle/>
          <a:p>
            <a:r>
              <a:rPr lang="de-DE" sz="3600" b="1" dirty="0">
                <a:latin typeface="+mn-lt"/>
              </a:rPr>
              <a:t>Data </a:t>
            </a:r>
            <a:r>
              <a:rPr lang="de-DE" sz="3600" b="1" dirty="0" err="1">
                <a:latin typeface="+mn-lt"/>
              </a:rPr>
              <a:t>Visualization</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752604"/>
            <a:ext cx="10134600" cy="3305980"/>
          </a:xfrm>
        </p:spPr>
        <p:txBody>
          <a:bodyPr>
            <a:normAutofit/>
          </a:bodyPr>
          <a:lstStyle/>
          <a:p>
            <a:pPr>
              <a:buFont typeface="Wingdings" panose="05000000000000000000" pitchFamily="2" charset="2"/>
              <a:buChar char="Ø"/>
            </a:pPr>
            <a:r>
              <a:rPr lang="en-US" dirty="0"/>
              <a:t>To understand the type and characteristics of the data, the data behavior have been investigated by Python.</a:t>
            </a:r>
          </a:p>
          <a:p>
            <a:pPr>
              <a:buFont typeface="Wingdings" panose="05000000000000000000" pitchFamily="2" charset="2"/>
              <a:buChar char="Ø"/>
            </a:pPr>
            <a:r>
              <a:rPr lang="en-US" dirty="0"/>
              <a:t>Grafana is used for real time data visualization.</a:t>
            </a:r>
          </a:p>
          <a:p>
            <a:pPr>
              <a:buFont typeface="Wingdings" panose="05000000000000000000" pitchFamily="2" charset="2"/>
              <a:buChar char="Ø"/>
            </a:pPr>
            <a:r>
              <a:rPr lang="en-GB" dirty="0"/>
              <a:t>Grafana allows you to query, visualize, alert on and understand your metrics no matter where they are stored.</a:t>
            </a:r>
          </a:p>
          <a:p>
            <a:pPr>
              <a:buFont typeface="Wingdings" panose="05000000000000000000" pitchFamily="2" charset="2"/>
              <a:buChar char="Ø"/>
            </a:pPr>
            <a:r>
              <a:rPr lang="en-GB" dirty="0"/>
              <a:t>This tool has been linked with </a:t>
            </a:r>
            <a:r>
              <a:rPr lang="en-GB" b="1" dirty="0"/>
              <a:t>KAPACITOR-INFLUX DB</a:t>
            </a:r>
            <a:r>
              <a:rPr lang="en-GB" dirty="0"/>
              <a:t> interface for our time series data visualization</a:t>
            </a:r>
            <a:endParaRPr lang="en-US" dirty="0"/>
          </a:p>
        </p:txBody>
      </p:sp>
      <p:sp>
        <p:nvSpPr>
          <p:cNvPr id="10" name="CasellaDiTesto 1">
            <a:extLst>
              <a:ext uri="{FF2B5EF4-FFF2-40B4-BE49-F238E27FC236}">
                <a16:creationId xmlns:a16="http://schemas.microsoft.com/office/drawing/2014/main" id="{62225D0E-926B-4632-8BA8-DC7E3C9E397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35234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887" y="766391"/>
            <a:ext cx="10058400" cy="5065446"/>
          </a:xfrm>
          <a:prstGeom prst="rect">
            <a:avLst/>
          </a:prstGeom>
        </p:spPr>
      </p:pic>
      <p:sp>
        <p:nvSpPr>
          <p:cNvPr id="10" name="TextBox 9">
            <a:extLst>
              <a:ext uri="{FF2B5EF4-FFF2-40B4-BE49-F238E27FC236}">
                <a16:creationId xmlns:a16="http://schemas.microsoft.com/office/drawing/2014/main" id="{FF5BA280-2A17-41B0-B4EA-E3732F26CA9C}"/>
              </a:ext>
            </a:extLst>
          </p:cNvPr>
          <p:cNvSpPr txBox="1"/>
          <p:nvPr/>
        </p:nvSpPr>
        <p:spPr>
          <a:xfrm>
            <a:off x="3294321" y="304726"/>
            <a:ext cx="5669278" cy="461665"/>
          </a:xfrm>
          <a:prstGeom prst="rect">
            <a:avLst/>
          </a:prstGeom>
          <a:noFill/>
        </p:spPr>
        <p:txBody>
          <a:bodyPr wrap="square" rtlCol="0">
            <a:spAutoFit/>
          </a:bodyPr>
          <a:lstStyle/>
          <a:p>
            <a:r>
              <a:rPr lang="en-US" sz="2400" b="1" dirty="0"/>
              <a:t>Raw data plot of Redox, pH, Cl and Cl_2</a:t>
            </a:r>
            <a:endParaRPr lang="en-US" sz="2400" b="1" kern="1200" dirty="0">
              <a:solidFill>
                <a:schemeClr val="tx1"/>
              </a:solidFill>
              <a:latin typeface="+mn-lt"/>
              <a:ea typeface="+mn-ea"/>
              <a:cs typeface="+mn-cs"/>
            </a:endParaRPr>
          </a:p>
        </p:txBody>
      </p:sp>
      <p:sp>
        <p:nvSpPr>
          <p:cNvPr id="12" name="CasellaDiTesto 1">
            <a:extLst>
              <a:ext uri="{FF2B5EF4-FFF2-40B4-BE49-F238E27FC236}">
                <a16:creationId xmlns:a16="http://schemas.microsoft.com/office/drawing/2014/main" id="{B0C69E21-FC01-48AA-869A-A5B9C434CF9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41026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171" y="711163"/>
            <a:ext cx="10058400" cy="4979673"/>
          </a:xfrm>
          <a:prstGeom prst="rect">
            <a:avLst/>
          </a:prstGeom>
        </p:spPr>
      </p:pic>
      <p:sp>
        <p:nvSpPr>
          <p:cNvPr id="3" name="TextBox 2">
            <a:extLst>
              <a:ext uri="{FF2B5EF4-FFF2-40B4-BE49-F238E27FC236}">
                <a16:creationId xmlns:a16="http://schemas.microsoft.com/office/drawing/2014/main" id="{D06DBA1E-A3CA-4F22-8677-E288E7B93FCB}"/>
              </a:ext>
            </a:extLst>
          </p:cNvPr>
          <p:cNvSpPr txBox="1"/>
          <p:nvPr/>
        </p:nvSpPr>
        <p:spPr>
          <a:xfrm>
            <a:off x="1828799" y="199437"/>
            <a:ext cx="9005145" cy="461665"/>
          </a:xfrm>
          <a:prstGeom prst="rect">
            <a:avLst/>
          </a:prstGeom>
          <a:noFill/>
        </p:spPr>
        <p:txBody>
          <a:bodyPr wrap="square" rtlCol="0">
            <a:spAutoFit/>
          </a:bodyPr>
          <a:lstStyle/>
          <a:p>
            <a:r>
              <a:rPr lang="en-US" sz="2400" b="1" dirty="0" err="1"/>
              <a:t>Fm</a:t>
            </a:r>
            <a:r>
              <a:rPr lang="en-US" sz="2400" b="1" dirty="0"/>
              <a:t>, Fm_2,Leit,Turbidity,Temperature,Event – Raw data Visualization</a:t>
            </a:r>
            <a:endParaRPr lang="en-GB" sz="2400" b="1" dirty="0"/>
          </a:p>
        </p:txBody>
      </p:sp>
      <p:sp>
        <p:nvSpPr>
          <p:cNvPr id="11" name="CasellaDiTesto 1">
            <a:extLst>
              <a:ext uri="{FF2B5EF4-FFF2-40B4-BE49-F238E27FC236}">
                <a16:creationId xmlns:a16="http://schemas.microsoft.com/office/drawing/2014/main" id="{E0BF469E-7744-4590-A5DF-B88607483FE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403177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003298"/>
          </a:xfrm>
        </p:spPr>
        <p:txBody>
          <a:bodyPr>
            <a:normAutofit/>
          </a:bodyPr>
          <a:lstStyle/>
          <a:p>
            <a:r>
              <a:rPr lang="en-US" sz="3200" b="1" dirty="0">
                <a:latin typeface="+mn-lt"/>
              </a:rPr>
              <a:t>Data Preprocessing</a:t>
            </a:r>
            <a:endParaRPr lang="en-GB" sz="3200" b="1" dirty="0">
              <a:latin typeface="+mn-lt"/>
            </a:endParaRPr>
          </a:p>
        </p:txBody>
      </p:sp>
      <p:sp>
        <p:nvSpPr>
          <p:cNvPr id="14" name="Content Placeholder 13">
            <a:extLst>
              <a:ext uri="{FF2B5EF4-FFF2-40B4-BE49-F238E27FC236}">
                <a16:creationId xmlns:a16="http://schemas.microsoft.com/office/drawing/2014/main" id="{061E0A12-5D7F-4BAB-8E24-9C087EEAD7E0}"/>
              </a:ext>
            </a:extLst>
          </p:cNvPr>
          <p:cNvSpPr>
            <a:spLocks noGrp="1"/>
          </p:cNvSpPr>
          <p:nvPr>
            <p:ph idx="1"/>
          </p:nvPr>
        </p:nvSpPr>
        <p:spPr>
          <a:xfrm>
            <a:off x="990600" y="1143002"/>
            <a:ext cx="10820400" cy="4495795"/>
          </a:xfrm>
        </p:spPr>
        <p:txBody>
          <a:bodyPr>
            <a:normAutofit/>
          </a:bodyPr>
          <a:lstStyle/>
          <a:p>
            <a:pPr>
              <a:buFont typeface="Wingdings" panose="05000000000000000000" pitchFamily="2" charset="2"/>
              <a:buChar char="Ø"/>
            </a:pPr>
            <a:r>
              <a:rPr lang="en-US" dirty="0"/>
              <a:t>Includes data cleaning, normalization, feature selection</a:t>
            </a:r>
          </a:p>
          <a:p>
            <a:pPr>
              <a:buFont typeface="Wingdings" panose="05000000000000000000" pitchFamily="2" charset="2"/>
              <a:buChar char="Ø"/>
            </a:pPr>
            <a:r>
              <a:rPr lang="en-US" dirty="0"/>
              <a:t>In data preprocessing, the missing values in raw data was filled with mean values with respective time frame</a:t>
            </a:r>
          </a:p>
          <a:p>
            <a:pPr marL="0" indent="0">
              <a:buNone/>
            </a:pPr>
            <a:endParaRPr lang="en-US" i="1" dirty="0"/>
          </a:p>
          <a:p>
            <a:pPr>
              <a:buFont typeface="Wingdings" panose="05000000000000000000" pitchFamily="2" charset="2"/>
              <a:buChar char="Ø"/>
            </a:pPr>
            <a:r>
              <a:rPr lang="en-US" dirty="0"/>
              <a:t>Data Normalization, was done by scaling each variable in the range of 0 to 1. </a:t>
            </a:r>
          </a:p>
          <a:p>
            <a:pPr marL="0" indent="0">
              <a:buNone/>
            </a:pPr>
            <a:endParaRPr lang="en-US" dirty="0"/>
          </a:p>
        </p:txBody>
      </p:sp>
      <p:sp>
        <p:nvSpPr>
          <p:cNvPr id="10" name="CasellaDiTesto 1">
            <a:extLst>
              <a:ext uri="{FF2B5EF4-FFF2-40B4-BE49-F238E27FC236}">
                <a16:creationId xmlns:a16="http://schemas.microsoft.com/office/drawing/2014/main" id="{21818C08-D695-4964-8F32-78B9020E6A55}"/>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2419986"/>
            <a:ext cx="9518235" cy="70421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377" y="3627142"/>
            <a:ext cx="5294245" cy="2070185"/>
          </a:xfrm>
          <a:prstGeom prst="rect">
            <a:avLst/>
          </a:prstGeom>
        </p:spPr>
      </p:pic>
    </p:spTree>
    <p:extLst>
      <p:ext uri="{BB962C8B-B14F-4D97-AF65-F5344CB8AC3E}">
        <p14:creationId xmlns:p14="http://schemas.microsoft.com/office/powerpoint/2010/main" val="41687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86" y="224058"/>
            <a:ext cx="11154456" cy="5567142"/>
          </a:xfrm>
          <a:prstGeom prst="rect">
            <a:avLst/>
          </a:prstGeom>
        </p:spPr>
      </p:pic>
    </p:spTree>
    <p:extLst>
      <p:ext uri="{BB962C8B-B14F-4D97-AF65-F5344CB8AC3E}">
        <p14:creationId xmlns:p14="http://schemas.microsoft.com/office/powerpoint/2010/main" val="104792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1120"/>
            <a:ext cx="11078167" cy="5589255"/>
          </a:xfrm>
          <a:prstGeom prst="rect">
            <a:avLst/>
          </a:prstGeom>
        </p:spPr>
      </p:pic>
      <p:sp>
        <p:nvSpPr>
          <p:cNvPr id="10" name="CasellaDiTesto 1">
            <a:extLst>
              <a:ext uri="{FF2B5EF4-FFF2-40B4-BE49-F238E27FC236}">
                <a16:creationId xmlns:a16="http://schemas.microsoft.com/office/drawing/2014/main" id="{BB44B97F-6EE2-433A-8D46-FC4291B87C73}"/>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397580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564142" y="2425702"/>
            <a:ext cx="10134600" cy="1003298"/>
          </a:xfrm>
        </p:spPr>
        <p:txBody>
          <a:bodyPr>
            <a:normAutofit fontScale="90000"/>
          </a:bodyPr>
          <a:lstStyle/>
          <a:p>
            <a:pPr algn="ctr"/>
            <a:r>
              <a:rPr lang="en-US" sz="3600" b="1" dirty="0">
                <a:effectLst>
                  <a:outerShdw blurRad="38100" dist="38100" dir="2700000" algn="tl">
                    <a:srgbClr val="000000">
                      <a:alpha val="43137"/>
                    </a:srgbClr>
                  </a:outerShdw>
                </a:effectLst>
                <a:latin typeface="+mn-lt"/>
              </a:rPr>
              <a:t>Anomaly Detection</a:t>
            </a:r>
            <a:br>
              <a:rPr lang="en-US" sz="3600" b="1" dirty="0">
                <a:effectLst>
                  <a:outerShdw blurRad="38100" dist="38100" dir="2700000" algn="tl">
                    <a:srgbClr val="000000">
                      <a:alpha val="43137"/>
                    </a:srgbClr>
                  </a:outerShdw>
                </a:effectLst>
                <a:latin typeface="+mn-lt"/>
              </a:rPr>
            </a:br>
            <a:r>
              <a:rPr lang="en-US" sz="3600" b="1" dirty="0">
                <a:effectLst>
                  <a:outerShdw blurRad="38100" dist="38100" dir="2700000" algn="tl">
                    <a:srgbClr val="000000">
                      <a:alpha val="43137"/>
                    </a:srgbClr>
                  </a:outerShdw>
                </a:effectLst>
                <a:latin typeface="+mn-lt"/>
              </a:rPr>
              <a:t>Modelling and Implementation</a:t>
            </a:r>
          </a:p>
        </p:txBody>
      </p:sp>
      <p:sp>
        <p:nvSpPr>
          <p:cNvPr id="10" name="CasellaDiTesto 1">
            <a:extLst>
              <a:ext uri="{FF2B5EF4-FFF2-40B4-BE49-F238E27FC236}">
                <a16:creationId xmlns:a16="http://schemas.microsoft.com/office/drawing/2014/main" id="{7FEE1C97-7D01-4443-BB94-EFEE086B1576}"/>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72430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003298"/>
          </a:xfrm>
        </p:spPr>
        <p:txBody>
          <a:bodyPr>
            <a:normAutofit/>
          </a:bodyPr>
          <a:lstStyle/>
          <a:p>
            <a:r>
              <a:rPr lang="en-US" sz="2800" b="1" dirty="0">
                <a:latin typeface="+mn-lt"/>
              </a:rPr>
              <a:t>Anomaly Detection Algorithms:  </a:t>
            </a:r>
            <a:endParaRPr lang="en-GB" sz="28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219200"/>
            <a:ext cx="10698480" cy="4953000"/>
          </a:xfrm>
        </p:spPr>
        <p:txBody>
          <a:bodyPr>
            <a:normAutofit/>
          </a:bodyPr>
          <a:lstStyle/>
          <a:p>
            <a:pPr>
              <a:buFont typeface="Wingdings" panose="05000000000000000000" pitchFamily="2" charset="2"/>
              <a:buChar char="Ø"/>
            </a:pPr>
            <a:r>
              <a:rPr lang="en-US" sz="2400" dirty="0"/>
              <a:t>Algorithms used for detecting Anomalies</a:t>
            </a:r>
          </a:p>
          <a:p>
            <a:pPr lvl="1"/>
            <a:r>
              <a:rPr lang="en-US" dirty="0"/>
              <a:t>Anomaly detector toolkit (ADTK Library)  in python</a:t>
            </a:r>
          </a:p>
          <a:p>
            <a:pPr lvl="2">
              <a:buFont typeface="Symbol" panose="05050102010706020507" pitchFamily="18" charset="2"/>
              <a:buChar char="-"/>
            </a:pPr>
            <a:r>
              <a:rPr lang="en-US" sz="2400" dirty="0"/>
              <a:t>ADTK components: Detector, Transformer and Aggregator</a:t>
            </a:r>
          </a:p>
          <a:p>
            <a:pPr lvl="2">
              <a:buFont typeface="Symbol" panose="05050102010706020507" pitchFamily="18" charset="2"/>
              <a:buChar char="-"/>
            </a:pPr>
            <a:r>
              <a:rPr lang="en-US" sz="2400" dirty="0"/>
              <a:t>Our model include:</a:t>
            </a:r>
          </a:p>
          <a:p>
            <a:pPr marL="1714500" lvl="3" indent="-342900">
              <a:buFont typeface="+mj-lt"/>
              <a:buAutoNum type="arabicPeriod"/>
            </a:pPr>
            <a:r>
              <a:rPr lang="en-US" sz="2400" dirty="0"/>
              <a:t>Detector (</a:t>
            </a:r>
            <a:r>
              <a:rPr lang="en-US" sz="2400" b="1" dirty="0"/>
              <a:t>‘</a:t>
            </a:r>
            <a:r>
              <a:rPr lang="en-US" sz="2400" b="1" dirty="0" err="1"/>
              <a:t>adtk.detector</a:t>
            </a:r>
            <a:r>
              <a:rPr lang="en-US" sz="2400" b="1" dirty="0"/>
              <a:t>’</a:t>
            </a:r>
            <a:r>
              <a:rPr lang="en-US" sz="2400" dirty="0"/>
              <a:t>): Scans time-series and returns anomalous time points</a:t>
            </a:r>
          </a:p>
          <a:p>
            <a:pPr marL="1714500" lvl="3" indent="-342900">
              <a:buFont typeface="+mj-lt"/>
              <a:buAutoNum type="arabicPeriod"/>
            </a:pPr>
            <a:r>
              <a:rPr lang="en-US" sz="2400" dirty="0"/>
              <a:t>Aggregator (</a:t>
            </a:r>
            <a:r>
              <a:rPr lang="en-US" sz="2400" b="1" dirty="0"/>
              <a:t>‘</a:t>
            </a:r>
            <a:r>
              <a:rPr lang="en-US" sz="2400" b="1" dirty="0" err="1"/>
              <a:t>adtk.aggregator</a:t>
            </a:r>
            <a:r>
              <a:rPr lang="en-US" sz="2400" b="1" dirty="0"/>
              <a:t>’</a:t>
            </a:r>
            <a:r>
              <a:rPr lang="en-US" sz="2400" dirty="0"/>
              <a:t>): Combines different detections results.</a:t>
            </a:r>
          </a:p>
          <a:p>
            <a:pPr marL="1714500" lvl="3" indent="-342900">
              <a:buFont typeface="+mj-lt"/>
              <a:buAutoNum type="arabicPeriod"/>
            </a:pPr>
            <a:r>
              <a:rPr lang="en-US" sz="2400" dirty="0"/>
              <a:t>Multivariate Timeseries</a:t>
            </a:r>
          </a:p>
          <a:p>
            <a:pPr marL="1371600" lvl="3" indent="0">
              <a:buNone/>
            </a:pPr>
            <a:endParaRPr lang="en-US" dirty="0"/>
          </a:p>
          <a:p>
            <a:pPr marL="1371600" lvl="3" indent="0">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7FEE1C97-7D01-4443-BB94-EFEE086B1576}"/>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4642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457200" y="681037"/>
                <a:ext cx="11470142" cy="5495926"/>
              </a:xfrm>
            </p:spPr>
            <p:txBody>
              <a:bodyPr>
                <a:normAutofit/>
              </a:bodyPr>
              <a:lstStyle/>
              <a:p>
                <a:r>
                  <a:rPr lang="en-IN" sz="2400" dirty="0"/>
                  <a:t>Extreme studentised Deviation is also called Grubbs test:</a:t>
                </a:r>
                <a:endParaRPr lang="en-US" sz="2400" dirty="0"/>
              </a:p>
              <a:p>
                <a:r>
                  <a:rPr lang="en-US" sz="2400" dirty="0"/>
                  <a:t>Robust technique which down-weight the effect of outlying points without deleting them</a:t>
                </a:r>
              </a:p>
              <a:p>
                <a:r>
                  <a:rPr lang="en-IN" sz="2400" dirty="0" err="1"/>
                  <a:t>Grubbs's</a:t>
                </a:r>
                <a:r>
                  <a:rPr lang="en-IN" sz="2400" dirty="0"/>
                  <a:t> test is defined for the hypothesis:</a:t>
                </a:r>
                <a:endParaRPr lang="en-GB" sz="2400" dirty="0"/>
              </a:p>
              <a:p>
                <a:pPr marL="0" indent="0">
                  <a:buNone/>
                </a:pPr>
                <a:r>
                  <a:rPr lang="en-IN" sz="2400" dirty="0"/>
                  <a:t>	H</a:t>
                </a:r>
                <a:r>
                  <a:rPr lang="en-IN" sz="2400" baseline="-25000" dirty="0"/>
                  <a:t>0</a:t>
                </a:r>
                <a:r>
                  <a:rPr lang="en-IN" sz="2400" dirty="0"/>
                  <a:t>: There are no outliers in the data set</a:t>
                </a:r>
                <a:endParaRPr lang="en-GB" sz="2400" dirty="0"/>
              </a:p>
              <a:p>
                <a:pPr marL="0" indent="0">
                  <a:buNone/>
                </a:pPr>
                <a:r>
                  <a:rPr lang="en-IN" sz="2400" dirty="0"/>
                  <a:t>	H</a:t>
                </a:r>
                <a:r>
                  <a:rPr lang="en-IN" sz="2400" baseline="-25000" dirty="0"/>
                  <a:t>a</a:t>
                </a:r>
                <a:r>
                  <a:rPr lang="en-IN" sz="2400" dirty="0"/>
                  <a:t>: There is exactly one outlier in the data set</a:t>
                </a:r>
              </a:p>
              <a:p>
                <a:r>
                  <a:rPr lang="en-IN" sz="2400" dirty="0"/>
                  <a:t>The Grubbs test statistic is defined as:</a:t>
                </a:r>
              </a:p>
              <a:p>
                <a:pPr marL="0" indent="0">
                  <a:buNone/>
                </a:pPr>
                <a:r>
                  <a:rPr lang="en-IN" sz="2400" dirty="0"/>
                  <a:t>with </a:t>
                </a:r>
                <a14:m>
                  <m:oMath xmlns:m="http://schemas.openxmlformats.org/officeDocument/2006/math">
                    <m:acc>
                      <m:accPr>
                        <m:chr m:val="̅"/>
                        <m:ctrlPr>
                          <a:rPr lang="en-GB" sz="2400" i="1">
                            <a:latin typeface="Cambria Math" panose="02040503050406030204" pitchFamily="18" charset="0"/>
                          </a:rPr>
                        </m:ctrlPr>
                      </m:accPr>
                      <m:e>
                        <m:r>
                          <a:rPr lang="en-IN" sz="2400" i="1">
                            <a:latin typeface="Cambria Math" panose="02040503050406030204" pitchFamily="18" charset="0"/>
                          </a:rPr>
                          <m:t>𝑦</m:t>
                        </m:r>
                      </m:e>
                    </m:acc>
                    <m:r>
                      <a:rPr lang="en-IN" sz="2400" i="1">
                        <a:latin typeface="Cambria Math" panose="02040503050406030204" pitchFamily="18" charset="0"/>
                      </a:rPr>
                      <m:t>  </m:t>
                    </m:r>
                    <m:r>
                      <m:rPr>
                        <m:sty m:val="p"/>
                      </m:rPr>
                      <a:rPr lang="en-US" sz="2400" b="0" i="0" smtClean="0">
                        <a:latin typeface="Cambria Math" panose="02040503050406030204" pitchFamily="18" charset="0"/>
                      </a:rPr>
                      <m:t>and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 </m:t>
                    </m:r>
                  </m:oMath>
                </a14:m>
                <a:r>
                  <a:rPr lang="en-GB" sz="2400" dirty="0"/>
                  <a:t>represent mean and standard deviation respectively. </a:t>
                </a:r>
              </a:p>
              <a:p>
                <a:r>
                  <a:rPr lang="en-GB" sz="2400" dirty="0"/>
                  <a:t>For the two sided test, the hypothesis of no outliers is rejected at significance level </a:t>
                </a:r>
                <a:r>
                  <a:rPr lang="en-IN" sz="2400" dirty="0"/>
                  <a:t>α, if </a:t>
                </a:r>
              </a:p>
              <a:p>
                <a:pPr marL="0" indent="0">
                  <a:buNone/>
                </a:pPr>
                <a:endParaRPr lang="en-US" dirty="0"/>
              </a:p>
              <a:p>
                <a:endParaRPr lang="en-US" sz="1800" i="1" dirty="0"/>
              </a:p>
              <a:p>
                <a:endParaRPr lang="en-US" sz="1800" i="1" dirty="0"/>
              </a:p>
              <a:p>
                <a:endParaRPr lang="en-US" sz="1800" i="1" dirty="0"/>
              </a:p>
              <a:p>
                <a:endParaRPr lang="en-GB" sz="1800" i="1" dirty="0"/>
              </a:p>
            </p:txBody>
          </p:sp>
        </mc:Choice>
        <mc:Fallback xmlns="">
          <p:sp>
            <p:nvSpPr>
              <p:cNvPr id="4" name="Content Placeholder 3">
                <a:extLst>
                  <a:ext uri="{FF2B5EF4-FFF2-40B4-BE49-F238E27FC236}">
                    <a16:creationId xmlns:a16="http://schemas.microsoft.com/office/drawing/2014/main" id="{63FDA6D4-2B5C-4CB7-A9FA-30D5600ADA87}"/>
                  </a:ext>
                </a:extLst>
              </p:cNvPr>
              <p:cNvSpPr>
                <a:spLocks noGrp="1" noRot="1" noChangeAspect="1" noMove="1" noResize="1" noEditPoints="1" noAdjustHandles="1" noChangeArrowheads="1" noChangeShapeType="1" noTextEdit="1"/>
              </p:cNvSpPr>
              <p:nvPr>
                <p:ph sz="half" idx="4294967295"/>
              </p:nvPr>
            </p:nvSpPr>
            <p:spPr>
              <a:xfrm>
                <a:off x="457200" y="681037"/>
                <a:ext cx="11470142" cy="5495926"/>
              </a:xfrm>
              <a:blipFill>
                <a:blip r:embed="rId3"/>
                <a:stretch>
                  <a:fillRect l="-797" t="-1554" r="-319"/>
                </a:stretch>
              </a:blipFill>
            </p:spPr>
            <p:txBody>
              <a:bodyPr/>
              <a:lstStyle/>
              <a:p>
                <a:r>
                  <a:rPr lang="en-GB">
                    <a:noFill/>
                  </a:rPr>
                  <a:t> </a:t>
                </a:r>
              </a:p>
            </p:txBody>
          </p:sp>
        </mc:Fallback>
      </mc:AlternateContent>
      <p:sp>
        <p:nvSpPr>
          <p:cNvPr id="8" name="CasellaDiTesto 1">
            <a:extLst>
              <a:ext uri="{FF2B5EF4-FFF2-40B4-BE49-F238E27FC236}">
                <a16:creationId xmlns:a16="http://schemas.microsoft.com/office/drawing/2014/main" id="{F69A6B93-150D-42C0-A426-0121A2D97B97}"/>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
        <p:nvSpPr>
          <p:cNvPr id="10" name="Title 1">
            <a:extLst>
              <a:ext uri="{FF2B5EF4-FFF2-40B4-BE49-F238E27FC236}">
                <a16:creationId xmlns:a16="http://schemas.microsoft.com/office/drawing/2014/main" id="{CDA70DE3-741A-46B0-9FE5-F9A38F44AE11}"/>
              </a:ext>
            </a:extLst>
          </p:cNvPr>
          <p:cNvSpPr txBox="1">
            <a:spLocks/>
          </p:cNvSpPr>
          <p:nvPr/>
        </p:nvSpPr>
        <p:spPr>
          <a:xfrm>
            <a:off x="838200" y="162775"/>
            <a:ext cx="10591800" cy="5182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Generalized ESD Algorithm Overview</a:t>
            </a:r>
            <a:endParaRPr lang="en-US" sz="2800" dirty="0"/>
          </a:p>
        </p:txBody>
      </p:sp>
      <p:pic>
        <p:nvPicPr>
          <p:cNvPr id="15" name="Picture 14">
            <a:extLst>
              <a:ext uri="{FF2B5EF4-FFF2-40B4-BE49-F238E27FC236}">
                <a16:creationId xmlns:a16="http://schemas.microsoft.com/office/drawing/2014/main" id="{C186BE53-E771-4B1B-A59C-B0E532EDCF90}"/>
              </a:ext>
            </a:extLst>
          </p:cNvPr>
          <p:cNvPicPr/>
          <p:nvPr/>
        </p:nvPicPr>
        <p:blipFill>
          <a:blip r:embed="rId4"/>
          <a:stretch>
            <a:fillRect/>
          </a:stretch>
        </p:blipFill>
        <p:spPr>
          <a:xfrm>
            <a:off x="7913739" y="2241210"/>
            <a:ext cx="2834005" cy="1196385"/>
          </a:xfrm>
          <a:prstGeom prst="rect">
            <a:avLst/>
          </a:prstGeom>
        </p:spPr>
      </p:pic>
      <p:pic>
        <p:nvPicPr>
          <p:cNvPr id="16" name="Picture 15">
            <a:extLst>
              <a:ext uri="{FF2B5EF4-FFF2-40B4-BE49-F238E27FC236}">
                <a16:creationId xmlns:a16="http://schemas.microsoft.com/office/drawing/2014/main" id="{454CE410-45CD-47FE-A6FB-DC1CEAC6EBE9}"/>
              </a:ext>
            </a:extLst>
          </p:cNvPr>
          <p:cNvPicPr/>
          <p:nvPr/>
        </p:nvPicPr>
        <p:blipFill>
          <a:blip r:embed="rId5"/>
          <a:stretch>
            <a:fillRect/>
          </a:stretch>
        </p:blipFill>
        <p:spPr>
          <a:xfrm>
            <a:off x="1981200" y="4410553"/>
            <a:ext cx="3200400" cy="1192902"/>
          </a:xfrm>
          <a:prstGeom prst="rect">
            <a:avLst/>
          </a:prstGeom>
        </p:spPr>
      </p:pic>
    </p:spTree>
    <p:extLst>
      <p:ext uri="{BB962C8B-B14F-4D97-AF65-F5344CB8AC3E}">
        <p14:creationId xmlns:p14="http://schemas.microsoft.com/office/powerpoint/2010/main" val="295774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880"/>
            <a:ext cx="10515600" cy="461260"/>
          </a:xfrm>
        </p:spPr>
        <p:txBody>
          <a:bodyPr>
            <a:normAutofit fontScale="90000"/>
          </a:bodyPr>
          <a:lstStyle/>
          <a:p>
            <a:r>
              <a:rPr lang="en-US" sz="2800" b="1" dirty="0" err="1">
                <a:latin typeface="+mn-lt"/>
              </a:rPr>
              <a:t>PcaAD</a:t>
            </a:r>
            <a:r>
              <a:rPr lang="en-US" sz="2800" b="1" dirty="0">
                <a:latin typeface="+mn-lt"/>
              </a:rPr>
              <a:t> Algorithm Overview</a:t>
            </a:r>
            <a:endParaRPr lang="en-US" sz="2800" dirty="0"/>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838200" y="809376"/>
            <a:ext cx="10515600" cy="5367587"/>
          </a:xfrm>
        </p:spPr>
        <p:txBody>
          <a:bodyPr>
            <a:normAutofit/>
          </a:bodyPr>
          <a:lstStyle/>
          <a:p>
            <a:pPr marL="0" indent="0">
              <a:buNone/>
            </a:pPr>
            <a:r>
              <a:rPr lang="en-GB" sz="2000" dirty="0"/>
              <a:t>PCA can be used as an unsupervised learning problem. It is a technique for dimensionality reduction. The whole process of obtaining principle components from a raw dataset can be simplified in six parts :</a:t>
            </a:r>
          </a:p>
          <a:p>
            <a:r>
              <a:rPr lang="en-GB" sz="2000" dirty="0"/>
              <a:t>Take the whole dataset consisting of d+1 dimensions and ignore the labels such that our new dataset becomes d dimensional.</a:t>
            </a:r>
          </a:p>
          <a:p>
            <a:r>
              <a:rPr lang="en-GB" sz="2000" dirty="0"/>
              <a:t>Compute the mean for every dimension of the whole dataset.</a:t>
            </a:r>
          </a:p>
          <a:p>
            <a:r>
              <a:rPr lang="en-GB" sz="2000" dirty="0"/>
              <a:t>Compute the covariance matrix of the whole dataset.</a:t>
            </a:r>
          </a:p>
          <a:p>
            <a:r>
              <a:rPr lang="en-GB" sz="2000" dirty="0"/>
              <a:t>Compute eigenvectors and the corresponding eigenvalues.</a:t>
            </a:r>
          </a:p>
          <a:p>
            <a:r>
              <a:rPr lang="en-GB" sz="2000" dirty="0"/>
              <a:t>Sort the eigenvectors by decreasing eigenvalues and choose k eigenvectors with the largest eigenvalues to form a d × k dimensional matrix U.</a:t>
            </a:r>
          </a:p>
          <a:p>
            <a:r>
              <a:rPr lang="en-GB" sz="2000" dirty="0"/>
              <a:t>Use this d × k eigenvector matrix to transform the samples onto the new subspace</a:t>
            </a:r>
          </a:p>
        </p:txBody>
      </p:sp>
      <p:sp>
        <p:nvSpPr>
          <p:cNvPr id="10" name="CasellaDiTesto 1">
            <a:extLst>
              <a:ext uri="{FF2B5EF4-FFF2-40B4-BE49-F238E27FC236}">
                <a16:creationId xmlns:a16="http://schemas.microsoft.com/office/drawing/2014/main" id="{3CCAFEFE-EDDC-4C42-8FEA-53250070724A}"/>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3" name="Picture 2">
            <a:extLst>
              <a:ext uri="{FF2B5EF4-FFF2-40B4-BE49-F238E27FC236}">
                <a16:creationId xmlns:a16="http://schemas.microsoft.com/office/drawing/2014/main" id="{E54668EE-65E0-4C9B-B369-E67B8480032A}"/>
              </a:ext>
            </a:extLst>
          </p:cNvPr>
          <p:cNvPicPr>
            <a:picLocks noChangeAspect="1"/>
          </p:cNvPicPr>
          <p:nvPr/>
        </p:nvPicPr>
        <p:blipFill>
          <a:blip r:embed="rId3"/>
          <a:stretch>
            <a:fillRect/>
          </a:stretch>
        </p:blipFill>
        <p:spPr>
          <a:xfrm>
            <a:off x="2667000" y="4611478"/>
            <a:ext cx="6438900" cy="1085850"/>
          </a:xfrm>
          <a:prstGeom prst="rect">
            <a:avLst/>
          </a:prstGeom>
        </p:spPr>
      </p:pic>
    </p:spTree>
    <p:extLst>
      <p:ext uri="{BB962C8B-B14F-4D97-AF65-F5344CB8AC3E}">
        <p14:creationId xmlns:p14="http://schemas.microsoft.com/office/powerpoint/2010/main" val="117310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182880"/>
            <a:ext cx="10134600" cy="883919"/>
          </a:xfrm>
        </p:spPr>
        <p:txBody>
          <a:bodyPr>
            <a:normAutofit/>
          </a:bodyPr>
          <a:lstStyle/>
          <a:p>
            <a:r>
              <a:rPr lang="en-US" sz="3600" b="1" dirty="0">
                <a:latin typeface="+mn-lt"/>
              </a:rPr>
              <a:t>Overview</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066799"/>
            <a:ext cx="10134600" cy="4343399"/>
          </a:xfrm>
        </p:spPr>
        <p:txBody>
          <a:bodyPr>
            <a:normAutofit fontScale="92500" lnSpcReduction="20000"/>
          </a:bodyPr>
          <a:lstStyle/>
          <a:p>
            <a:r>
              <a:rPr lang="de-DE" dirty="0"/>
              <a:t>Introduction</a:t>
            </a:r>
          </a:p>
          <a:p>
            <a:r>
              <a:rPr lang="en-GB" dirty="0"/>
              <a:t>Data Visualization</a:t>
            </a:r>
          </a:p>
          <a:p>
            <a:r>
              <a:rPr lang="en-GB" dirty="0"/>
              <a:t>Data Analysis </a:t>
            </a:r>
          </a:p>
          <a:p>
            <a:r>
              <a:rPr lang="en-GB" dirty="0"/>
              <a:t>Data Pre-processing</a:t>
            </a:r>
          </a:p>
          <a:p>
            <a:r>
              <a:rPr lang="en-GB" dirty="0"/>
              <a:t>Anomaly Detection</a:t>
            </a:r>
          </a:p>
          <a:p>
            <a:pPr marL="0" indent="0">
              <a:buNone/>
            </a:pPr>
            <a:r>
              <a:rPr lang="en-GB" dirty="0"/>
              <a:t>	Modelling and Implementation using ADTK – Algorithms in Python</a:t>
            </a:r>
          </a:p>
          <a:p>
            <a:pPr marL="0" indent="0">
              <a:buNone/>
            </a:pPr>
            <a:r>
              <a:rPr lang="en-GB" dirty="0"/>
              <a:t>	</a:t>
            </a:r>
            <a:r>
              <a:rPr lang="en-GB" dirty="0" err="1"/>
              <a:t>Kapacitor</a:t>
            </a:r>
            <a:r>
              <a:rPr lang="en-GB" dirty="0"/>
              <a:t> and Influx DB – Detecting Anomalies in Online mode</a:t>
            </a:r>
          </a:p>
          <a:p>
            <a:r>
              <a:rPr lang="en-GB" dirty="0"/>
              <a:t>Results</a:t>
            </a:r>
          </a:p>
          <a:p>
            <a:r>
              <a:rPr lang="en-US" dirty="0"/>
              <a:t>Conclusion</a:t>
            </a:r>
          </a:p>
          <a:p>
            <a:r>
              <a:rPr lang="en-US" dirty="0"/>
              <a:t>References</a:t>
            </a:r>
            <a:endParaRPr lang="en-GB" dirty="0"/>
          </a:p>
        </p:txBody>
      </p:sp>
      <p:sp>
        <p:nvSpPr>
          <p:cNvPr id="10" name="CasellaDiTesto 1">
            <a:extLst>
              <a:ext uri="{FF2B5EF4-FFF2-40B4-BE49-F238E27FC236}">
                <a16:creationId xmlns:a16="http://schemas.microsoft.com/office/drawing/2014/main" id="{0CD55679-FE69-4D13-A983-EE71F6F0E0E0}"/>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418531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003298"/>
          </a:xfrm>
        </p:spPr>
        <p:txBody>
          <a:bodyPr>
            <a:normAutofit/>
          </a:bodyPr>
          <a:lstStyle/>
          <a:p>
            <a:r>
              <a:rPr lang="en-US" sz="3200" b="1" dirty="0">
                <a:latin typeface="+mn-lt"/>
              </a:rPr>
              <a:t>Implementation 1 - Anomaly Detection in Python </a:t>
            </a: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371600" y="1219200"/>
            <a:ext cx="10546080" cy="4267199"/>
          </a:xfrm>
        </p:spPr>
        <p:txBody>
          <a:bodyPr>
            <a:normAutofit/>
          </a:bodyPr>
          <a:lstStyle/>
          <a:p>
            <a:pPr marL="0" indent="0">
              <a:buNone/>
            </a:pPr>
            <a:r>
              <a:rPr lang="en-US" sz="2000" dirty="0"/>
              <a:t>Initially, Standard Deviation, Isolation Forest algorithm was used and then moved to ADTK for better results.</a:t>
            </a:r>
          </a:p>
          <a:p>
            <a:r>
              <a:rPr lang="en-US" sz="2000" dirty="0"/>
              <a:t>Train test split </a:t>
            </a:r>
          </a:p>
          <a:p>
            <a:pPr lvl="1">
              <a:buFont typeface="Symbol" panose="05050102010706020507" pitchFamily="18" charset="2"/>
              <a:buChar char="-"/>
            </a:pPr>
            <a:r>
              <a:rPr lang="en-US" sz="2000" dirty="0"/>
              <a:t>Use of rolling window inside for loop </a:t>
            </a:r>
          </a:p>
          <a:p>
            <a:pPr lvl="1">
              <a:buFont typeface="Symbol" panose="05050102010706020507" pitchFamily="18" charset="2"/>
              <a:buChar char="-"/>
            </a:pPr>
            <a:r>
              <a:rPr lang="en-US" sz="2000" dirty="0"/>
              <a:t>Consideration of whole data set</a:t>
            </a:r>
          </a:p>
          <a:p>
            <a:pPr lvl="1">
              <a:buFont typeface="Symbol" panose="05050102010706020507" pitchFamily="18" charset="2"/>
              <a:buChar char="-"/>
            </a:pPr>
            <a:r>
              <a:rPr lang="en-US" sz="2000" dirty="0"/>
              <a:t>Train on the first 4 days </a:t>
            </a:r>
          </a:p>
          <a:p>
            <a:pPr lvl="1">
              <a:buFont typeface="Symbol" panose="05050102010706020507" pitchFamily="18" charset="2"/>
              <a:buChar char="-"/>
            </a:pPr>
            <a:r>
              <a:rPr lang="en-US" sz="2000" dirty="0"/>
              <a:t>Test on the 5</a:t>
            </a:r>
            <a:r>
              <a:rPr lang="en-US" sz="2000" baseline="30000" dirty="0"/>
              <a:t>th</a:t>
            </a:r>
            <a:r>
              <a:rPr lang="en-US" sz="2000" dirty="0"/>
              <a:t> day</a:t>
            </a:r>
          </a:p>
          <a:p>
            <a:pPr lvl="1">
              <a:buFont typeface="Symbol" panose="05050102010706020507" pitchFamily="18" charset="2"/>
              <a:buChar char="-"/>
            </a:pPr>
            <a:endParaRPr lang="en-US" dirty="0"/>
          </a:p>
          <a:p>
            <a:pPr lvl="1">
              <a:buFont typeface="Symbol" panose="05050102010706020507" pitchFamily="18" charset="2"/>
              <a:buChar char="-"/>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B45A6AB4-87BB-4002-83D1-D225404DF906}"/>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520" y="3678308"/>
            <a:ext cx="8466909" cy="1925147"/>
          </a:xfrm>
          <a:prstGeom prst="rect">
            <a:avLst/>
          </a:prstGeom>
        </p:spPr>
      </p:pic>
    </p:spTree>
    <p:extLst>
      <p:ext uri="{BB962C8B-B14F-4D97-AF65-F5344CB8AC3E}">
        <p14:creationId xmlns:p14="http://schemas.microsoft.com/office/powerpoint/2010/main" val="422865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366736"/>
          </a:xfrm>
        </p:spPr>
        <p:txBody>
          <a:bodyPr>
            <a:normAutofit/>
          </a:bodyPr>
          <a:lstStyle/>
          <a:p>
            <a:r>
              <a:rPr lang="en-US" sz="3200" b="1" dirty="0">
                <a:latin typeface="+mn-lt"/>
              </a:rPr>
              <a:t>Using Algorithm1 - Anomaly Detector</a:t>
            </a:r>
            <a:br>
              <a:rPr lang="en-US" sz="3200" b="1" dirty="0">
                <a:latin typeface="+mn-lt"/>
              </a:rPr>
            </a:b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158239"/>
            <a:ext cx="10698480" cy="5013961"/>
          </a:xfrm>
        </p:spPr>
        <p:txBody>
          <a:bodyPr>
            <a:normAutofit/>
          </a:bodyPr>
          <a:lstStyle/>
          <a:p>
            <a:pPr marL="0" indent="0" algn="ctr">
              <a:buNone/>
            </a:pPr>
            <a:endParaRPr lang="en-US" dirty="0"/>
          </a:p>
          <a:p>
            <a:r>
              <a:rPr lang="en-US" dirty="0"/>
              <a:t>Generalized ESD (Extreme Studentized Deviate) Test AD</a:t>
            </a:r>
          </a:p>
          <a:p>
            <a:pPr lvl="1">
              <a:buFont typeface="Symbol" panose="05050102010706020507" pitchFamily="18" charset="2"/>
              <a:buChar char="-"/>
            </a:pPr>
            <a:r>
              <a:rPr lang="en-US" dirty="0"/>
              <a:t>Is a statistical test for outliers and use on univariate data, in our case it is used in separate variables and then aggregated</a:t>
            </a:r>
          </a:p>
          <a:p>
            <a:pPr lvl="1">
              <a:buFont typeface="Symbol" panose="05050102010706020507" pitchFamily="18" charset="2"/>
              <a:buChar char="-"/>
            </a:pPr>
            <a:r>
              <a:rPr lang="en-US" dirty="0"/>
              <a:t>As </a:t>
            </a:r>
            <a:r>
              <a:rPr lang="en-US" b="1" dirty="0"/>
              <a:t>Redox</a:t>
            </a:r>
            <a:r>
              <a:rPr lang="en-US" dirty="0"/>
              <a:t> and  </a:t>
            </a:r>
            <a:r>
              <a:rPr lang="en-US" b="1" dirty="0"/>
              <a:t>Cl_2</a:t>
            </a:r>
            <a:r>
              <a:rPr lang="en-US" dirty="0"/>
              <a:t> follow the normal distribution pattern partially in our data set, this algorithm was used on these 2 variables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B45A6AB4-87BB-4002-83D1-D225404DF906}"/>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3"/>
          <a:stretch>
            <a:fillRect/>
          </a:stretch>
        </p:blipFill>
        <p:spPr>
          <a:xfrm>
            <a:off x="1445766" y="3627158"/>
            <a:ext cx="10256520" cy="1600162"/>
          </a:xfrm>
          <a:prstGeom prst="rect">
            <a:avLst/>
          </a:prstGeom>
        </p:spPr>
      </p:pic>
    </p:spTree>
    <p:extLst>
      <p:ext uri="{BB962C8B-B14F-4D97-AF65-F5344CB8AC3E}">
        <p14:creationId xmlns:p14="http://schemas.microsoft.com/office/powerpoint/2010/main" val="181743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914400" y="365126"/>
            <a:ext cx="10439400" cy="1003298"/>
          </a:xfrm>
        </p:spPr>
        <p:txBody>
          <a:bodyPr>
            <a:normAutofit/>
          </a:bodyPr>
          <a:lstStyle/>
          <a:p>
            <a:r>
              <a:rPr lang="en-US" sz="3200" b="1" dirty="0">
                <a:latin typeface="+mn-lt"/>
              </a:rPr>
              <a:t>Using Algorithm2 – Anomaly Detector</a:t>
            </a: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914400" y="1219200"/>
            <a:ext cx="11003280" cy="4953000"/>
          </a:xfrm>
        </p:spPr>
        <p:txBody>
          <a:bodyPr>
            <a:normAutofit/>
          </a:bodyPr>
          <a:lstStyle/>
          <a:p>
            <a:r>
              <a:rPr lang="en-US" dirty="0"/>
              <a:t>Principal Component Analysis Anomaly Detector (</a:t>
            </a:r>
            <a:r>
              <a:rPr lang="en-US" dirty="0" err="1"/>
              <a:t>PcaAD</a:t>
            </a:r>
            <a:r>
              <a:rPr lang="en-US" dirty="0"/>
              <a:t>)</a:t>
            </a:r>
          </a:p>
          <a:p>
            <a:pPr lvl="1">
              <a:buFont typeface="Symbol" panose="05050102010706020507" pitchFamily="18" charset="2"/>
              <a:buChar char="-"/>
            </a:pPr>
            <a:r>
              <a:rPr lang="en-US" dirty="0"/>
              <a:t>Use for multivariate time series</a:t>
            </a:r>
          </a:p>
          <a:p>
            <a:pPr lvl="1">
              <a:buFont typeface="Symbol" panose="05050102010706020507" pitchFamily="18" charset="2"/>
              <a:buChar char="-"/>
            </a:pPr>
            <a:r>
              <a:rPr lang="en-US" dirty="0"/>
              <a:t>With reducing the dimensionality of the feature vectors led to better visualization and analysis of the data</a:t>
            </a:r>
          </a:p>
          <a:p>
            <a:pPr lvl="1">
              <a:buFont typeface="Symbol" panose="05050102010706020507" pitchFamily="18" charset="2"/>
              <a:buChar char="-"/>
            </a:pPr>
            <a:r>
              <a:rPr lang="en-US" dirty="0"/>
              <a:t>As in </a:t>
            </a:r>
            <a:r>
              <a:rPr lang="en-US" dirty="0" err="1"/>
              <a:t>choosen</a:t>
            </a:r>
            <a:r>
              <a:rPr lang="en-US" dirty="0"/>
              <a:t> data set, Redox is the most important variable and the relation between Redox-pH is 0.6, Redox-pH was selected for PCA anomaly detection.</a:t>
            </a:r>
          </a:p>
          <a:p>
            <a:pPr lvl="1">
              <a:buFont typeface="Symbol" panose="05050102010706020507" pitchFamily="18" charset="2"/>
              <a:buChar char="-"/>
            </a:pPr>
            <a:endParaRPr lang="en-US" dirty="0"/>
          </a:p>
          <a:p>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7754B0C5-A0E8-4243-A24E-8948DDA9AAAC}"/>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67" y="4072820"/>
            <a:ext cx="11103745" cy="859029"/>
          </a:xfrm>
          <a:prstGeom prst="rect">
            <a:avLst/>
          </a:prstGeom>
        </p:spPr>
      </p:pic>
    </p:spTree>
    <p:extLst>
      <p:ext uri="{BB962C8B-B14F-4D97-AF65-F5344CB8AC3E}">
        <p14:creationId xmlns:p14="http://schemas.microsoft.com/office/powerpoint/2010/main" val="252695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762000" y="624854"/>
            <a:ext cx="11155680" cy="5547346"/>
          </a:xfrm>
        </p:spPr>
        <p:txBody>
          <a:bodyPr>
            <a:normAutofit/>
          </a:bodyPr>
          <a:lstStyle/>
          <a:p>
            <a:pPr marL="0" indent="0">
              <a:buNone/>
            </a:pPr>
            <a:r>
              <a:rPr lang="en-US" sz="3200" b="1" dirty="0"/>
              <a:t>OR Aggregator</a:t>
            </a:r>
          </a:p>
          <a:p>
            <a:pPr marL="571500" lvl="1" indent="-342900"/>
            <a:r>
              <a:rPr lang="en-US" dirty="0"/>
              <a:t>The results of ESD Analysis on Redox and Chlorine and PCA Analysis on Redox-pH is merged together in a single data frame.</a:t>
            </a:r>
          </a:p>
          <a:p>
            <a:pPr marL="571500" lvl="1" indent="-342900"/>
            <a:r>
              <a:rPr lang="en-US" dirty="0"/>
              <a:t>OR aggregator is applied </a:t>
            </a:r>
          </a:p>
          <a:p>
            <a:pPr marL="571500" lvl="1" indent="-342900"/>
            <a:r>
              <a:rPr lang="en-US" dirty="0"/>
              <a:t>The result is compared with the ‘Event’</a:t>
            </a:r>
          </a:p>
          <a:p>
            <a:pPr marL="571500" lvl="1" indent="-342900"/>
            <a:r>
              <a:rPr lang="en-US" dirty="0"/>
              <a:t>All results are concatenated together due to rolling window.</a:t>
            </a:r>
            <a:endParaRPr lang="en-GB" dirty="0"/>
          </a:p>
          <a:p>
            <a:pPr marL="457200" lvl="1" indent="0">
              <a:buNone/>
            </a:pPr>
            <a:endParaRPr lang="en-US" dirty="0"/>
          </a:p>
          <a:p>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7754B0C5-A0E8-4243-A24E-8948DDA9AAAC}"/>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28999"/>
            <a:ext cx="11003280" cy="1465581"/>
          </a:xfrm>
          <a:prstGeom prst="rect">
            <a:avLst/>
          </a:prstGeom>
        </p:spPr>
      </p:pic>
    </p:spTree>
    <p:extLst>
      <p:ext uri="{BB962C8B-B14F-4D97-AF65-F5344CB8AC3E}">
        <p14:creationId xmlns:p14="http://schemas.microsoft.com/office/powerpoint/2010/main" val="210328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1">
            <a:extLst>
              <a:ext uri="{FF2B5EF4-FFF2-40B4-BE49-F238E27FC236}">
                <a16:creationId xmlns:a16="http://schemas.microsoft.com/office/drawing/2014/main" id="{B193529B-6B41-4E36-9F05-E4932F04C56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
        <p:nvSpPr>
          <p:cNvPr id="5" name="Content Placeholder 4">
            <a:extLst>
              <a:ext uri="{FF2B5EF4-FFF2-40B4-BE49-F238E27FC236}">
                <a16:creationId xmlns:a16="http://schemas.microsoft.com/office/drawing/2014/main" id="{5C9B0B64-B60C-4EC4-BAB9-B0C5BB867988}"/>
              </a:ext>
            </a:extLst>
          </p:cNvPr>
          <p:cNvSpPr>
            <a:spLocks noGrp="1"/>
          </p:cNvSpPr>
          <p:nvPr>
            <p:ph idx="1"/>
          </p:nvPr>
        </p:nvSpPr>
        <p:spPr>
          <a:xfrm>
            <a:off x="1124971" y="1600200"/>
            <a:ext cx="9982200" cy="3741737"/>
          </a:xfrm>
        </p:spPr>
        <p:txBody>
          <a:bodyPr>
            <a:normAutofit/>
          </a:bodyPr>
          <a:lstStyle/>
          <a:p>
            <a:pPr marL="0" indent="0" algn="ctr">
              <a:buNone/>
            </a:pPr>
            <a:endParaRPr lang="en-US" sz="4400" b="1" dirty="0">
              <a:effectLst>
                <a:outerShdw blurRad="38100" dist="38100" dir="2700000" algn="tl">
                  <a:srgbClr val="000000">
                    <a:alpha val="43137"/>
                  </a:srgbClr>
                </a:outerShdw>
              </a:effectLst>
            </a:endParaRPr>
          </a:p>
          <a:p>
            <a:pPr marL="0" indent="0" algn="ctr">
              <a:buNone/>
            </a:pPr>
            <a:r>
              <a:rPr lang="en-US" sz="4400" b="1" dirty="0">
                <a:effectLst>
                  <a:outerShdw blurRad="38100" dist="38100" dir="2700000" algn="tl">
                    <a:srgbClr val="000000">
                      <a:alpha val="43137"/>
                    </a:srgbClr>
                  </a:outerShdw>
                </a:effectLst>
              </a:rPr>
              <a:t>Results of Implementation </a:t>
            </a:r>
          </a:p>
        </p:txBody>
      </p:sp>
    </p:spTree>
    <p:extLst>
      <p:ext uri="{BB962C8B-B14F-4D97-AF65-F5344CB8AC3E}">
        <p14:creationId xmlns:p14="http://schemas.microsoft.com/office/powerpoint/2010/main" val="45036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066800" y="533402"/>
            <a:ext cx="10850880" cy="5638798"/>
          </a:xfrm>
        </p:spPr>
        <p:txBody>
          <a:bodyPr>
            <a:normAutofit/>
          </a:bodyPr>
          <a:lstStyle/>
          <a:p>
            <a:pPr marL="0" indent="0">
              <a:buNone/>
            </a:pPr>
            <a:endParaRPr lang="en-US" dirty="0"/>
          </a:p>
          <a:p>
            <a:pPr indent="-457200">
              <a:buFont typeface="Wingdings" panose="05000000000000000000" pitchFamily="2" charset="2"/>
              <a:buChar char="Ø"/>
            </a:pPr>
            <a:r>
              <a:rPr lang="en-US" dirty="0"/>
              <a:t>The ‘head’ of the </a:t>
            </a:r>
            <a:r>
              <a:rPr lang="en-US" dirty="0" err="1"/>
              <a:t>dataframe</a:t>
            </a:r>
            <a:r>
              <a:rPr lang="en-US" dirty="0"/>
              <a:t> is displayed below</a:t>
            </a:r>
          </a:p>
        </p:txBody>
      </p:sp>
      <p:sp>
        <p:nvSpPr>
          <p:cNvPr id="10" name="CasellaDiTesto 1">
            <a:extLst>
              <a:ext uri="{FF2B5EF4-FFF2-40B4-BE49-F238E27FC236}">
                <a16:creationId xmlns:a16="http://schemas.microsoft.com/office/drawing/2014/main" id="{E3446742-A434-41BF-B76F-37E51D123243}"/>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11" name="Picture 10"/>
          <p:cNvPicPr/>
          <p:nvPr/>
        </p:nvPicPr>
        <p:blipFill>
          <a:blip r:embed="rId3"/>
          <a:stretch>
            <a:fillRect/>
          </a:stretch>
        </p:blipFill>
        <p:spPr>
          <a:xfrm>
            <a:off x="1600200" y="1752600"/>
            <a:ext cx="9784572" cy="2766959"/>
          </a:xfrm>
          <a:prstGeom prst="rect">
            <a:avLst/>
          </a:prstGeom>
        </p:spPr>
      </p:pic>
    </p:spTree>
    <p:extLst>
      <p:ext uri="{BB962C8B-B14F-4D97-AF65-F5344CB8AC3E}">
        <p14:creationId xmlns:p14="http://schemas.microsoft.com/office/powerpoint/2010/main" val="75164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8" name="Picture 7"/>
          <p:cNvPicPr/>
          <p:nvPr/>
        </p:nvPicPr>
        <p:blipFill>
          <a:blip r:embed="rId3"/>
          <a:stretch>
            <a:fillRect/>
          </a:stretch>
        </p:blipFill>
        <p:spPr>
          <a:xfrm>
            <a:off x="457200" y="838200"/>
            <a:ext cx="5715000" cy="4267200"/>
          </a:xfrm>
          <a:prstGeom prst="rect">
            <a:avLst/>
          </a:prstGeom>
        </p:spPr>
      </p:pic>
      <p:pic>
        <p:nvPicPr>
          <p:cNvPr id="10" name="Picture 9"/>
          <p:cNvPicPr/>
          <p:nvPr/>
        </p:nvPicPr>
        <p:blipFill>
          <a:blip r:embed="rId4"/>
          <a:stretch>
            <a:fillRect/>
          </a:stretch>
        </p:blipFill>
        <p:spPr>
          <a:xfrm>
            <a:off x="6324600" y="777240"/>
            <a:ext cx="5602742" cy="4328160"/>
          </a:xfrm>
          <a:prstGeom prst="rect">
            <a:avLst/>
          </a:prstGeom>
        </p:spPr>
      </p:pic>
      <p:sp>
        <p:nvSpPr>
          <p:cNvPr id="12" name="CasellaDiTesto 1">
            <a:extLst>
              <a:ext uri="{FF2B5EF4-FFF2-40B4-BE49-F238E27FC236}">
                <a16:creationId xmlns:a16="http://schemas.microsoft.com/office/drawing/2014/main" id="{B5EA51B1-1848-4815-99E8-51368252FBC3}"/>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951114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23829" y="591735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4294967295"/>
          </p:nvPr>
        </p:nvSpPr>
        <p:spPr>
          <a:xfrm>
            <a:off x="1493838" y="1219200"/>
            <a:ext cx="10698162"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8" name="Picture 7"/>
          <p:cNvPicPr/>
          <p:nvPr/>
        </p:nvPicPr>
        <p:blipFill>
          <a:blip r:embed="rId3"/>
          <a:stretch>
            <a:fillRect/>
          </a:stretch>
        </p:blipFill>
        <p:spPr>
          <a:xfrm>
            <a:off x="1066800" y="685800"/>
            <a:ext cx="10210800" cy="4267200"/>
          </a:xfrm>
          <a:prstGeom prst="rect">
            <a:avLst/>
          </a:prstGeom>
        </p:spPr>
      </p:pic>
      <p:sp>
        <p:nvSpPr>
          <p:cNvPr id="10" name="CasellaDiTesto 1">
            <a:extLst>
              <a:ext uri="{FF2B5EF4-FFF2-40B4-BE49-F238E27FC236}">
                <a16:creationId xmlns:a16="http://schemas.microsoft.com/office/drawing/2014/main" id="{92481FF7-D577-467C-8730-9AEDE145C501}"/>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115155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23829" y="591735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4294967295"/>
          </p:nvPr>
        </p:nvSpPr>
        <p:spPr>
          <a:xfrm>
            <a:off x="1493838" y="1219200"/>
            <a:ext cx="10698162"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10" name="Picture 9">
            <a:extLst>
              <a:ext uri="{FF2B5EF4-FFF2-40B4-BE49-F238E27FC236}">
                <a16:creationId xmlns:a16="http://schemas.microsoft.com/office/drawing/2014/main" id="{5E9E6289-EE97-4D93-88EF-FD1685865846}"/>
              </a:ext>
            </a:extLst>
          </p:cNvPr>
          <p:cNvPicPr/>
          <p:nvPr/>
        </p:nvPicPr>
        <p:blipFill>
          <a:blip r:embed="rId3"/>
          <a:stretch>
            <a:fillRect/>
          </a:stretch>
        </p:blipFill>
        <p:spPr>
          <a:xfrm>
            <a:off x="2438400" y="1066800"/>
            <a:ext cx="8077200" cy="3718546"/>
          </a:xfrm>
          <a:prstGeom prst="rect">
            <a:avLst/>
          </a:prstGeom>
        </p:spPr>
      </p:pic>
      <p:sp>
        <p:nvSpPr>
          <p:cNvPr id="11" name="CasellaDiTesto 1">
            <a:extLst>
              <a:ext uri="{FF2B5EF4-FFF2-40B4-BE49-F238E27FC236}">
                <a16:creationId xmlns:a16="http://schemas.microsoft.com/office/drawing/2014/main" id="{7E2E849A-2D9D-4077-88D3-A1E53553D51D}"/>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86099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sz="half" idx="4294967295"/>
          </p:nvPr>
        </p:nvSpPr>
        <p:spPr>
          <a:xfrm>
            <a:off x="0" y="1825625"/>
            <a:ext cx="5181600" cy="4351338"/>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47" y="311265"/>
            <a:ext cx="10515600" cy="38070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25" y="3732693"/>
            <a:ext cx="10432143" cy="2905530"/>
          </a:xfrm>
          <a:prstGeom prst="rect">
            <a:avLst/>
          </a:prstGeom>
        </p:spPr>
      </p:pic>
      <p:sp>
        <p:nvSpPr>
          <p:cNvPr id="10" name="TextBox 9">
            <a:extLst>
              <a:ext uri="{FF2B5EF4-FFF2-40B4-BE49-F238E27FC236}">
                <a16:creationId xmlns:a16="http://schemas.microsoft.com/office/drawing/2014/main" id="{3BCA0335-24AF-414D-9BE9-5CF7612EDA95}"/>
              </a:ext>
            </a:extLst>
          </p:cNvPr>
          <p:cNvSpPr txBox="1"/>
          <p:nvPr/>
        </p:nvSpPr>
        <p:spPr>
          <a:xfrm>
            <a:off x="2503588" y="311265"/>
            <a:ext cx="6792812" cy="461665"/>
          </a:xfrm>
          <a:prstGeom prst="rect">
            <a:avLst/>
          </a:prstGeom>
          <a:noFill/>
        </p:spPr>
        <p:txBody>
          <a:bodyPr wrap="square" rtlCol="0">
            <a:spAutoFit/>
          </a:bodyPr>
          <a:lstStyle/>
          <a:p>
            <a:r>
              <a:rPr lang="en-US" sz="2400" b="1" kern="1200" dirty="0">
                <a:solidFill>
                  <a:schemeClr val="tx1"/>
                </a:solidFill>
                <a:latin typeface="+mn-lt"/>
                <a:ea typeface="+mn-ea"/>
                <a:cs typeface="+mn-cs"/>
              </a:rPr>
              <a:t>Generalized ESD Algorithm on REDOX and CL_2</a:t>
            </a:r>
          </a:p>
        </p:txBody>
      </p:sp>
    </p:spTree>
    <p:extLst>
      <p:ext uri="{BB962C8B-B14F-4D97-AF65-F5344CB8AC3E}">
        <p14:creationId xmlns:p14="http://schemas.microsoft.com/office/powerpoint/2010/main" val="243103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1">
            <a:extLst>
              <a:ext uri="{FF2B5EF4-FFF2-40B4-BE49-F238E27FC236}">
                <a16:creationId xmlns:a16="http://schemas.microsoft.com/office/drawing/2014/main" id="{B193529B-6B41-4E36-9F05-E4932F04C56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
        <p:nvSpPr>
          <p:cNvPr id="5" name="Content Placeholder 4">
            <a:extLst>
              <a:ext uri="{FF2B5EF4-FFF2-40B4-BE49-F238E27FC236}">
                <a16:creationId xmlns:a16="http://schemas.microsoft.com/office/drawing/2014/main" id="{5C9B0B64-B60C-4EC4-BAB9-B0C5BB867988}"/>
              </a:ext>
            </a:extLst>
          </p:cNvPr>
          <p:cNvSpPr>
            <a:spLocks noGrp="1"/>
          </p:cNvSpPr>
          <p:nvPr>
            <p:ph idx="1"/>
          </p:nvPr>
        </p:nvSpPr>
        <p:spPr>
          <a:xfrm>
            <a:off x="838200" y="1034979"/>
            <a:ext cx="10515600" cy="4351338"/>
          </a:xfrm>
        </p:spPr>
        <p:txBody>
          <a:bodyPr>
            <a:normAutofit/>
          </a:bodyPr>
          <a:lstStyle/>
          <a:p>
            <a:pPr marL="0" indent="0" algn="ctr">
              <a:buNone/>
            </a:pPr>
            <a:endParaRPr lang="en-US" sz="4400" b="1" dirty="0">
              <a:effectLst>
                <a:outerShdw blurRad="38100" dist="38100" dir="2700000" algn="tl">
                  <a:srgbClr val="000000">
                    <a:alpha val="43137"/>
                  </a:srgbClr>
                </a:outerShdw>
              </a:effectLst>
            </a:endParaRPr>
          </a:p>
          <a:p>
            <a:pPr marL="0" indent="0" algn="ctr">
              <a:buNone/>
            </a:pPr>
            <a:endParaRPr lang="de-DE" sz="4400" b="1" dirty="0"/>
          </a:p>
          <a:p>
            <a:pPr marL="0" indent="0" algn="ctr">
              <a:buNone/>
            </a:pPr>
            <a:r>
              <a:rPr lang="de-DE" sz="4400" b="1" dirty="0"/>
              <a:t>Introduction</a:t>
            </a:r>
            <a:endParaRPr lang="de-DE" sz="4400" dirty="0"/>
          </a:p>
        </p:txBody>
      </p:sp>
    </p:spTree>
    <p:extLst>
      <p:ext uri="{BB962C8B-B14F-4D97-AF65-F5344CB8AC3E}">
        <p14:creationId xmlns:p14="http://schemas.microsoft.com/office/powerpoint/2010/main" val="410671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44200" y="599814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39486" y="771357"/>
            <a:ext cx="11952514" cy="5119080"/>
          </a:xfrm>
          <a:prstGeom prst="rect">
            <a:avLst/>
          </a:prstGeom>
        </p:spPr>
      </p:pic>
      <p:sp>
        <p:nvSpPr>
          <p:cNvPr id="3" name="TextBox 2">
            <a:extLst>
              <a:ext uri="{FF2B5EF4-FFF2-40B4-BE49-F238E27FC236}">
                <a16:creationId xmlns:a16="http://schemas.microsoft.com/office/drawing/2014/main" id="{B5DB52D9-5452-4322-91CF-41869F09C473}"/>
              </a:ext>
            </a:extLst>
          </p:cNvPr>
          <p:cNvSpPr txBox="1"/>
          <p:nvPr/>
        </p:nvSpPr>
        <p:spPr>
          <a:xfrm>
            <a:off x="4397576" y="729364"/>
            <a:ext cx="5356024" cy="461665"/>
          </a:xfrm>
          <a:prstGeom prst="rect">
            <a:avLst/>
          </a:prstGeom>
          <a:noFill/>
        </p:spPr>
        <p:txBody>
          <a:bodyPr wrap="square" rtlCol="0">
            <a:spAutoFit/>
          </a:bodyPr>
          <a:lstStyle/>
          <a:p>
            <a:r>
              <a:rPr lang="en-US" sz="2400" b="1" kern="1200" dirty="0">
                <a:solidFill>
                  <a:schemeClr val="tx1"/>
                </a:solidFill>
                <a:latin typeface="+mn-lt"/>
                <a:ea typeface="+mn-ea"/>
                <a:cs typeface="+mn-cs"/>
              </a:rPr>
              <a:t>PCA Analysis on REDOX-pH</a:t>
            </a:r>
          </a:p>
        </p:txBody>
      </p:sp>
      <p:sp>
        <p:nvSpPr>
          <p:cNvPr id="11" name="CasellaDiTesto 1">
            <a:extLst>
              <a:ext uri="{FF2B5EF4-FFF2-40B4-BE49-F238E27FC236}">
                <a16:creationId xmlns:a16="http://schemas.microsoft.com/office/drawing/2014/main" id="{B795BC47-11D3-419D-8EE2-A7AE5CD74F3D}"/>
              </a:ext>
            </a:extLst>
          </p:cNvPr>
          <p:cNvSpPr txBox="1"/>
          <p:nvPr/>
        </p:nvSpPr>
        <p:spPr>
          <a:xfrm>
            <a:off x="1632857" y="5932430"/>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806856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4294967295"/>
          </p:nvPr>
        </p:nvSpPr>
        <p:spPr>
          <a:xfrm>
            <a:off x="1493838" y="1219200"/>
            <a:ext cx="10698162"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11" name="Picture 10"/>
          <p:cNvPicPr/>
          <p:nvPr/>
        </p:nvPicPr>
        <p:blipFill>
          <a:blip r:embed="rId3"/>
          <a:stretch>
            <a:fillRect/>
          </a:stretch>
        </p:blipFill>
        <p:spPr>
          <a:xfrm>
            <a:off x="457200" y="243839"/>
            <a:ext cx="11353800" cy="5410200"/>
          </a:xfrm>
          <a:prstGeom prst="rect">
            <a:avLst/>
          </a:prstGeom>
        </p:spPr>
      </p:pic>
      <p:sp>
        <p:nvSpPr>
          <p:cNvPr id="10" name="CasellaDiTesto 1">
            <a:extLst>
              <a:ext uri="{FF2B5EF4-FFF2-40B4-BE49-F238E27FC236}">
                <a16:creationId xmlns:a16="http://schemas.microsoft.com/office/drawing/2014/main" id="{4B1A006A-9F63-4177-9990-A3698A1BDB91}"/>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3082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23829" y="5917353"/>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4294967295"/>
          </p:nvPr>
        </p:nvSpPr>
        <p:spPr>
          <a:xfrm>
            <a:off x="1493838" y="1219200"/>
            <a:ext cx="10698162"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059012"/>
            <a:ext cx="5638800" cy="4555381"/>
          </a:xfrm>
          <a:prstGeom prst="rect">
            <a:avLst/>
          </a:prstGeom>
        </p:spPr>
      </p:pic>
      <p:sp>
        <p:nvSpPr>
          <p:cNvPr id="10" name="TextBox 9">
            <a:extLst>
              <a:ext uri="{FF2B5EF4-FFF2-40B4-BE49-F238E27FC236}">
                <a16:creationId xmlns:a16="http://schemas.microsoft.com/office/drawing/2014/main" id="{8BC0A877-E566-4F54-BCE5-C6AE185A4521}"/>
              </a:ext>
            </a:extLst>
          </p:cNvPr>
          <p:cNvSpPr txBox="1"/>
          <p:nvPr/>
        </p:nvSpPr>
        <p:spPr>
          <a:xfrm>
            <a:off x="3344017" y="409602"/>
            <a:ext cx="6202678" cy="461665"/>
          </a:xfrm>
          <a:prstGeom prst="rect">
            <a:avLst/>
          </a:prstGeom>
          <a:noFill/>
        </p:spPr>
        <p:txBody>
          <a:bodyPr wrap="square" rtlCol="0">
            <a:spAutoFit/>
          </a:bodyPr>
          <a:lstStyle/>
          <a:p>
            <a:r>
              <a:rPr lang="en-US" sz="2400" b="1" kern="1200" dirty="0">
                <a:solidFill>
                  <a:schemeClr val="tx1"/>
                </a:solidFill>
                <a:latin typeface="+mn-lt"/>
                <a:ea typeface="+mn-ea"/>
                <a:cs typeface="+mn-cs"/>
              </a:rPr>
              <a:t>Confusion Matrix of PCA-ESD algorithm</a:t>
            </a:r>
          </a:p>
        </p:txBody>
      </p:sp>
      <p:sp>
        <p:nvSpPr>
          <p:cNvPr id="11" name="CasellaDiTesto 1">
            <a:extLst>
              <a:ext uri="{FF2B5EF4-FFF2-40B4-BE49-F238E27FC236}">
                <a16:creationId xmlns:a16="http://schemas.microsoft.com/office/drawing/2014/main" id="{B48FA557-1859-4C6A-9D33-62849D8D47A6}"/>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33952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49507" y="5933302"/>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219198" y="5807149"/>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219198" y="15949"/>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351518" y="15949"/>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4784088" y="15949"/>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5F65A95-5AB2-4FE1-9610-98734A43BD98}"/>
              </a:ext>
            </a:extLst>
          </p:cNvPr>
          <p:cNvSpPr txBox="1"/>
          <p:nvPr/>
        </p:nvSpPr>
        <p:spPr>
          <a:xfrm>
            <a:off x="3810000" y="745313"/>
            <a:ext cx="5669278" cy="461665"/>
          </a:xfrm>
          <a:prstGeom prst="rect">
            <a:avLst/>
          </a:prstGeom>
          <a:noFill/>
        </p:spPr>
        <p:txBody>
          <a:bodyPr wrap="square" rtlCol="0">
            <a:spAutoFit/>
          </a:bodyPr>
          <a:lstStyle/>
          <a:p>
            <a:r>
              <a:rPr lang="en-US" sz="2400" b="1" kern="1200" dirty="0">
                <a:solidFill>
                  <a:schemeClr val="tx1"/>
                </a:solidFill>
                <a:latin typeface="+mn-lt"/>
                <a:ea typeface="+mn-ea"/>
                <a:cs typeface="+mn-cs"/>
              </a:rPr>
              <a:t>Comparison of 2 Algorithms - METRICS</a:t>
            </a:r>
          </a:p>
        </p:txBody>
      </p:sp>
      <p:graphicFrame>
        <p:nvGraphicFramePr>
          <p:cNvPr id="3" name="Table 2">
            <a:extLst>
              <a:ext uri="{FF2B5EF4-FFF2-40B4-BE49-F238E27FC236}">
                <a16:creationId xmlns:a16="http://schemas.microsoft.com/office/drawing/2014/main" id="{1D937678-BE30-4A06-81DA-9F1F887D628D}"/>
              </a:ext>
            </a:extLst>
          </p:cNvPr>
          <p:cNvGraphicFramePr>
            <a:graphicFrameLocks noGrp="1"/>
          </p:cNvGraphicFramePr>
          <p:nvPr>
            <p:extLst>
              <p:ext uri="{D42A27DB-BD31-4B8C-83A1-F6EECF244321}">
                <p14:modId xmlns:p14="http://schemas.microsoft.com/office/powerpoint/2010/main" val="3299883034"/>
              </p:ext>
            </p:extLst>
          </p:nvPr>
        </p:nvGraphicFramePr>
        <p:xfrm>
          <a:off x="907588" y="1523999"/>
          <a:ext cx="10698480" cy="3352796"/>
        </p:xfrm>
        <a:graphic>
          <a:graphicData uri="http://schemas.openxmlformats.org/drawingml/2006/table">
            <a:tbl>
              <a:tblPr firstRow="1" firstCol="1" bandRow="1">
                <a:tableStyleId>{5C22544A-7EE6-4342-B048-85BDC9FD1C3A}</a:tableStyleId>
              </a:tblPr>
              <a:tblGrid>
                <a:gridCol w="1149812">
                  <a:extLst>
                    <a:ext uri="{9D8B030D-6E8A-4147-A177-3AD203B41FA5}">
                      <a16:colId xmlns:a16="http://schemas.microsoft.com/office/drawing/2014/main" val="3694444785"/>
                    </a:ext>
                  </a:extLst>
                </a:gridCol>
                <a:gridCol w="1219200">
                  <a:extLst>
                    <a:ext uri="{9D8B030D-6E8A-4147-A177-3AD203B41FA5}">
                      <a16:colId xmlns:a16="http://schemas.microsoft.com/office/drawing/2014/main" val="854561754"/>
                    </a:ext>
                  </a:extLst>
                </a:gridCol>
                <a:gridCol w="1219200">
                  <a:extLst>
                    <a:ext uri="{9D8B030D-6E8A-4147-A177-3AD203B41FA5}">
                      <a16:colId xmlns:a16="http://schemas.microsoft.com/office/drawing/2014/main" val="240911372"/>
                    </a:ext>
                  </a:extLst>
                </a:gridCol>
                <a:gridCol w="1168346">
                  <a:extLst>
                    <a:ext uri="{9D8B030D-6E8A-4147-A177-3AD203B41FA5}">
                      <a16:colId xmlns:a16="http://schemas.microsoft.com/office/drawing/2014/main" val="3186109608"/>
                    </a:ext>
                  </a:extLst>
                </a:gridCol>
                <a:gridCol w="1028391">
                  <a:extLst>
                    <a:ext uri="{9D8B030D-6E8A-4147-A177-3AD203B41FA5}">
                      <a16:colId xmlns:a16="http://schemas.microsoft.com/office/drawing/2014/main" val="1433479397"/>
                    </a:ext>
                  </a:extLst>
                </a:gridCol>
                <a:gridCol w="1660318">
                  <a:extLst>
                    <a:ext uri="{9D8B030D-6E8A-4147-A177-3AD203B41FA5}">
                      <a16:colId xmlns:a16="http://schemas.microsoft.com/office/drawing/2014/main" val="1485839764"/>
                    </a:ext>
                  </a:extLst>
                </a:gridCol>
                <a:gridCol w="1012933">
                  <a:extLst>
                    <a:ext uri="{9D8B030D-6E8A-4147-A177-3AD203B41FA5}">
                      <a16:colId xmlns:a16="http://schemas.microsoft.com/office/drawing/2014/main" val="2167842592"/>
                    </a:ext>
                  </a:extLst>
                </a:gridCol>
                <a:gridCol w="826496">
                  <a:extLst>
                    <a:ext uri="{9D8B030D-6E8A-4147-A177-3AD203B41FA5}">
                      <a16:colId xmlns:a16="http://schemas.microsoft.com/office/drawing/2014/main" val="2208761621"/>
                    </a:ext>
                  </a:extLst>
                </a:gridCol>
                <a:gridCol w="1413784">
                  <a:extLst>
                    <a:ext uri="{9D8B030D-6E8A-4147-A177-3AD203B41FA5}">
                      <a16:colId xmlns:a16="http://schemas.microsoft.com/office/drawing/2014/main" val="1101505346"/>
                    </a:ext>
                  </a:extLst>
                </a:gridCol>
              </a:tblGrid>
              <a:tr h="838199">
                <a:tc>
                  <a:txBody>
                    <a:bodyPr/>
                    <a:lstStyle/>
                    <a:p>
                      <a:pPr marL="0" marR="0">
                        <a:lnSpc>
                          <a:spcPct val="107000"/>
                        </a:lnSpc>
                        <a:spcBef>
                          <a:spcPts val="0"/>
                        </a:spcBef>
                        <a:spcAft>
                          <a:spcPts val="0"/>
                        </a:spcAft>
                      </a:pPr>
                      <a:r>
                        <a:rPr lang="en-IN" sz="1400" u="none">
                          <a:effectLst/>
                        </a:rPr>
                        <a:t>ALGORITHM</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True Positive</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True Negative</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dirty="0">
                          <a:effectLst/>
                        </a:rPr>
                        <a:t>False</a:t>
                      </a:r>
                      <a:endParaRPr lang="en-GB" sz="1400" u="none" dirty="0">
                        <a:effectLst/>
                      </a:endParaRPr>
                    </a:p>
                    <a:p>
                      <a:pPr marL="0" marR="0">
                        <a:lnSpc>
                          <a:spcPct val="107000"/>
                        </a:lnSpc>
                        <a:spcBef>
                          <a:spcPts val="0"/>
                        </a:spcBef>
                        <a:spcAft>
                          <a:spcPts val="0"/>
                        </a:spcAft>
                      </a:pPr>
                      <a:r>
                        <a:rPr lang="en-IN" sz="1400" u="none" dirty="0">
                          <a:effectLst/>
                        </a:rPr>
                        <a:t>Positive</a:t>
                      </a:r>
                      <a:endParaRPr lang="en-GB" sz="14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False Negative</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dirty="0">
                          <a:effectLst/>
                        </a:rPr>
                        <a:t>Precision True Events</a:t>
                      </a:r>
                      <a:endParaRPr lang="en-GB" sz="14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Recall True Events</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Accuracy</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b="1" u="none" dirty="0">
                          <a:effectLst/>
                        </a:rPr>
                        <a:t>F1_score of True Events</a:t>
                      </a:r>
                      <a:endParaRPr lang="en-GB" sz="14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7093850"/>
                  </a:ext>
                </a:extLst>
              </a:tr>
              <a:tr h="942974">
                <a:tc>
                  <a:txBody>
                    <a:bodyPr/>
                    <a:lstStyle/>
                    <a:p>
                      <a:pPr marL="0" marR="0">
                        <a:lnSpc>
                          <a:spcPct val="107000"/>
                        </a:lnSpc>
                        <a:spcBef>
                          <a:spcPts val="0"/>
                        </a:spcBef>
                        <a:spcAft>
                          <a:spcPts val="0"/>
                        </a:spcAft>
                      </a:pPr>
                      <a:r>
                        <a:rPr lang="en-IN" sz="1400" u="none">
                          <a:effectLst/>
                        </a:rPr>
                        <a:t>PCA-ESD</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1108</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114442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392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632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0.74</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0.64</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0.99</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b="1" u="none" dirty="0">
                          <a:effectLst/>
                        </a:rPr>
                        <a:t>0.68</a:t>
                      </a:r>
                      <a:endParaRPr lang="en-GB" sz="14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1716127"/>
                  </a:ext>
                </a:extLst>
              </a:tr>
              <a:tr h="733424">
                <a:tc>
                  <a:txBody>
                    <a:bodyPr/>
                    <a:lstStyle/>
                    <a:p>
                      <a:pPr marL="0" marR="0">
                        <a:lnSpc>
                          <a:spcPct val="107000"/>
                        </a:lnSpc>
                        <a:spcBef>
                          <a:spcPts val="0"/>
                        </a:spcBef>
                        <a:spcAft>
                          <a:spcPts val="0"/>
                        </a:spcAft>
                      </a:pPr>
                      <a:r>
                        <a:rPr lang="en-IN" sz="1400" u="none">
                          <a:effectLst/>
                        </a:rPr>
                        <a:t>ESD</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949</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114442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392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791</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0.71</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0.55</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0.99</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0.62</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891770"/>
                  </a:ext>
                </a:extLst>
              </a:tr>
              <a:tr h="838199">
                <a:tc>
                  <a:txBody>
                    <a:bodyPr/>
                    <a:lstStyle/>
                    <a:p>
                      <a:pPr marL="0" marR="0">
                        <a:lnSpc>
                          <a:spcPct val="107000"/>
                        </a:lnSpc>
                        <a:spcBef>
                          <a:spcPts val="0"/>
                        </a:spcBef>
                        <a:spcAft>
                          <a:spcPts val="0"/>
                        </a:spcAft>
                      </a:pPr>
                      <a:r>
                        <a:rPr lang="en-IN" sz="1400" u="none">
                          <a:effectLst/>
                        </a:rPr>
                        <a:t>PCA</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265</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dirty="0">
                          <a:effectLst/>
                        </a:rPr>
                        <a:t>114834</a:t>
                      </a:r>
                      <a:endParaRPr lang="en-GB" sz="14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1475</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0.1</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0.15</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a:effectLst/>
                        </a:rPr>
                        <a:t>0.99</a:t>
                      </a:r>
                      <a:endParaRPr lang="en-GB" sz="1400"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u="none" dirty="0">
                          <a:effectLst/>
                        </a:rPr>
                        <a:t>0.26</a:t>
                      </a:r>
                      <a:endParaRPr lang="en-GB" sz="14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1600982"/>
                  </a:ext>
                </a:extLst>
              </a:tr>
            </a:tbl>
          </a:graphicData>
        </a:graphic>
      </p:graphicFrame>
      <p:sp>
        <p:nvSpPr>
          <p:cNvPr id="12" name="CasellaDiTesto 1">
            <a:extLst>
              <a:ext uri="{FF2B5EF4-FFF2-40B4-BE49-F238E27FC236}">
                <a16:creationId xmlns:a16="http://schemas.microsoft.com/office/drawing/2014/main" id="{1FD3B397-B9FC-4E12-A6C3-8AE59A8C2F2A}"/>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53334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1">
            <a:extLst>
              <a:ext uri="{FF2B5EF4-FFF2-40B4-BE49-F238E27FC236}">
                <a16:creationId xmlns:a16="http://schemas.microsoft.com/office/drawing/2014/main" id="{B193529B-6B41-4E36-9F05-E4932F04C56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
        <p:nvSpPr>
          <p:cNvPr id="5" name="Content Placeholder 4">
            <a:extLst>
              <a:ext uri="{FF2B5EF4-FFF2-40B4-BE49-F238E27FC236}">
                <a16:creationId xmlns:a16="http://schemas.microsoft.com/office/drawing/2014/main" id="{5C9B0B64-B60C-4EC4-BAB9-B0C5BB867988}"/>
              </a:ext>
            </a:extLst>
          </p:cNvPr>
          <p:cNvSpPr>
            <a:spLocks noGrp="1"/>
          </p:cNvSpPr>
          <p:nvPr>
            <p:ph idx="1"/>
          </p:nvPr>
        </p:nvSpPr>
        <p:spPr>
          <a:xfrm>
            <a:off x="1465050" y="1345990"/>
            <a:ext cx="9982200" cy="5237690"/>
          </a:xfrm>
        </p:spPr>
        <p:txBody>
          <a:bodyPr>
            <a:normAutofit/>
          </a:bodyPr>
          <a:lstStyle/>
          <a:p>
            <a:pPr marL="0" indent="0" algn="ctr">
              <a:buNone/>
            </a:pPr>
            <a:endParaRPr lang="en-US" sz="4400" b="1" dirty="0">
              <a:effectLst>
                <a:outerShdw blurRad="38100" dist="38100" dir="2700000" algn="tl">
                  <a:srgbClr val="000000">
                    <a:alpha val="43137"/>
                  </a:srgbClr>
                </a:outerShdw>
              </a:effectLst>
            </a:endParaRPr>
          </a:p>
          <a:p>
            <a:pPr marL="0" indent="0" algn="ctr">
              <a:buNone/>
            </a:pPr>
            <a:r>
              <a:rPr lang="en-US" sz="4400" b="1" dirty="0">
                <a:effectLst>
                  <a:outerShdw blurRad="38100" dist="38100" dir="2700000" algn="tl">
                    <a:srgbClr val="000000">
                      <a:alpha val="43137"/>
                    </a:srgbClr>
                  </a:outerShdw>
                </a:effectLst>
              </a:rPr>
              <a:t>Implementation by </a:t>
            </a:r>
          </a:p>
          <a:p>
            <a:pPr marL="0" indent="0" algn="ctr">
              <a:buNone/>
            </a:pPr>
            <a:r>
              <a:rPr lang="en-US" sz="4400" b="1" dirty="0">
                <a:effectLst>
                  <a:outerShdw blurRad="38100" dist="38100" dir="2700000" algn="tl">
                    <a:srgbClr val="000000">
                      <a:alpha val="43137"/>
                    </a:srgbClr>
                  </a:outerShdw>
                </a:effectLst>
              </a:rPr>
              <a:t>Detecting Anomalies in Online fashion</a:t>
            </a:r>
          </a:p>
          <a:p>
            <a:pPr marL="0" indent="0" algn="ctr">
              <a:buNone/>
            </a:pPr>
            <a:r>
              <a:rPr lang="en-US" sz="4400" b="1" dirty="0">
                <a:effectLst>
                  <a:outerShdw blurRad="38100" dist="38100" dir="2700000" algn="tl">
                    <a:srgbClr val="000000">
                      <a:alpha val="43137"/>
                    </a:srgbClr>
                  </a:outerShdw>
                </a:effectLst>
              </a:rPr>
              <a:t>Using </a:t>
            </a:r>
            <a:r>
              <a:rPr lang="en-US" sz="4400" b="1" dirty="0" err="1">
                <a:effectLst>
                  <a:outerShdw blurRad="38100" dist="38100" dir="2700000" algn="tl">
                    <a:srgbClr val="000000">
                      <a:alpha val="43137"/>
                    </a:srgbClr>
                  </a:outerShdw>
                </a:effectLst>
              </a:rPr>
              <a:t>Kapacitor</a:t>
            </a:r>
            <a:r>
              <a:rPr lang="en-US" sz="4400" b="1" dirty="0">
                <a:effectLst>
                  <a:outerShdw blurRad="38100" dist="38100" dir="2700000" algn="tl">
                    <a:srgbClr val="000000">
                      <a:alpha val="43137"/>
                    </a:srgbClr>
                  </a:outerShdw>
                </a:effectLst>
              </a:rPr>
              <a:t> and Influx DB</a:t>
            </a:r>
          </a:p>
        </p:txBody>
      </p:sp>
    </p:spTree>
    <p:extLst>
      <p:ext uri="{BB962C8B-B14F-4D97-AF65-F5344CB8AC3E}">
        <p14:creationId xmlns:p14="http://schemas.microsoft.com/office/powerpoint/2010/main" val="178043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066800" y="685800"/>
            <a:ext cx="10850880" cy="5486400"/>
          </a:xfrm>
        </p:spPr>
        <p:txBody>
          <a:bodyPr>
            <a:normAutofit/>
          </a:bodyPr>
          <a:lstStyle/>
          <a:p>
            <a:pPr>
              <a:buFont typeface="Wingdings" panose="05000000000000000000" pitchFamily="2" charset="2"/>
              <a:buChar char="Ø"/>
            </a:pPr>
            <a:r>
              <a:rPr lang="en-US" dirty="0"/>
              <a:t>Fetching Real Time Data using </a:t>
            </a:r>
            <a:r>
              <a:rPr lang="en-US" dirty="0" err="1"/>
              <a:t>Kapacitor</a:t>
            </a:r>
            <a:r>
              <a:rPr lang="en-US" dirty="0"/>
              <a:t> and </a:t>
            </a:r>
            <a:r>
              <a:rPr lang="en-US" dirty="0" err="1"/>
              <a:t>InfluxDB</a:t>
            </a:r>
            <a:r>
              <a:rPr lang="en-US" dirty="0"/>
              <a:t>:</a:t>
            </a:r>
          </a:p>
          <a:p>
            <a:pPr marL="914400" lvl="1" indent="-457200">
              <a:buFont typeface="+mj-lt"/>
              <a:buAutoNum type="arabicPeriod"/>
            </a:pPr>
            <a:r>
              <a:rPr lang="en-US" dirty="0"/>
              <a:t>Using Python the design have been implemented to fetch the history and the current values</a:t>
            </a:r>
          </a:p>
          <a:p>
            <a:pPr marL="914400" lvl="1" indent="-457200">
              <a:buFont typeface="+mj-lt"/>
              <a:buAutoNum type="arabicPeriod"/>
            </a:pPr>
            <a:r>
              <a:rPr lang="en-US" dirty="0"/>
              <a:t>The outliers have been detected </a:t>
            </a:r>
          </a:p>
          <a:p>
            <a:pPr marL="914400" lvl="1" indent="-457200">
              <a:buFont typeface="+mj-lt"/>
              <a:buAutoNum type="arabicPeriod"/>
            </a:pPr>
            <a:r>
              <a:rPr lang="en-US" dirty="0"/>
              <a:t>Outliers have been sent back to </a:t>
            </a:r>
            <a:r>
              <a:rPr lang="en-US" dirty="0" err="1"/>
              <a:t>influxDB</a:t>
            </a:r>
            <a:r>
              <a:rPr lang="en-US" dirty="0"/>
              <a:t>.</a:t>
            </a:r>
          </a:p>
          <a:p>
            <a:pPr>
              <a:buFont typeface="Wingdings" panose="05000000000000000000" pitchFamily="2" charset="2"/>
              <a:buChar char="Ø"/>
            </a:pPr>
            <a:r>
              <a:rPr lang="en-US" dirty="0" err="1"/>
              <a:t>InfluxDB</a:t>
            </a:r>
            <a:r>
              <a:rPr lang="en-US" dirty="0"/>
              <a:t>, stores the timestamp along with the anomaly detected points. Then they are visualized in Grafana. </a:t>
            </a:r>
          </a:p>
          <a:p>
            <a:pPr>
              <a:buFont typeface="Wingdings" panose="05000000000000000000" pitchFamily="2" charset="2"/>
              <a:buChar char="Ø"/>
            </a:pPr>
            <a:r>
              <a:rPr lang="en-US" dirty="0" err="1"/>
              <a:t>Kapacitor</a:t>
            </a:r>
            <a:r>
              <a:rPr lang="en-US" dirty="0"/>
              <a:t>: Process streaming data in real-time</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53C85B0C-C229-47C0-B15C-20D57E8E65B0}"/>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176665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1003298"/>
          </a:xfrm>
        </p:spPr>
        <p:txBody>
          <a:bodyPr>
            <a:normAutofit/>
          </a:bodyPr>
          <a:lstStyle/>
          <a:p>
            <a:r>
              <a:rPr lang="en-US" sz="3200" b="1" dirty="0">
                <a:latin typeface="+mn-lt"/>
              </a:rPr>
              <a:t>How </a:t>
            </a:r>
            <a:r>
              <a:rPr lang="en-US" sz="3200" b="1" dirty="0" err="1">
                <a:latin typeface="+mn-lt"/>
              </a:rPr>
              <a:t>Kapacitor</a:t>
            </a:r>
            <a:r>
              <a:rPr lang="en-US" sz="3200" b="1" dirty="0">
                <a:latin typeface="+mn-lt"/>
              </a:rPr>
              <a:t> works ?</a:t>
            </a: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219200"/>
            <a:ext cx="10698480"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89016"/>
            <a:ext cx="7924800" cy="4264533"/>
          </a:xfrm>
          <a:prstGeom prst="rect">
            <a:avLst/>
          </a:prstGeom>
        </p:spPr>
      </p:pic>
    </p:spTree>
    <p:extLst>
      <p:ext uri="{BB962C8B-B14F-4D97-AF65-F5344CB8AC3E}">
        <p14:creationId xmlns:p14="http://schemas.microsoft.com/office/powerpoint/2010/main" val="2816562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4294967295"/>
          </p:nvPr>
        </p:nvSpPr>
        <p:spPr>
          <a:xfrm>
            <a:off x="1493838" y="1219200"/>
            <a:ext cx="10698162"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48" y="920011"/>
            <a:ext cx="10477094" cy="4687732"/>
          </a:xfrm>
          <a:prstGeom prst="rect">
            <a:avLst/>
          </a:prstGeom>
        </p:spPr>
      </p:pic>
      <p:sp>
        <p:nvSpPr>
          <p:cNvPr id="3" name="TextBox 2">
            <a:extLst>
              <a:ext uri="{FF2B5EF4-FFF2-40B4-BE49-F238E27FC236}">
                <a16:creationId xmlns:a16="http://schemas.microsoft.com/office/drawing/2014/main" id="{47108B28-6B00-4DCC-AAB4-479F4A90408A}"/>
              </a:ext>
            </a:extLst>
          </p:cNvPr>
          <p:cNvSpPr txBox="1"/>
          <p:nvPr/>
        </p:nvSpPr>
        <p:spPr>
          <a:xfrm>
            <a:off x="5143500" y="332475"/>
            <a:ext cx="1905000" cy="523220"/>
          </a:xfrm>
          <a:prstGeom prst="rect">
            <a:avLst/>
          </a:prstGeom>
          <a:noFill/>
        </p:spPr>
        <p:txBody>
          <a:bodyPr wrap="square" rtlCol="0">
            <a:spAutoFit/>
          </a:bodyPr>
          <a:lstStyle/>
          <a:p>
            <a:pPr algn="ctr"/>
            <a:r>
              <a:rPr lang="en-US" sz="2800" b="1" dirty="0"/>
              <a:t>RESULTS</a:t>
            </a:r>
            <a:endParaRPr lang="en-GB" sz="2800" b="1" dirty="0"/>
          </a:p>
        </p:txBody>
      </p:sp>
    </p:spTree>
    <p:extLst>
      <p:ext uri="{BB962C8B-B14F-4D97-AF65-F5344CB8AC3E}">
        <p14:creationId xmlns:p14="http://schemas.microsoft.com/office/powerpoint/2010/main" val="721855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371600" y="2425702"/>
            <a:ext cx="10134600" cy="1003298"/>
          </a:xfrm>
        </p:spPr>
        <p:txBody>
          <a:bodyPr>
            <a:noAutofit/>
          </a:bodyPr>
          <a:lstStyle/>
          <a:p>
            <a:pPr algn="ctr"/>
            <a:r>
              <a:rPr lang="en-US" sz="3600" b="1" dirty="0">
                <a:latin typeface="+mn-lt"/>
              </a:rPr>
              <a:t>Short Demo on Anomaly Detection using </a:t>
            </a:r>
            <a:r>
              <a:rPr lang="en-US" sz="3600" b="1" dirty="0" err="1">
                <a:latin typeface="+mn-lt"/>
              </a:rPr>
              <a:t>Kapacitor</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219200"/>
            <a:ext cx="10698480" cy="4953000"/>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252567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95400" y="589999"/>
            <a:ext cx="9982200" cy="787616"/>
          </a:xfrm>
        </p:spPr>
        <p:txBody>
          <a:bodyPr>
            <a:noAutofit/>
          </a:bodyPr>
          <a:lstStyle/>
          <a:p>
            <a:r>
              <a:rPr lang="en-US" sz="3600" b="1" dirty="0">
                <a:latin typeface="+mn-lt"/>
              </a:rPr>
              <a:t>Conclusion</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1251098"/>
            <a:ext cx="10698480" cy="4953000"/>
          </a:xfrm>
        </p:spPr>
        <p:txBody>
          <a:bodyPr>
            <a:normAutofit/>
          </a:bodyPr>
          <a:lstStyle/>
          <a:p>
            <a:pPr marL="0" indent="0" algn="ctr">
              <a:buNone/>
            </a:pPr>
            <a:endParaRPr lang="en-US" dirty="0"/>
          </a:p>
          <a:p>
            <a:pPr marL="0" indent="0" algn="just">
              <a:buNone/>
            </a:pPr>
            <a:r>
              <a:rPr lang="en-US" sz="2400" dirty="0"/>
              <a:t>Hence, in this case study anomaly detection using multivariate time series dataset has been studied. With help of different machine learning algorithms like PCA and Generalized ESD, anomalies have been detected and implemented in Python. These algorithms were verified in </a:t>
            </a:r>
            <a:r>
              <a:rPr lang="en-US" sz="2400" b="1" dirty="0"/>
              <a:t>Influx DB – </a:t>
            </a:r>
            <a:r>
              <a:rPr lang="en-US" sz="2400" b="1" dirty="0" err="1"/>
              <a:t>Kapacitor</a:t>
            </a:r>
            <a:r>
              <a:rPr lang="en-US" sz="2400" b="1" dirty="0"/>
              <a:t> - Grafana </a:t>
            </a:r>
            <a:r>
              <a:rPr lang="en-US" sz="2400" dirty="0"/>
              <a:t>interface</a:t>
            </a:r>
            <a:r>
              <a:rPr lang="en-US" sz="2400" b="1" dirty="0"/>
              <a:t> </a:t>
            </a:r>
            <a:r>
              <a:rPr lang="en-US" sz="2400" dirty="0"/>
              <a:t>in a </a:t>
            </a:r>
            <a:r>
              <a:rPr lang="en-US" sz="2400" b="1" dirty="0"/>
              <a:t>real time scenario</a:t>
            </a:r>
            <a:r>
              <a:rPr lang="en-US" sz="2400" dirty="0"/>
              <a:t>.  Metrics like confusion matrix, F1 Score, Accuracy, etc. were calculated. Out of 1760 True events, </a:t>
            </a:r>
            <a:r>
              <a:rPr lang="en-US" sz="2400" b="1" dirty="0"/>
              <a:t>1108</a:t>
            </a:r>
            <a:r>
              <a:rPr lang="en-US" sz="2400" dirty="0"/>
              <a:t> anomalies were detected and </a:t>
            </a:r>
            <a:r>
              <a:rPr lang="en-US" sz="2400" b="1" dirty="0"/>
              <a:t>F1 Score of 69% </a:t>
            </a:r>
            <a:r>
              <a:rPr lang="en-US" sz="2400" dirty="0"/>
              <a:t>has been achieved.</a:t>
            </a:r>
            <a:endParaRPr lang="en-GB" sz="2400" i="1" dirty="0"/>
          </a:p>
        </p:txBody>
      </p:sp>
      <p:sp>
        <p:nvSpPr>
          <p:cNvPr id="10"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1356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95400" y="386611"/>
            <a:ext cx="10058400" cy="5252186"/>
          </a:xfrm>
        </p:spPr>
        <p:txBody>
          <a:bodyPr>
            <a:normAutofit lnSpcReduction="10000"/>
          </a:bodyPr>
          <a:lstStyle/>
          <a:p>
            <a:pPr algn="just">
              <a:buFont typeface="Wingdings" panose="05000000000000000000" pitchFamily="2" charset="2"/>
              <a:buChar char="Ø"/>
            </a:pPr>
            <a:r>
              <a:rPr lang="en-US" dirty="0"/>
              <a:t>Goal of this case study: Develop a change detection system to detect any kind of anomaly in time series data of drinking water quality(</a:t>
            </a:r>
            <a:r>
              <a:rPr lang="en-US" dirty="0" err="1"/>
              <a:t>Thuriengen</a:t>
            </a:r>
            <a:r>
              <a:rPr lang="en-US" dirty="0"/>
              <a:t> </a:t>
            </a:r>
            <a:r>
              <a:rPr lang="en-US" dirty="0" err="1"/>
              <a:t>Fernwasservorgung</a:t>
            </a:r>
            <a:r>
              <a:rPr lang="en-US" dirty="0"/>
              <a:t>). </a:t>
            </a:r>
          </a:p>
          <a:p>
            <a:pPr>
              <a:buFont typeface="Wingdings" panose="05000000000000000000" pitchFamily="2" charset="2"/>
              <a:buChar char="Ø"/>
            </a:pPr>
            <a:r>
              <a:rPr lang="en-US" dirty="0"/>
              <a:t>Anomaly detection: A technique of identifying the observation of rare items that deviates from the actual behavior of majority of the data set.</a:t>
            </a:r>
          </a:p>
          <a:p>
            <a:pPr>
              <a:buFont typeface="Wingdings" panose="05000000000000000000" pitchFamily="2" charset="2"/>
              <a:buChar char="Ø"/>
            </a:pPr>
            <a:r>
              <a:rPr lang="en-GB" dirty="0"/>
              <a:t>Use of anomaly detection:</a:t>
            </a:r>
          </a:p>
          <a:p>
            <a:pPr lvl="1"/>
            <a:r>
              <a:rPr lang="en-US" dirty="0"/>
              <a:t>Fraud detection </a:t>
            </a:r>
          </a:p>
          <a:p>
            <a:pPr lvl="1"/>
            <a:r>
              <a:rPr lang="en-US" dirty="0"/>
              <a:t>Error signal detection of the instruments used in Industries</a:t>
            </a:r>
          </a:p>
          <a:p>
            <a:pPr>
              <a:buFont typeface="Wingdings" panose="05000000000000000000" pitchFamily="2" charset="2"/>
              <a:buChar char="Ø"/>
            </a:pPr>
            <a:r>
              <a:rPr lang="en-GB" dirty="0"/>
              <a:t>Categories for anomalies:</a:t>
            </a:r>
            <a:r>
              <a:rPr lang="en-US" dirty="0"/>
              <a:t> </a:t>
            </a:r>
          </a:p>
          <a:p>
            <a:pPr lvl="1"/>
            <a:r>
              <a:rPr lang="en-US" dirty="0"/>
              <a:t>Point anomalies: Single instance of data is anomalous</a:t>
            </a:r>
          </a:p>
          <a:p>
            <a:pPr lvl="1"/>
            <a:r>
              <a:rPr lang="en-US" dirty="0"/>
              <a:t>Contextual anomalies: A data set is anomalous </a:t>
            </a:r>
          </a:p>
          <a:p>
            <a:pPr lvl="1"/>
            <a:r>
              <a:rPr lang="en-US" dirty="0"/>
              <a:t> Collective anomalies: A collection of related data instances is anomalous</a:t>
            </a:r>
            <a:endParaRPr lang="en-GB" dirty="0"/>
          </a:p>
        </p:txBody>
      </p:sp>
      <p:sp>
        <p:nvSpPr>
          <p:cNvPr id="10" name="CasellaDiTesto 1">
            <a:extLst>
              <a:ext uri="{FF2B5EF4-FFF2-40B4-BE49-F238E27FC236}">
                <a16:creationId xmlns:a16="http://schemas.microsoft.com/office/drawing/2014/main" id="{0CDD1C7A-9872-4741-96D1-C2B0D3654C7B}"/>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4037994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371600" y="243839"/>
            <a:ext cx="9982200" cy="787616"/>
          </a:xfrm>
        </p:spPr>
        <p:txBody>
          <a:bodyPr>
            <a:noAutofit/>
          </a:bodyPr>
          <a:lstStyle/>
          <a:p>
            <a:r>
              <a:rPr lang="en-US" sz="3600" b="1" dirty="0">
                <a:latin typeface="+mn-lt"/>
              </a:rPr>
              <a:t>References</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219200" y="685806"/>
            <a:ext cx="10698480" cy="5486394"/>
          </a:xfrm>
        </p:spPr>
        <p:txBody>
          <a:bodyPr>
            <a:normAutofit/>
          </a:bodyPr>
          <a:lstStyle/>
          <a:p>
            <a:pPr marL="0" indent="0" algn="ctr">
              <a:buNone/>
            </a:pPr>
            <a:endParaRPr lang="en-US" dirty="0"/>
          </a:p>
          <a:p>
            <a:r>
              <a:rPr lang="en-GB" sz="2400" dirty="0" err="1"/>
              <a:t>Rameswara</a:t>
            </a:r>
            <a:r>
              <a:rPr lang="en-GB" sz="2400" dirty="0"/>
              <a:t> </a:t>
            </a:r>
            <a:r>
              <a:rPr lang="en-GB" sz="2400" dirty="0" err="1"/>
              <a:t>Anand.P</a:t>
            </a:r>
            <a:r>
              <a:rPr lang="en-GB" sz="2400" dirty="0"/>
              <a:t>, </a:t>
            </a:r>
            <a:r>
              <a:rPr lang="en-GB" sz="2400" dirty="0" err="1"/>
              <a:t>Tulasi</a:t>
            </a:r>
            <a:r>
              <a:rPr lang="en-GB" sz="2400" dirty="0"/>
              <a:t> Krishna </a:t>
            </a:r>
            <a:r>
              <a:rPr lang="en-GB" sz="2400" dirty="0" err="1"/>
              <a:t>Kumar.K</a:t>
            </a:r>
            <a:r>
              <a:rPr lang="en-GB" sz="2400" dirty="0"/>
              <a:t> : PCA Based Anomaly Detection. International Journal of Research in Advent Technology, Vol.2, No.2, February 2014 E-ISSN: 2321-9637 </a:t>
            </a:r>
          </a:p>
          <a:p>
            <a:r>
              <a:rPr lang="en-GB" sz="2400" dirty="0"/>
              <a:t>https://arundo-adtk.readthedocs-hosted.com/en/stable/notebooks/demo.html - Anomaly Detector Toolkit library in Python</a:t>
            </a:r>
          </a:p>
          <a:p>
            <a:r>
              <a:rPr lang="en-GB" sz="2400" dirty="0"/>
              <a:t>https://www.itl.nist.gov/div898/software/dataplot/refman1/auxillar/esd.htm – Generalized ESD Test </a:t>
            </a:r>
          </a:p>
          <a:p>
            <a:r>
              <a:rPr lang="en-GB" sz="2400" dirty="0"/>
              <a:t>https://www.influxdata.com/time-series-platform/kapacitor/ - </a:t>
            </a:r>
            <a:r>
              <a:rPr lang="en-GB" sz="2400" dirty="0" err="1"/>
              <a:t>Kapacitor</a:t>
            </a:r>
            <a:r>
              <a:rPr lang="en-GB" sz="2400" dirty="0"/>
              <a:t> and Influx DB Interface</a:t>
            </a:r>
          </a:p>
          <a:p>
            <a:r>
              <a:rPr lang="en-GB" sz="2400" dirty="0"/>
              <a:t>https://grafana.com/grafana/ - Data Visualization </a:t>
            </a:r>
          </a:p>
          <a:p>
            <a:endParaRPr lang="en-US" sz="2400"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GB" sz="1800" i="1" dirty="0"/>
          </a:p>
        </p:txBody>
      </p:sp>
      <p:sp>
        <p:nvSpPr>
          <p:cNvPr id="10"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3671599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olo 27">
            <a:extLst>
              <a:ext uri="{FF2B5EF4-FFF2-40B4-BE49-F238E27FC236}">
                <a16:creationId xmlns:a16="http://schemas.microsoft.com/office/drawing/2014/main" id="{5B98B7E8-EB63-48F0-83A8-2D1BC6C15ACA}"/>
              </a:ext>
            </a:extLst>
          </p:cNvPr>
          <p:cNvSpPr>
            <a:spLocks noGrp="1"/>
          </p:cNvSpPr>
          <p:nvPr>
            <p:ph type="ctrTitle"/>
          </p:nvPr>
        </p:nvSpPr>
        <p:spPr>
          <a:xfrm>
            <a:off x="1524000" y="1916176"/>
            <a:ext cx="9144000" cy="2387600"/>
          </a:xfrm>
        </p:spPr>
        <p:txBody>
          <a:bodyPr>
            <a:normAutofit/>
          </a:bodyPr>
          <a:lstStyle/>
          <a:p>
            <a:pPr>
              <a:spcBef>
                <a:spcPts val="0"/>
              </a:spcBef>
              <a:spcAft>
                <a:spcPts val="600"/>
              </a:spcAft>
            </a:pPr>
            <a:r>
              <a:rPr lang="en-US" b="1" dirty="0">
                <a:effectLst>
                  <a:outerShdw blurRad="38100" dist="38100" dir="2700000" algn="tl">
                    <a:srgbClr val="000000">
                      <a:alpha val="43137"/>
                    </a:srgbClr>
                  </a:outerShdw>
                </a:effectLst>
                <a:latin typeface="+mn-lt"/>
              </a:rPr>
              <a:t>Thank you</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12" name="CasellaDiTesto 1">
            <a:extLst>
              <a:ext uri="{FF2B5EF4-FFF2-40B4-BE49-F238E27FC236}">
                <a16:creationId xmlns:a16="http://schemas.microsoft.com/office/drawing/2014/main" id="{99248FA7-B776-4D71-AE07-DE7D4642843E}"/>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212318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1">
            <a:extLst>
              <a:ext uri="{FF2B5EF4-FFF2-40B4-BE49-F238E27FC236}">
                <a16:creationId xmlns:a16="http://schemas.microsoft.com/office/drawing/2014/main" id="{B193529B-6B41-4E36-9F05-E4932F04C56F}"/>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
        <p:nvSpPr>
          <p:cNvPr id="5" name="Content Placeholder 4">
            <a:extLst>
              <a:ext uri="{FF2B5EF4-FFF2-40B4-BE49-F238E27FC236}">
                <a16:creationId xmlns:a16="http://schemas.microsoft.com/office/drawing/2014/main" id="{5C9B0B64-B60C-4EC4-BAB9-B0C5BB867988}"/>
              </a:ext>
            </a:extLst>
          </p:cNvPr>
          <p:cNvSpPr>
            <a:spLocks noGrp="1"/>
          </p:cNvSpPr>
          <p:nvPr>
            <p:ph idx="1"/>
          </p:nvPr>
        </p:nvSpPr>
        <p:spPr>
          <a:xfrm>
            <a:off x="1465050" y="1345990"/>
            <a:ext cx="9982200" cy="4351338"/>
          </a:xfrm>
        </p:spPr>
        <p:txBody>
          <a:bodyPr>
            <a:normAutofit/>
          </a:bodyPr>
          <a:lstStyle/>
          <a:p>
            <a:pPr marL="0" indent="0" algn="ctr">
              <a:buNone/>
            </a:pPr>
            <a:endParaRPr lang="en-US" sz="4400" b="1" dirty="0">
              <a:effectLst>
                <a:outerShdw blurRad="38100" dist="38100" dir="2700000" algn="tl">
                  <a:srgbClr val="000000">
                    <a:alpha val="43137"/>
                  </a:srgbClr>
                </a:outerShdw>
              </a:effectLst>
            </a:endParaRPr>
          </a:p>
          <a:p>
            <a:pPr marL="0" indent="0" algn="ctr">
              <a:buNone/>
            </a:pPr>
            <a:r>
              <a:rPr lang="en-US" sz="4400" b="1" dirty="0">
                <a:effectLst>
                  <a:outerShdw blurRad="38100" dist="38100" dir="2700000" algn="tl">
                    <a:srgbClr val="000000">
                      <a:alpha val="43137"/>
                    </a:srgbClr>
                  </a:outerShdw>
                </a:effectLst>
              </a:rPr>
              <a:t>Data Analysis, Visualization and Data Preprocessing</a:t>
            </a:r>
          </a:p>
        </p:txBody>
      </p:sp>
    </p:spTree>
    <p:extLst>
      <p:ext uri="{BB962C8B-B14F-4D97-AF65-F5344CB8AC3E}">
        <p14:creationId xmlns:p14="http://schemas.microsoft.com/office/powerpoint/2010/main" val="32770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05023" y="59948"/>
            <a:ext cx="10134600" cy="1003298"/>
          </a:xfrm>
        </p:spPr>
        <p:txBody>
          <a:bodyPr>
            <a:normAutofit/>
          </a:bodyPr>
          <a:lstStyle/>
          <a:p>
            <a:r>
              <a:rPr lang="de-DE" sz="3600" b="1" dirty="0">
                <a:latin typeface="+mn-lt"/>
              </a:rPr>
              <a:t>Data Analysis </a:t>
            </a:r>
            <a:endParaRPr lang="en-GB" sz="36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371599" y="914400"/>
            <a:ext cx="9968023" cy="4419593"/>
          </a:xfrm>
        </p:spPr>
        <p:txBody>
          <a:bodyPr>
            <a:normAutofit fontScale="92500" lnSpcReduction="10000"/>
          </a:bodyPr>
          <a:lstStyle/>
          <a:p>
            <a:pPr>
              <a:buFont typeface="Wingdings" panose="05000000000000000000" pitchFamily="2" charset="2"/>
              <a:buChar char="Ø"/>
            </a:pPr>
            <a:r>
              <a:rPr lang="en-GB" dirty="0"/>
              <a:t>Water quality indicators: </a:t>
            </a:r>
          </a:p>
          <a:p>
            <a:pPr lvl="1"/>
            <a:r>
              <a:rPr lang="en-US" dirty="0"/>
              <a:t>The amount of Chlorine Dioxide in the water</a:t>
            </a:r>
          </a:p>
          <a:p>
            <a:pPr lvl="1"/>
            <a:r>
              <a:rPr lang="en-US" dirty="0"/>
              <a:t> Water‘s pH value </a:t>
            </a:r>
          </a:p>
          <a:p>
            <a:pPr lvl="1"/>
            <a:r>
              <a:rPr lang="en-US" dirty="0"/>
              <a:t>The Redox potential </a:t>
            </a:r>
          </a:p>
          <a:p>
            <a:pPr lvl="1"/>
            <a:r>
              <a:rPr lang="en-US" dirty="0"/>
              <a:t>Water‘s electric conductivity </a:t>
            </a:r>
          </a:p>
          <a:p>
            <a:pPr lvl="1"/>
            <a:r>
              <a:rPr lang="en-US" dirty="0"/>
              <a:t>The Turbidity of the water</a:t>
            </a:r>
            <a:endParaRPr lang="en-GB" dirty="0"/>
          </a:p>
          <a:p>
            <a:pPr>
              <a:buFont typeface="Wingdings" panose="05000000000000000000" pitchFamily="2" charset="2"/>
              <a:buChar char="Ø"/>
            </a:pPr>
            <a:r>
              <a:rPr lang="en-US" dirty="0"/>
              <a:t>Any changes in </a:t>
            </a:r>
            <a:r>
              <a:rPr lang="en-GB" dirty="0"/>
              <a:t>quality indicators</a:t>
            </a:r>
            <a:r>
              <a:rPr lang="en-US" dirty="0"/>
              <a:t> are considered as Events</a:t>
            </a:r>
          </a:p>
          <a:p>
            <a:pPr>
              <a:buFont typeface="Wingdings" panose="05000000000000000000" pitchFamily="2" charset="2"/>
              <a:buChar char="Ø"/>
            </a:pPr>
            <a:r>
              <a:rPr lang="en-US" dirty="0"/>
              <a:t>Operational data:</a:t>
            </a:r>
          </a:p>
          <a:p>
            <a:pPr lvl="1"/>
            <a:r>
              <a:rPr lang="en-US" dirty="0"/>
              <a:t>Flow rate </a:t>
            </a:r>
          </a:p>
          <a:p>
            <a:pPr lvl="1"/>
            <a:r>
              <a:rPr lang="en-US" dirty="0"/>
              <a:t>The temperature of the water</a:t>
            </a:r>
          </a:p>
          <a:p>
            <a:pPr>
              <a:buFont typeface="Wingdings" panose="05000000000000000000" pitchFamily="2" charset="2"/>
              <a:buChar char="Ø"/>
            </a:pPr>
            <a:r>
              <a:rPr lang="en-US" dirty="0"/>
              <a:t>Changes in operational data may led to changes in the quality values but are not considered as events themselves.</a:t>
            </a:r>
            <a:endParaRPr lang="en-GB" dirty="0"/>
          </a:p>
        </p:txBody>
      </p:sp>
      <p:sp>
        <p:nvSpPr>
          <p:cNvPr id="10" name="CasellaDiTesto 1">
            <a:extLst>
              <a:ext uri="{FF2B5EF4-FFF2-40B4-BE49-F238E27FC236}">
                <a16:creationId xmlns:a16="http://schemas.microsoft.com/office/drawing/2014/main" id="{7843B629-648B-43BF-9F3C-C0E5C0C52193}"/>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spTree>
    <p:extLst>
      <p:ext uri="{BB962C8B-B14F-4D97-AF65-F5344CB8AC3E}">
        <p14:creationId xmlns:p14="http://schemas.microsoft.com/office/powerpoint/2010/main" val="120092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066800" y="386611"/>
            <a:ext cx="10287000" cy="5556989"/>
          </a:xfrm>
        </p:spPr>
        <p:txBody>
          <a:bodyPr>
            <a:normAutofit/>
          </a:bodyPr>
          <a:lstStyle/>
          <a:p>
            <a:pPr>
              <a:buFont typeface="Wingdings" panose="05000000000000000000" pitchFamily="2" charset="2"/>
              <a:buChar char="Ø"/>
            </a:pPr>
            <a:r>
              <a:rPr lang="en-US" dirty="0"/>
              <a:t>Using ´ Describe () ´ function, the summary of the data set with all statistics for each variable have been gotten.</a:t>
            </a:r>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p:txBody>
      </p:sp>
      <p:sp>
        <p:nvSpPr>
          <p:cNvPr id="10" name="CasellaDiTesto 1">
            <a:extLst>
              <a:ext uri="{FF2B5EF4-FFF2-40B4-BE49-F238E27FC236}">
                <a16:creationId xmlns:a16="http://schemas.microsoft.com/office/drawing/2014/main" id="{242ADC9E-9EAF-469E-8201-9C6499CA3944}"/>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595" y="1303350"/>
            <a:ext cx="11049000" cy="3733580"/>
          </a:xfrm>
          <a:prstGeom prst="rect">
            <a:avLst/>
          </a:prstGeom>
        </p:spPr>
      </p:pic>
    </p:spTree>
    <p:extLst>
      <p:ext uri="{BB962C8B-B14F-4D97-AF65-F5344CB8AC3E}">
        <p14:creationId xmlns:p14="http://schemas.microsoft.com/office/powerpoint/2010/main" val="7414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54642" y="365126"/>
            <a:ext cx="10099158" cy="701673"/>
          </a:xfrm>
        </p:spPr>
        <p:txBody>
          <a:bodyPr>
            <a:normAutofit/>
          </a:bodyPr>
          <a:lstStyle/>
          <a:p>
            <a:r>
              <a:rPr lang="de-DE" sz="3200" b="1" dirty="0">
                <a:latin typeface="+mn-lt"/>
              </a:rPr>
              <a:t>Correlation matrix </a:t>
            </a: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177955" y="990608"/>
            <a:ext cx="10175845" cy="4988338"/>
          </a:xfrm>
        </p:spPr>
        <p:txBody>
          <a:bodyPr>
            <a:normAutofit/>
          </a:bodyPr>
          <a:lstStyle/>
          <a:p>
            <a:pPr>
              <a:buFont typeface="Wingdings" panose="05000000000000000000" pitchFamily="2" charset="2"/>
              <a:buChar char="Ø"/>
            </a:pPr>
            <a:r>
              <a:rPr lang="en-US" dirty="0"/>
              <a:t>´</a:t>
            </a:r>
            <a:r>
              <a:rPr lang="en-US" dirty="0" err="1"/>
              <a:t>corr</a:t>
            </a:r>
            <a:r>
              <a:rPr lang="en-US" dirty="0"/>
              <a:t> () ´ function used to get correlation matrix.</a:t>
            </a:r>
            <a:endParaRPr lang="en-GB" dirty="0">
              <a:solidFill>
                <a:srgbClr val="FF0000"/>
              </a:solidFill>
            </a:endParaRPr>
          </a:p>
        </p:txBody>
      </p:sp>
      <p:sp>
        <p:nvSpPr>
          <p:cNvPr id="10" name="CasellaDiTesto 1">
            <a:extLst>
              <a:ext uri="{FF2B5EF4-FFF2-40B4-BE49-F238E27FC236}">
                <a16:creationId xmlns:a16="http://schemas.microsoft.com/office/drawing/2014/main" id="{6793D8D5-3756-49FC-92AF-DFAE2CE24422}"/>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213" y="1581513"/>
            <a:ext cx="9925587" cy="4089186"/>
          </a:xfrm>
          <a:prstGeom prst="rect">
            <a:avLst/>
          </a:prstGeom>
        </p:spPr>
      </p:pic>
    </p:spTree>
    <p:extLst>
      <p:ext uri="{BB962C8B-B14F-4D97-AF65-F5344CB8AC3E}">
        <p14:creationId xmlns:p14="http://schemas.microsoft.com/office/powerpoint/2010/main" val="216897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36858A4B-E4CE-4EC1-8694-F3BD5C49B2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0" y="5943600"/>
            <a:ext cx="1183142" cy="640080"/>
          </a:xfrm>
          <a:prstGeom prst="rect">
            <a:avLst/>
          </a:prstGeom>
        </p:spPr>
      </p:pic>
      <p:cxnSp>
        <p:nvCxnSpPr>
          <p:cNvPr id="9" name="Connettore diritto 8">
            <a:extLst>
              <a:ext uri="{FF2B5EF4-FFF2-40B4-BE49-F238E27FC236}">
                <a16:creationId xmlns:a16="http://schemas.microsoft.com/office/drawing/2014/main" id="{803B5282-7522-40CD-83A3-D5A42E2B079A}"/>
              </a:ext>
            </a:extLst>
          </p:cNvPr>
          <p:cNvCxnSpPr>
            <a:cxnSpLocks/>
          </p:cNvCxnSpPr>
          <p:nvPr/>
        </p:nvCxnSpPr>
        <p:spPr>
          <a:xfrm flipH="1">
            <a:off x="1493520" y="5791200"/>
            <a:ext cx="106984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101012D0-F908-4FFD-9281-548482F2C6E0}"/>
              </a:ext>
            </a:extLst>
          </p:cNvPr>
          <p:cNvSpPr/>
          <p:nvPr/>
        </p:nvSpPr>
        <p:spPr>
          <a:xfrm>
            <a:off x="1493520" y="0"/>
            <a:ext cx="3566160" cy="91440"/>
          </a:xfrm>
          <a:prstGeom prst="rect">
            <a:avLst/>
          </a:prstGeom>
          <a:solidFill>
            <a:srgbClr val="D0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F424862B-C77A-4CD9-8014-503B077C38F5}"/>
              </a:ext>
            </a:extLst>
          </p:cNvPr>
          <p:cNvSpPr/>
          <p:nvPr/>
        </p:nvSpPr>
        <p:spPr>
          <a:xfrm>
            <a:off x="8625840" y="0"/>
            <a:ext cx="3566160" cy="91440"/>
          </a:xfrm>
          <a:prstGeom prst="rect">
            <a:avLst/>
          </a:prstGeom>
          <a:solidFill>
            <a:srgbClr val="B63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B15B520D-F64B-4ED6-AD2D-11B34118F658}"/>
              </a:ext>
            </a:extLst>
          </p:cNvPr>
          <p:cNvSpPr/>
          <p:nvPr/>
        </p:nvSpPr>
        <p:spPr>
          <a:xfrm>
            <a:off x="5058410" y="0"/>
            <a:ext cx="3566160" cy="91440"/>
          </a:xfrm>
          <a:prstGeom prst="rect">
            <a:avLst/>
          </a:prstGeom>
          <a:solidFill>
            <a:srgbClr val="F4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7177E4-AF3D-4E54-8ADD-DE61630D80C6}"/>
              </a:ext>
            </a:extLst>
          </p:cNvPr>
          <p:cNvSpPr>
            <a:spLocks noGrp="1"/>
          </p:cNvSpPr>
          <p:nvPr>
            <p:ph type="title"/>
          </p:nvPr>
        </p:nvSpPr>
        <p:spPr>
          <a:xfrm>
            <a:off x="1219200" y="365126"/>
            <a:ext cx="10134600" cy="549274"/>
          </a:xfrm>
        </p:spPr>
        <p:txBody>
          <a:bodyPr>
            <a:normAutofit/>
          </a:bodyPr>
          <a:lstStyle/>
          <a:p>
            <a:r>
              <a:rPr lang="de-DE" sz="3200" b="1" dirty="0">
                <a:latin typeface="+mn-lt"/>
              </a:rPr>
              <a:t>Variable importance </a:t>
            </a:r>
            <a:endParaRPr lang="en-GB" sz="3200" b="1" dirty="0">
              <a:latin typeface="+mn-lt"/>
            </a:endParaRPr>
          </a:p>
        </p:txBody>
      </p:sp>
      <p:sp>
        <p:nvSpPr>
          <p:cNvPr id="4" name="Content Placeholder 3">
            <a:extLst>
              <a:ext uri="{FF2B5EF4-FFF2-40B4-BE49-F238E27FC236}">
                <a16:creationId xmlns:a16="http://schemas.microsoft.com/office/drawing/2014/main" id="{63FDA6D4-2B5C-4CB7-A9FA-30D5600ADA87}"/>
              </a:ext>
            </a:extLst>
          </p:cNvPr>
          <p:cNvSpPr>
            <a:spLocks noGrp="1"/>
          </p:cNvSpPr>
          <p:nvPr>
            <p:ph idx="1"/>
          </p:nvPr>
        </p:nvSpPr>
        <p:spPr>
          <a:xfrm>
            <a:off x="1371600" y="990602"/>
            <a:ext cx="9982200" cy="4952998"/>
          </a:xfrm>
        </p:spPr>
        <p:txBody>
          <a:bodyPr>
            <a:normAutofit/>
          </a:bodyPr>
          <a:lstStyle/>
          <a:p>
            <a:pPr>
              <a:buFont typeface="Wingdings" panose="05000000000000000000" pitchFamily="2" charset="2"/>
              <a:buChar char="Ø"/>
            </a:pPr>
            <a:r>
              <a:rPr lang="en-US" dirty="0"/>
              <a:t>´</a:t>
            </a:r>
            <a:r>
              <a:rPr lang="en-US" altLang="en-US" dirty="0" err="1"/>
              <a:t>RandomForestClassifier</a:t>
            </a:r>
            <a:r>
              <a:rPr lang="en-US" dirty="0"/>
              <a:t>()´ used to get variable importance.</a:t>
            </a:r>
            <a:endParaRPr lang="en-US" i="1"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US" sz="1800" i="1" dirty="0"/>
          </a:p>
          <a:p>
            <a:pPr marL="0" indent="0" algn="ctr">
              <a:buNone/>
            </a:pPr>
            <a:endParaRPr lang="en-US" sz="1800" i="1" dirty="0"/>
          </a:p>
        </p:txBody>
      </p:sp>
      <p:sp>
        <p:nvSpPr>
          <p:cNvPr id="10" name="CasellaDiTesto 1">
            <a:extLst>
              <a:ext uri="{FF2B5EF4-FFF2-40B4-BE49-F238E27FC236}">
                <a16:creationId xmlns:a16="http://schemas.microsoft.com/office/drawing/2014/main" id="{6793D8D5-3756-49FC-92AF-DFAE2CE24422}"/>
              </a:ext>
            </a:extLst>
          </p:cNvPr>
          <p:cNvSpPr txBox="1"/>
          <p:nvPr/>
        </p:nvSpPr>
        <p:spPr>
          <a:xfrm>
            <a:off x="1493520" y="5978946"/>
            <a:ext cx="3287486" cy="492443"/>
          </a:xfrm>
          <a:prstGeom prst="rect">
            <a:avLst/>
          </a:prstGeom>
          <a:noFill/>
        </p:spPr>
        <p:txBody>
          <a:bodyPr wrap="square" rtlCol="0">
            <a:spAutoFit/>
          </a:bodyPr>
          <a:lstStyle/>
          <a:p>
            <a:r>
              <a:rPr lang="en-US" sz="1300" b="1" dirty="0">
                <a:latin typeface="+mj-lt"/>
              </a:rPr>
              <a:t>Mohammed, </a:t>
            </a:r>
            <a:r>
              <a:rPr lang="en-US" sz="1300" b="1" dirty="0" err="1">
                <a:latin typeface="+mj-lt"/>
              </a:rPr>
              <a:t>Reeshika</a:t>
            </a:r>
            <a:r>
              <a:rPr lang="en-US" sz="1300" b="1" dirty="0">
                <a:latin typeface="+mj-lt"/>
              </a:rPr>
              <a:t>, </a:t>
            </a:r>
            <a:r>
              <a:rPr lang="en-US" sz="1300" b="1" dirty="0" err="1">
                <a:latin typeface="+mj-lt"/>
              </a:rPr>
              <a:t>Elaheh</a:t>
            </a:r>
            <a:r>
              <a:rPr lang="en-US" sz="1300" b="1" dirty="0">
                <a:latin typeface="+mj-lt"/>
              </a:rPr>
              <a:t>, Sunitha </a:t>
            </a:r>
          </a:p>
          <a:p>
            <a:r>
              <a:rPr lang="en-US" sz="1300" b="1" dirty="0"/>
              <a:t>27.01.2020</a:t>
            </a:r>
            <a:endParaRPr lang="en-US" sz="1300" b="1" dirty="0">
              <a:latin typeface="+mj-lt"/>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180" y="1740807"/>
            <a:ext cx="5296639" cy="3905795"/>
          </a:xfrm>
          <a:prstGeom prst="rect">
            <a:avLst/>
          </a:prstGeom>
        </p:spPr>
      </p:pic>
    </p:spTree>
    <p:extLst>
      <p:ext uri="{BB962C8B-B14F-4D97-AF65-F5344CB8AC3E}">
        <p14:creationId xmlns:p14="http://schemas.microsoft.com/office/powerpoint/2010/main" val="3668777608"/>
      </p:ext>
    </p:extLst>
  </p:cSld>
  <p:clrMapOvr>
    <a:masterClrMapping/>
  </p:clrMapOvr>
</p:sld>
</file>

<file path=ppt/theme/theme1.xml><?xml version="1.0" encoding="utf-8"?>
<a:theme xmlns:a="http://schemas.openxmlformats.org/drawingml/2006/main" name="TH Koel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Koeln theme" id="{95837379-5A0C-452B-B14C-4FECC5EBA358}" vid="{3A8D4746-4218-4735-A0EB-B13FC738B89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TotalTime>
  <Words>1656</Words>
  <Application>Microsoft Office PowerPoint</Application>
  <PresentationFormat>Widescreen</PresentationFormat>
  <Paragraphs>403</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Symbol</vt:lpstr>
      <vt:lpstr>Wingdings</vt:lpstr>
      <vt:lpstr>TH Koeln theme</vt:lpstr>
      <vt:lpstr>Detecting Anomalies  with Python and Influx DB  using Machine Learning Algorithms </vt:lpstr>
      <vt:lpstr>Overview</vt:lpstr>
      <vt:lpstr>PowerPoint Presentation</vt:lpstr>
      <vt:lpstr>PowerPoint Presentation</vt:lpstr>
      <vt:lpstr>PowerPoint Presentation</vt:lpstr>
      <vt:lpstr>Data Analysis </vt:lpstr>
      <vt:lpstr>PowerPoint Presentation</vt:lpstr>
      <vt:lpstr>Correlation matrix </vt:lpstr>
      <vt:lpstr>Variable importance </vt:lpstr>
      <vt:lpstr>Data Visualization</vt:lpstr>
      <vt:lpstr>PowerPoint Presentation</vt:lpstr>
      <vt:lpstr>PowerPoint Presentation</vt:lpstr>
      <vt:lpstr>Data Preprocessing</vt:lpstr>
      <vt:lpstr>PowerPoint Presentation</vt:lpstr>
      <vt:lpstr>PowerPoint Presentation</vt:lpstr>
      <vt:lpstr>Anomaly Detection Modelling and Implementation</vt:lpstr>
      <vt:lpstr>Anomaly Detection Algorithms:  </vt:lpstr>
      <vt:lpstr>PowerPoint Presentation</vt:lpstr>
      <vt:lpstr>PcaAD Algorithm Overview</vt:lpstr>
      <vt:lpstr>Implementation 1 - Anomaly Detection in Python </vt:lpstr>
      <vt:lpstr>Using Algorithm1 - Anomaly Detector </vt:lpstr>
      <vt:lpstr>Using Algorithm2 – Anomaly 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Kapacitor works ?</vt:lpstr>
      <vt:lpstr>PowerPoint Presentation</vt:lpstr>
      <vt:lpstr>Short Demo on Anomaly Detection using Kapacitor</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Daniel Zito</dc:creator>
  <cp:lastModifiedBy>rathakrishnan.v@outlook.com</cp:lastModifiedBy>
  <cp:revision>411</cp:revision>
  <dcterms:created xsi:type="dcterms:W3CDTF">2019-03-08T18:16:20Z</dcterms:created>
  <dcterms:modified xsi:type="dcterms:W3CDTF">2020-01-26T14:54:28Z</dcterms:modified>
</cp:coreProperties>
</file>