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 id="2147483815" r:id="rId2"/>
  </p:sldMasterIdLst>
  <p:notesMasterIdLst>
    <p:notesMasterId r:id="rId42"/>
  </p:notesMasterIdLst>
  <p:sldIdLst>
    <p:sldId id="256" r:id="rId3"/>
    <p:sldId id="306" r:id="rId4"/>
    <p:sldId id="307" r:id="rId5"/>
    <p:sldId id="308" r:id="rId6"/>
    <p:sldId id="309" r:id="rId7"/>
    <p:sldId id="310" r:id="rId8"/>
    <p:sldId id="311" r:id="rId9"/>
    <p:sldId id="312" r:id="rId10"/>
    <p:sldId id="313" r:id="rId11"/>
    <p:sldId id="274" r:id="rId12"/>
    <p:sldId id="289" r:id="rId13"/>
    <p:sldId id="333" r:id="rId14"/>
    <p:sldId id="299" r:id="rId15"/>
    <p:sldId id="259" r:id="rId16"/>
    <p:sldId id="290" r:id="rId17"/>
    <p:sldId id="293" r:id="rId18"/>
    <p:sldId id="260" r:id="rId19"/>
    <p:sldId id="291" r:id="rId20"/>
    <p:sldId id="314" r:id="rId21"/>
    <p:sldId id="315" r:id="rId22"/>
    <p:sldId id="316" r:id="rId23"/>
    <p:sldId id="317" r:id="rId24"/>
    <p:sldId id="318" r:id="rId25"/>
    <p:sldId id="319" r:id="rId26"/>
    <p:sldId id="320" r:id="rId27"/>
    <p:sldId id="321" r:id="rId28"/>
    <p:sldId id="322" r:id="rId29"/>
    <p:sldId id="323" r:id="rId30"/>
    <p:sldId id="324" r:id="rId31"/>
    <p:sldId id="326" r:id="rId32"/>
    <p:sldId id="325" r:id="rId33"/>
    <p:sldId id="327" r:id="rId34"/>
    <p:sldId id="328" r:id="rId35"/>
    <p:sldId id="329" r:id="rId36"/>
    <p:sldId id="330" r:id="rId37"/>
    <p:sldId id="331" r:id="rId38"/>
    <p:sldId id="332" r:id="rId39"/>
    <p:sldId id="292" r:id="rId40"/>
    <p:sldId id="281"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76" autoAdjust="0"/>
    <p:restoredTop sz="96357" autoAdjust="0"/>
  </p:normalViewPr>
  <p:slideViewPr>
    <p:cSldViewPr snapToGrid="0">
      <p:cViewPr varScale="1">
        <p:scale>
          <a:sx n="58" d="100"/>
          <a:sy n="58" d="100"/>
        </p:scale>
        <p:origin x="900"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09B43-4535-40DD-BF63-76BA2F97A57E}" type="datetimeFigureOut">
              <a:rPr lang="en-IN" smtClean="0"/>
              <a:t>06-09-2022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E52D88-1A84-4CD0-8FAA-BD44A3083B55}" type="slidenum">
              <a:rPr lang="en-IN" smtClean="0"/>
              <a:t>‹#›</a:t>
            </a:fld>
            <a:endParaRPr lang="en-IN"/>
          </a:p>
        </p:txBody>
      </p:sp>
    </p:spTree>
    <p:extLst>
      <p:ext uri="{BB962C8B-B14F-4D97-AF65-F5344CB8AC3E}">
        <p14:creationId xmlns:p14="http://schemas.microsoft.com/office/powerpoint/2010/main" val="1082394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SLIDE2-1</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0705F7-1B57-4BA3-9FAC-AC3BCCED930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SLIDE2-1</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0705F7-1B57-4BA3-9FAC-AC3BCCED930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BE52D88-1A84-4CD0-8FAA-BD44A3083B55}" type="slidenum">
              <a:rPr lang="en-IN" smtClean="0"/>
              <a:t>14</a:t>
            </a:fld>
            <a:endParaRPr lang="en-IN"/>
          </a:p>
        </p:txBody>
      </p:sp>
    </p:spTree>
    <p:extLst>
      <p:ext uri="{BB962C8B-B14F-4D97-AF65-F5344CB8AC3E}">
        <p14:creationId xmlns:p14="http://schemas.microsoft.com/office/powerpoint/2010/main" val="3628919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BE52D88-1A84-4CD0-8FAA-BD44A3083B55}" type="slidenum">
              <a:rPr lang="en-IN" smtClean="0"/>
              <a:t>15</a:t>
            </a:fld>
            <a:endParaRPr lang="en-IN"/>
          </a:p>
        </p:txBody>
      </p:sp>
    </p:spTree>
    <p:extLst>
      <p:ext uri="{BB962C8B-B14F-4D97-AF65-F5344CB8AC3E}">
        <p14:creationId xmlns:p14="http://schemas.microsoft.com/office/powerpoint/2010/main" val="2612566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BE52D88-1A84-4CD0-8FAA-BD44A3083B55}" type="slidenum">
              <a:rPr lang="en-IN" smtClean="0"/>
              <a:t>16</a:t>
            </a:fld>
            <a:endParaRPr lang="en-IN"/>
          </a:p>
        </p:txBody>
      </p:sp>
    </p:spTree>
    <p:extLst>
      <p:ext uri="{BB962C8B-B14F-4D97-AF65-F5344CB8AC3E}">
        <p14:creationId xmlns:p14="http://schemas.microsoft.com/office/powerpoint/2010/main" val="107618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4261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9089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8327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67143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4132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8470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0915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7478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38155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2767829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228600"/>
            <a:ext cx="10769600" cy="731520"/>
          </a:xfrm>
        </p:spPr>
        <p:txBody>
          <a:bodyPr/>
          <a:lstStyle>
            <a:lvl1pPr>
              <a:defRPr>
                <a:latin typeface="Berlin Sans FB Demi" panose="020E0802020502020306" pitchFamily="34" charset="0"/>
              </a:defRPr>
            </a:lvl1pPr>
          </a:lstStyle>
          <a:p>
            <a:r>
              <a:rPr lang="en-US" dirty="0"/>
              <a:t>Click to edit Master title style</a:t>
            </a:r>
          </a:p>
        </p:txBody>
      </p:sp>
      <p:sp>
        <p:nvSpPr>
          <p:cNvPr id="3" name="Content Placeholder 2"/>
          <p:cNvSpPr>
            <a:spLocks noGrp="1"/>
          </p:cNvSpPr>
          <p:nvPr>
            <p:ph idx="1"/>
          </p:nvPr>
        </p:nvSpPr>
        <p:spPr>
          <a:xfrm>
            <a:off x="812800" y="1143000"/>
            <a:ext cx="10769600" cy="5218114"/>
          </a:xfrm>
        </p:spPr>
        <p:txBody>
          <a:bodyPr/>
          <a:lstStyle>
            <a:lvl1pPr>
              <a:defRPr>
                <a:latin typeface="Berlin Sans FB" panose="020E0602020502020306" pitchFamily="34" charset="0"/>
                <a:cs typeface="Calibri" panose="020F0502020204030204" pitchFamily="34" charset="0"/>
              </a:defRPr>
            </a:lvl1pPr>
            <a:lvl2pPr>
              <a:defRPr>
                <a:latin typeface="Berlin Sans FB" panose="020E0602020502020306" pitchFamily="34" charset="0"/>
                <a:cs typeface="Calibri" panose="020F0502020204030204" pitchFamily="34" charset="0"/>
              </a:defRPr>
            </a:lvl2pPr>
            <a:lvl3pPr>
              <a:defRPr>
                <a:latin typeface="Berlin Sans FB" panose="020E0602020502020306" pitchFamily="34" charset="0"/>
                <a:cs typeface="Calibri" panose="020F0502020204030204" pitchFamily="34" charset="0"/>
              </a:defRPr>
            </a:lvl3pPr>
            <a:lvl4pPr>
              <a:defRPr>
                <a:latin typeface="Berlin Sans FB" panose="020E0602020502020306" pitchFamily="34" charset="0"/>
                <a:cs typeface="Calibri" panose="020F0502020204030204" pitchFamily="34" charset="0"/>
              </a:defRPr>
            </a:lvl4pPr>
            <a:lvl5pPr>
              <a:defRPr>
                <a:latin typeface="Berlin Sans FB" panose="020E0602020502020306"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18259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73322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228600"/>
            <a:ext cx="10769600" cy="640080"/>
          </a:xfrm>
        </p:spPr>
        <p:txBody>
          <a:bodyPr/>
          <a:lstStyle/>
          <a:p>
            <a:r>
              <a:rPr lang="en-US" dirty="0"/>
              <a:t>Click to edit Master title style</a:t>
            </a:r>
          </a:p>
        </p:txBody>
      </p:sp>
      <p:sp>
        <p:nvSpPr>
          <p:cNvPr id="3" name="Content Placeholder 2"/>
          <p:cNvSpPr>
            <a:spLocks noGrp="1"/>
          </p:cNvSpPr>
          <p:nvPr>
            <p:ph sz="half" idx="1"/>
          </p:nvPr>
        </p:nvSpPr>
        <p:spPr>
          <a:xfrm>
            <a:off x="812800" y="1143000"/>
            <a:ext cx="5283200" cy="521811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9200" y="1143000"/>
            <a:ext cx="5283200" cy="521811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2635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639762"/>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234442"/>
            <a:ext cx="5386917" cy="9404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234442"/>
            <a:ext cx="5389033" cy="9404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9870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5292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4203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1625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5258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1147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2403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3486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image" Target="../media/image2.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4.emf"/><Relationship Id="rId5" Type="http://schemas.openxmlformats.org/officeDocument/2006/relationships/theme" Target="../theme/theme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
        <p:nvSpPr>
          <p:cNvPr id="10" name="Slide Number Placeholder 5">
            <a:extLst>
              <a:ext uri="{FF2B5EF4-FFF2-40B4-BE49-F238E27FC236}">
                <a16:creationId xmlns:a16="http://schemas.microsoft.com/office/drawing/2014/main" id="{3FBBAD37-F763-4ADF-B159-528A2F4574A7}"/>
              </a:ext>
            </a:extLst>
          </p:cNvPr>
          <p:cNvSpPr txBox="1">
            <a:spLocks/>
          </p:cNvSpPr>
          <p:nvPr userDrawn="1"/>
        </p:nvSpPr>
        <p:spPr>
          <a:xfrm>
            <a:off x="11456826" y="6338794"/>
            <a:ext cx="632080" cy="411630"/>
          </a:xfrm>
          <a:prstGeom prst="ellipse">
            <a:avLst/>
          </a:prstGeom>
          <a:solidFill>
            <a:srgbClr val="5B9BD5">
              <a:lumMod val="50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chor="ctr"/>
          <a:lstStyle>
            <a:defPPr>
              <a:defRPr lang="en-US"/>
            </a:defPPr>
            <a:lvl1pPr marL="0" algn="ctr" defTabSz="457200" rtl="0" eaLnBrk="1" latinLnBrk="0" hangingPunct="1">
              <a:defRPr sz="1600" b="1"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D435525E-992E-43FD-8139-31ACE6DB76DF}" type="slidenum">
              <a:rPr kumimoji="0" lang="en-US" sz="16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B6CAA767-59D7-4FAD-BF80-17F3F82081EF}"/>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1207134" y="203295"/>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1485352072"/>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Berlin Sans FB Demi" panose="020E0802020502020306" pitchFamily="34" charset="0"/>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Berlin Sans FB" panose="020E0602020502020306" pitchFamily="34" charset="0"/>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Berlin Sans FB" panose="020E0602020502020306" pitchFamily="34" charset="0"/>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Berlin Sans FB" panose="020E0602020502020306" pitchFamily="34" charset="0"/>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Berlin Sans FB" panose="020E0602020502020306" pitchFamily="34" charset="0"/>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Berlin Sans FB" panose="020E0602020502020306" pitchFamily="34" charset="0"/>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42D292E-A0DD-4B75-B7DB-96DF6FC95CE8}"/>
              </a:ext>
            </a:extLst>
          </p:cNvPr>
          <p:cNvSpPr>
            <a:spLocks noGrp="1" noChangeArrowheads="1"/>
          </p:cNvSpPr>
          <p:nvPr>
            <p:ph type="title"/>
          </p:nvPr>
        </p:nvSpPr>
        <p:spPr bwMode="auto">
          <a:xfrm>
            <a:off x="812800" y="228600"/>
            <a:ext cx="10769600" cy="91440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342" tIns="42672" rIns="85342" bIns="42672" numCol="1" anchor="ctr" anchorCtr="0" compatLnSpc="1">
            <a:prstTxWarp prst="textNoShape">
              <a:avLst/>
            </a:prstTxWarp>
          </a:bodyPr>
          <a:lstStyle/>
          <a:p>
            <a:pPr lvl="0"/>
            <a:r>
              <a:rPr lang="en-US" altLang="en-US" dirty="0"/>
              <a:t>Click to edit Master title style</a:t>
            </a:r>
          </a:p>
        </p:txBody>
      </p:sp>
      <p:sp>
        <p:nvSpPr>
          <p:cNvPr id="4099" name="Rectangle 3">
            <a:extLst>
              <a:ext uri="{FF2B5EF4-FFF2-40B4-BE49-F238E27FC236}">
                <a16:creationId xmlns:a16="http://schemas.microsoft.com/office/drawing/2014/main" id="{FFE6F56C-8B66-45AF-9635-FE2E3307D732}"/>
              </a:ext>
            </a:extLst>
          </p:cNvPr>
          <p:cNvSpPr>
            <a:spLocks noGrp="1" noChangeArrowheads="1"/>
          </p:cNvSpPr>
          <p:nvPr>
            <p:ph type="body" idx="1"/>
          </p:nvPr>
        </p:nvSpPr>
        <p:spPr bwMode="auto">
          <a:xfrm>
            <a:off x="812800" y="1417320"/>
            <a:ext cx="10769600" cy="4943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342" tIns="42672" rIns="85342" bIns="42672"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pic>
        <p:nvPicPr>
          <p:cNvPr id="4100" name="Picture 30" descr="Pearson_Bound_White">
            <a:extLst>
              <a:ext uri="{FF2B5EF4-FFF2-40B4-BE49-F238E27FC236}">
                <a16:creationId xmlns:a16="http://schemas.microsoft.com/office/drawing/2014/main" id="{5D780577-E931-4D54-B19B-5515BF71565E}"/>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7501467" y="6477000"/>
            <a:ext cx="1940984"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31">
            <a:extLst>
              <a:ext uri="{FF2B5EF4-FFF2-40B4-BE49-F238E27FC236}">
                <a16:creationId xmlns:a16="http://schemas.microsoft.com/office/drawing/2014/main" id="{801C728E-0B47-4523-89EE-DE2CDA0626C3}"/>
              </a:ext>
            </a:extLst>
          </p:cNvPr>
          <p:cNvSpPr>
            <a:spLocks noChangeArrowheads="1"/>
          </p:cNvSpPr>
          <p:nvPr userDrawn="1"/>
        </p:nvSpPr>
        <p:spPr bwMode="auto">
          <a:xfrm>
            <a:off x="9753600" y="6564315"/>
            <a:ext cx="233680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600">
                <a:solidFill>
                  <a:srgbClr val="FFFFFF"/>
                </a:solidFill>
                <a:latin typeface="Arial" panose="020B0604020202020204" pitchFamily="34" charset="0"/>
              </a:rPr>
              <a:t> Chapter 7 - </a:t>
            </a:r>
            <a:fld id="{25C526B3-9DCD-490C-9FC3-69E78FC65A3C}" type="slidenum">
              <a:rPr lang="en-US" altLang="en-US" sz="1600">
                <a:solidFill>
                  <a:srgbClr val="FFFFFF"/>
                </a:solidFill>
                <a:latin typeface="Arial" panose="020B0604020202020204" pitchFamily="34" charset="0"/>
              </a:rPr>
              <a:pPr eaLnBrk="1" hangingPunct="1"/>
              <a:t>‹#›</a:t>
            </a:fld>
            <a:endParaRPr lang="en-US" altLang="en-US" sz="1600">
              <a:solidFill>
                <a:srgbClr val="FFFFFF"/>
              </a:solidFill>
              <a:latin typeface="Arial" panose="020B0604020202020204" pitchFamily="34" charset="0"/>
            </a:endParaRPr>
          </a:p>
        </p:txBody>
      </p:sp>
      <p:pic>
        <p:nvPicPr>
          <p:cNvPr id="10" name="Picture 9">
            <a:extLst>
              <a:ext uri="{FF2B5EF4-FFF2-40B4-BE49-F238E27FC236}">
                <a16:creationId xmlns:a16="http://schemas.microsoft.com/office/drawing/2014/main" id="{582FAE8A-5296-4020-BCA3-898B52CCB465}"/>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1207134" y="203295"/>
            <a:ext cx="817891" cy="707512"/>
          </a:xfrm>
          <a:prstGeom prst="rect">
            <a:avLst/>
          </a:prstGeom>
          <a:ln>
            <a:noFill/>
          </a:ln>
          <a:effectLst>
            <a:outerShdw blurRad="149987" dist="250190" dir="8460000" algn="ctr">
              <a:srgbClr val="000000">
                <a:alpha val="28000"/>
              </a:srgbClr>
            </a:outerShdw>
          </a:effectLst>
        </p:spPr>
      </p:pic>
      <p:sp>
        <p:nvSpPr>
          <p:cNvPr id="8" name="Slide Number Placeholder 5">
            <a:extLst>
              <a:ext uri="{FF2B5EF4-FFF2-40B4-BE49-F238E27FC236}">
                <a16:creationId xmlns:a16="http://schemas.microsoft.com/office/drawing/2014/main" id="{E8D9E0FB-C0F9-48EE-9E44-E2F7AF60DE22}"/>
              </a:ext>
            </a:extLst>
          </p:cNvPr>
          <p:cNvSpPr txBox="1">
            <a:spLocks/>
          </p:cNvSpPr>
          <p:nvPr userDrawn="1"/>
        </p:nvSpPr>
        <p:spPr>
          <a:xfrm>
            <a:off x="11456826" y="6338794"/>
            <a:ext cx="632080" cy="411630"/>
          </a:xfrm>
          <a:prstGeom prst="ellipse">
            <a:avLst/>
          </a:prstGeom>
          <a:solidFill>
            <a:srgbClr val="5B9BD5">
              <a:lumMod val="50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chor="ctr"/>
          <a:lstStyle>
            <a:defPPr>
              <a:defRPr lang="en-US"/>
            </a:defPPr>
            <a:lvl1pPr marL="0" algn="ctr" defTabSz="457200" rtl="0" eaLnBrk="1" latinLnBrk="0" hangingPunct="1">
              <a:defRPr sz="1600" b="1"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D435525E-992E-43FD-8139-31ACE6DB76DF}" type="slidenum">
              <a:rPr kumimoji="0" lang="en-US" sz="16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0440120"/>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tmplLst>
          <p:tmpl lvl="1">
            <p:tnLst>
              <p:par>
                <p:cTn presetID="1" presetClass="entr" presetSubtype="0" fill="hold" nodeType="clickEffect">
                  <p:stCondLst>
                    <p:cond delay="0"/>
                  </p:stCondLst>
                  <p:childTnLst>
                    <p:set>
                      <p:cBhvr>
                        <p:cTn dur="1" fill="hold">
                          <p:stCondLst>
                            <p:cond delay="0"/>
                          </p:stCondLst>
                        </p:cTn>
                        <p:tgtEl>
                          <p:spTgt spid="4099"/>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099"/>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4099"/>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4099"/>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4099"/>
                        </p:tgtEl>
                        <p:attrNameLst>
                          <p:attrName>style.visibility</p:attrName>
                        </p:attrNameLst>
                      </p:cBhvr>
                      <p:to>
                        <p:strVal val="visible"/>
                      </p:to>
                    </p:set>
                  </p:childTnLst>
                </p:cTn>
              </p:par>
            </p:tnLst>
          </p:tmpl>
        </p:tmplLst>
      </p:bldP>
    </p:bldLst>
  </p:timing>
  <p:hf hdr="0" ftr="0" dt="0"/>
  <p:txStyles>
    <p:titleStyle>
      <a:lvl1pPr algn="l" defTabSz="914400" rtl="0" eaLnBrk="1" fontAlgn="base" latinLnBrk="0" hangingPunct="1">
        <a:lnSpc>
          <a:spcPct val="90000"/>
        </a:lnSpc>
        <a:spcBef>
          <a:spcPct val="0"/>
        </a:spcBef>
        <a:spcAft>
          <a:spcPct val="0"/>
        </a:spcAft>
        <a:buNone/>
        <a:defRPr lang="en-US" altLang="en-US" sz="4000" b="0" kern="1200" dirty="0">
          <a:solidFill>
            <a:srgbClr val="C00000"/>
          </a:solidFill>
          <a:latin typeface="Berlin Sans FB Demi" panose="020E0802020502020306" pitchFamily="34" charset="0"/>
          <a:ea typeface="ＭＳ Ｐゴシック" charset="0"/>
          <a:cs typeface="+mj-cs"/>
        </a:defRPr>
      </a:lvl1pPr>
      <a:lvl2pPr algn="l" defTabSz="852488" rtl="0" eaLnBrk="0" fontAlgn="base" hangingPunct="0">
        <a:spcBef>
          <a:spcPct val="0"/>
        </a:spcBef>
        <a:spcAft>
          <a:spcPct val="0"/>
        </a:spcAft>
        <a:defRPr sz="4000">
          <a:solidFill>
            <a:srgbClr val="A50021"/>
          </a:solidFill>
          <a:latin typeface="Arial" charset="0"/>
          <a:cs typeface="Arial" charset="0"/>
        </a:defRPr>
      </a:lvl2pPr>
      <a:lvl3pPr algn="l" defTabSz="852488" rtl="0" eaLnBrk="0" fontAlgn="base" hangingPunct="0">
        <a:spcBef>
          <a:spcPct val="0"/>
        </a:spcBef>
        <a:spcAft>
          <a:spcPct val="0"/>
        </a:spcAft>
        <a:defRPr sz="4000">
          <a:solidFill>
            <a:srgbClr val="A50021"/>
          </a:solidFill>
          <a:latin typeface="Arial" charset="0"/>
          <a:cs typeface="Arial" charset="0"/>
        </a:defRPr>
      </a:lvl3pPr>
      <a:lvl4pPr algn="l" defTabSz="852488" rtl="0" eaLnBrk="0" fontAlgn="base" hangingPunct="0">
        <a:spcBef>
          <a:spcPct val="0"/>
        </a:spcBef>
        <a:spcAft>
          <a:spcPct val="0"/>
        </a:spcAft>
        <a:defRPr sz="4000">
          <a:solidFill>
            <a:srgbClr val="A50021"/>
          </a:solidFill>
          <a:latin typeface="Arial" charset="0"/>
          <a:cs typeface="Arial" charset="0"/>
        </a:defRPr>
      </a:lvl4pPr>
      <a:lvl5pPr algn="l" defTabSz="852488" rtl="0" eaLnBrk="0" fontAlgn="base" hangingPunct="0">
        <a:spcBef>
          <a:spcPct val="0"/>
        </a:spcBef>
        <a:spcAft>
          <a:spcPct val="0"/>
        </a:spcAft>
        <a:defRPr sz="4000">
          <a:solidFill>
            <a:srgbClr val="A50021"/>
          </a:solidFill>
          <a:latin typeface="Arial" charset="0"/>
          <a:cs typeface="Arial" charset="0"/>
        </a:defRPr>
      </a:lvl5pPr>
      <a:lvl6pPr marL="457200" algn="l" defTabSz="852488" rtl="0" fontAlgn="base">
        <a:spcBef>
          <a:spcPct val="0"/>
        </a:spcBef>
        <a:spcAft>
          <a:spcPct val="0"/>
        </a:spcAft>
        <a:defRPr sz="4000">
          <a:solidFill>
            <a:srgbClr val="D00000"/>
          </a:solidFill>
          <a:latin typeface="Arial" charset="0"/>
          <a:cs typeface="Arial" charset="0"/>
        </a:defRPr>
      </a:lvl6pPr>
      <a:lvl7pPr marL="914400" algn="l" defTabSz="852488" rtl="0" fontAlgn="base">
        <a:spcBef>
          <a:spcPct val="0"/>
        </a:spcBef>
        <a:spcAft>
          <a:spcPct val="0"/>
        </a:spcAft>
        <a:defRPr sz="4000">
          <a:solidFill>
            <a:srgbClr val="D00000"/>
          </a:solidFill>
          <a:latin typeface="Arial" charset="0"/>
          <a:cs typeface="Arial" charset="0"/>
        </a:defRPr>
      </a:lvl7pPr>
      <a:lvl8pPr marL="1371600" algn="l" defTabSz="852488" rtl="0" fontAlgn="base">
        <a:spcBef>
          <a:spcPct val="0"/>
        </a:spcBef>
        <a:spcAft>
          <a:spcPct val="0"/>
        </a:spcAft>
        <a:defRPr sz="4000">
          <a:solidFill>
            <a:srgbClr val="D00000"/>
          </a:solidFill>
          <a:latin typeface="Arial" charset="0"/>
          <a:cs typeface="Arial" charset="0"/>
        </a:defRPr>
      </a:lvl8pPr>
      <a:lvl9pPr marL="1828800" algn="l" defTabSz="852488" rtl="0" fontAlgn="base">
        <a:spcBef>
          <a:spcPct val="0"/>
        </a:spcBef>
        <a:spcAft>
          <a:spcPct val="0"/>
        </a:spcAft>
        <a:defRPr sz="4000">
          <a:solidFill>
            <a:srgbClr val="D00000"/>
          </a:solidFill>
          <a:latin typeface="Arial" charset="0"/>
          <a:cs typeface="Arial" charset="0"/>
        </a:defRPr>
      </a:lvl9pPr>
    </p:titleStyle>
    <p:bodyStyle>
      <a:lvl1pPr marL="320675" indent="-320675" algn="l" defTabSz="852488" rtl="0" eaLnBrk="0" fontAlgn="base" hangingPunct="0">
        <a:spcBef>
          <a:spcPct val="20000"/>
        </a:spcBef>
        <a:spcAft>
          <a:spcPct val="0"/>
        </a:spcAft>
        <a:buClr>
          <a:srgbClr val="336699"/>
        </a:buClr>
        <a:buSzPct val="65000"/>
        <a:buFont typeface="Wingdings 2" panose="05020102010507070707" pitchFamily="18" charset="2"/>
        <a:buChar char="ì"/>
        <a:defRPr sz="2800">
          <a:solidFill>
            <a:schemeClr val="tx1"/>
          </a:solidFill>
          <a:latin typeface="Berlin Sans FB" panose="020E0602020502020306" pitchFamily="34" charset="0"/>
          <a:ea typeface="+mn-ea"/>
          <a:cs typeface="+mn-cs"/>
        </a:defRPr>
      </a:lvl1pPr>
      <a:lvl2pPr marL="693738" indent="-268288" algn="l" defTabSz="852488" rtl="0" eaLnBrk="0" fontAlgn="base" hangingPunct="0">
        <a:spcBef>
          <a:spcPct val="20000"/>
        </a:spcBef>
        <a:spcAft>
          <a:spcPct val="0"/>
        </a:spcAft>
        <a:buClr>
          <a:srgbClr val="A50021"/>
        </a:buClr>
        <a:buSzPct val="60000"/>
        <a:buFont typeface="Wingdings 2" panose="05020102010507070707" pitchFamily="18" charset="2"/>
        <a:buChar char="è"/>
        <a:defRPr sz="2400">
          <a:solidFill>
            <a:schemeClr val="tx1"/>
          </a:solidFill>
          <a:latin typeface="Berlin Sans FB" panose="020E0602020502020306" pitchFamily="34" charset="0"/>
          <a:cs typeface="+mn-cs"/>
        </a:defRPr>
      </a:lvl2pPr>
      <a:lvl3pPr marL="1068388" indent="-215900" algn="l" defTabSz="852488" rtl="0" eaLnBrk="0" fontAlgn="base" hangingPunct="0">
        <a:spcBef>
          <a:spcPct val="20000"/>
        </a:spcBef>
        <a:spcAft>
          <a:spcPct val="0"/>
        </a:spcAft>
        <a:buClr>
          <a:srgbClr val="008000"/>
        </a:buClr>
        <a:buSzPct val="55000"/>
        <a:buFont typeface="Wingdings" panose="05000000000000000000" pitchFamily="2" charset="2"/>
        <a:buChar char="t"/>
        <a:defRPr sz="2000">
          <a:solidFill>
            <a:schemeClr val="tx1"/>
          </a:solidFill>
          <a:latin typeface="Berlin Sans FB" panose="020E0602020502020306" pitchFamily="34" charset="0"/>
          <a:cs typeface="+mn-cs"/>
        </a:defRPr>
      </a:lvl3pPr>
      <a:lvl4pPr marL="1493838" indent="-212725" algn="l" defTabSz="852488" rtl="0" eaLnBrk="0" fontAlgn="base" hangingPunct="0">
        <a:spcBef>
          <a:spcPct val="20000"/>
        </a:spcBef>
        <a:spcAft>
          <a:spcPct val="0"/>
        </a:spcAft>
        <a:buClr>
          <a:srgbClr val="336699"/>
        </a:buClr>
        <a:buSzPct val="55000"/>
        <a:buFont typeface="Wingdings" panose="05000000000000000000" pitchFamily="2" charset="2"/>
        <a:buChar char="n"/>
        <a:defRPr>
          <a:solidFill>
            <a:schemeClr val="tx1"/>
          </a:solidFill>
          <a:latin typeface="Berlin Sans FB" panose="020E0602020502020306" pitchFamily="34" charset="0"/>
          <a:cs typeface="+mn-cs"/>
        </a:defRPr>
      </a:lvl4pPr>
      <a:lvl5pPr marL="1919288" indent="-212725" algn="l" defTabSz="852488" rtl="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Berlin Sans FB" panose="020E0602020502020306" pitchFamily="34" charset="0"/>
          <a:cs typeface="+mn-cs"/>
        </a:defRPr>
      </a:lvl5pPr>
      <a:lvl6pPr marL="23764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6pPr>
      <a:lvl7pPr marL="28336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7pPr>
      <a:lvl8pPr marL="32908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8pPr>
      <a:lvl9pPr marL="37480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hyperlink" Target="https://scikit-learn.org/stable/modules/generated/sklearn.cluster.AgglomerativeClustering.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52588" y="3577452"/>
            <a:ext cx="5686516" cy="1046527"/>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sz="5600" b="1" dirty="0">
                <a:ln>
                  <a:solidFill>
                    <a:schemeClr val="bg1"/>
                  </a:solidFill>
                </a:ln>
                <a:solidFill>
                  <a:schemeClr val="bg2">
                    <a:lumMod val="50000"/>
                  </a:schemeClr>
                </a:solidFill>
                <a:effectLst>
                  <a:outerShdw blurRad="38100" dist="38100" dir="2700000" algn="tl">
                    <a:srgbClr val="000000">
                      <a:alpha val="43137"/>
                    </a:srgbClr>
                  </a:outerShdw>
                </a:effectLst>
              </a:rPr>
              <a:t>Clustering</a:t>
            </a:r>
            <a:endParaRPr lang="en-IN" sz="5600" b="1" dirty="0">
              <a:ln>
                <a:solidFill>
                  <a:schemeClr val="bg1"/>
                </a:solidFill>
              </a:ln>
              <a:solidFill>
                <a:schemeClr val="bg2">
                  <a:lumMod val="50000"/>
                </a:schemeClr>
              </a:solidFill>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FA1C5252-01B6-483E-96D7-6B908316495E}"/>
              </a:ext>
            </a:extLst>
          </p:cNvPr>
          <p:cNvPicPr>
            <a:picLocks noChangeAspect="1" noChangeArrowheads="1"/>
          </p:cNvPicPr>
          <p:nvPr/>
        </p:nvPicPr>
        <p:blipFill>
          <a:blip r:embed="rId2" cstate="print"/>
          <a:srcRect b="7246"/>
          <a:stretch>
            <a:fillRect/>
          </a:stretch>
        </p:blipFill>
        <p:spPr bwMode="auto">
          <a:xfrm>
            <a:off x="0" y="409870"/>
            <a:ext cx="5642114" cy="6448130"/>
          </a:xfrm>
          <a:prstGeom prst="rect">
            <a:avLst/>
          </a:prstGeom>
          <a:noFill/>
        </p:spPr>
      </p:pic>
      <p:sp>
        <p:nvSpPr>
          <p:cNvPr id="7" name="Title 1">
            <a:extLst>
              <a:ext uri="{FF2B5EF4-FFF2-40B4-BE49-F238E27FC236}">
                <a16:creationId xmlns:a16="http://schemas.microsoft.com/office/drawing/2014/main" id="{109787D4-378B-4887-8016-6B0E5251D929}"/>
              </a:ext>
            </a:extLst>
          </p:cNvPr>
          <p:cNvSpPr txBox="1">
            <a:spLocks/>
          </p:cNvSpPr>
          <p:nvPr/>
        </p:nvSpPr>
        <p:spPr>
          <a:xfrm>
            <a:off x="4672643" y="1339707"/>
            <a:ext cx="7778420" cy="194084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lvl1pPr algn="l" defTabSz="914400" rtl="0" eaLnBrk="1" latinLnBrk="0" hangingPunct="1">
              <a:lnSpc>
                <a:spcPct val="90000"/>
              </a:lnSpc>
              <a:spcBef>
                <a:spcPct val="0"/>
              </a:spcBef>
              <a:buNone/>
              <a:defRPr lang="en-US" sz="5400" b="0" kern="1200" dirty="0">
                <a:solidFill>
                  <a:srgbClr val="C00000"/>
                </a:solidFill>
                <a:latin typeface="Berlin Sans FB Demi" panose="020E0802020502020306" pitchFamily="34" charset="0"/>
                <a:ea typeface="+mj-ea"/>
                <a:cs typeface="Arial" panose="020B0604020202020204" pitchFamily="34" charset="0"/>
              </a:defRPr>
            </a:lvl1pPr>
          </a:lstStyle>
          <a:p>
            <a:pPr algn="ctr"/>
            <a:r>
              <a:rPr lang="en-US" sz="4200" dirty="0">
                <a:ln w="28575">
                  <a:noFill/>
                  <a:prstDash val="solid"/>
                </a:ln>
              </a:rPr>
              <a:t>Machine Learning Algorithm using Python</a:t>
            </a:r>
          </a:p>
        </p:txBody>
      </p:sp>
      <p:sp>
        <p:nvSpPr>
          <p:cNvPr id="8" name="TextBox 7">
            <a:extLst>
              <a:ext uri="{FF2B5EF4-FFF2-40B4-BE49-F238E27FC236}">
                <a16:creationId xmlns:a16="http://schemas.microsoft.com/office/drawing/2014/main" id="{F156CF59-8C4B-471B-AFF9-835C1B4E27C8}"/>
              </a:ext>
            </a:extLst>
          </p:cNvPr>
          <p:cNvSpPr txBox="1"/>
          <p:nvPr/>
        </p:nvSpPr>
        <p:spPr>
          <a:xfrm>
            <a:off x="5178288" y="5866740"/>
            <a:ext cx="6708914" cy="92333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R="0" lvl="0" algn="ctr" fontAlgn="auto">
              <a:spcAft>
                <a:spcPts val="0"/>
              </a:spcAft>
              <a:buClr>
                <a:schemeClr val="accent4">
                  <a:lumMod val="75000"/>
                </a:schemeClr>
              </a:buClr>
              <a:buSzTx/>
              <a:tabLst/>
              <a:defRPr/>
            </a:pPr>
            <a:r>
              <a:rPr lang="en-US" sz="1800" dirty="0">
                <a:ln w="3175">
                  <a:noFill/>
                  <a:prstDash val="solid"/>
                </a:ln>
                <a:solidFill>
                  <a:schemeClr val="accent2"/>
                </a:solidFill>
                <a:latin typeface="Berlin Sans FB Demi" panose="020E0802020502020306" pitchFamily="34" charset="0"/>
                <a:ea typeface="+mj-ea"/>
                <a:cs typeface="Arial" panose="020B0604020202020204" pitchFamily="34" charset="0"/>
              </a:rPr>
              <a:t>Dr. Mahesh Ramalingam</a:t>
            </a:r>
          </a:p>
          <a:p>
            <a:pPr marR="0" lvl="0" algn="ctr" fontAlgn="auto">
              <a:spcAft>
                <a:spcPts val="0"/>
              </a:spcAft>
              <a:buClr>
                <a:schemeClr val="accent4">
                  <a:lumMod val="75000"/>
                </a:schemeClr>
              </a:buClr>
              <a:buSzTx/>
              <a:tabLst/>
              <a:defRPr/>
            </a:pPr>
            <a:r>
              <a:rPr lang="en-US" sz="1800" dirty="0">
                <a:ln w="3175">
                  <a:noFill/>
                  <a:prstDash val="solid"/>
                </a:ln>
                <a:solidFill>
                  <a:schemeClr val="accent2"/>
                </a:solidFill>
                <a:latin typeface="Berlin Sans FB Demi" panose="020E0802020502020306" pitchFamily="34" charset="0"/>
                <a:ea typeface="+mj-ea"/>
                <a:cs typeface="Arial" panose="020B0604020202020204" pitchFamily="34" charset="0"/>
              </a:rPr>
              <a:t>Associate Professor &amp; Area Chairperson</a:t>
            </a:r>
          </a:p>
          <a:p>
            <a:pPr marR="0" lvl="0" algn="ctr" fontAlgn="auto">
              <a:spcAft>
                <a:spcPts val="0"/>
              </a:spcAft>
              <a:buClr>
                <a:schemeClr val="accent4">
                  <a:lumMod val="75000"/>
                </a:schemeClr>
              </a:buClr>
              <a:buSzTx/>
              <a:tabLst/>
              <a:defRPr/>
            </a:pPr>
            <a:r>
              <a:rPr lang="en-US" sz="1800" dirty="0">
                <a:ln w="3175">
                  <a:noFill/>
                  <a:prstDash val="solid"/>
                </a:ln>
                <a:solidFill>
                  <a:schemeClr val="accent2"/>
                </a:solidFill>
                <a:latin typeface="Berlin Sans FB Demi" panose="020E0802020502020306" pitchFamily="34" charset="0"/>
                <a:ea typeface="+mj-ea"/>
                <a:cs typeface="Arial" panose="020B0604020202020204" pitchFamily="34" charset="0"/>
              </a:rPr>
              <a:t>Analytics &amp; IT, IMT Hyderabad</a:t>
            </a:r>
          </a:p>
        </p:txBody>
      </p:sp>
    </p:spTree>
    <p:extLst>
      <p:ext uri="{BB962C8B-B14F-4D97-AF65-F5344CB8AC3E}">
        <p14:creationId xmlns:p14="http://schemas.microsoft.com/office/powerpoint/2010/main" val="1193066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838200" y="274638"/>
            <a:ext cx="9372600" cy="639762"/>
          </a:xfrm>
        </p:spPr>
        <p:txBody>
          <a:bodyPr>
            <a:normAutofit/>
          </a:bodyPr>
          <a:lstStyle/>
          <a:p>
            <a:r>
              <a:rPr lang="en-US" b="1" dirty="0"/>
              <a:t>Usage of cluster analysis</a:t>
            </a:r>
          </a:p>
        </p:txBody>
      </p:sp>
      <p:sp>
        <p:nvSpPr>
          <p:cNvPr id="12" name="Content Placeholder 11"/>
          <p:cNvSpPr>
            <a:spLocks noGrp="1"/>
          </p:cNvSpPr>
          <p:nvPr>
            <p:ph idx="1"/>
          </p:nvPr>
        </p:nvSpPr>
        <p:spPr>
          <a:xfrm>
            <a:off x="744648" y="1661398"/>
            <a:ext cx="11028218" cy="4233472"/>
          </a:xfrm>
        </p:spPr>
        <p:txBody>
          <a:bodyPr>
            <a:noAutofit/>
          </a:bodyPr>
          <a:lstStyle/>
          <a:p>
            <a:pPr marL="344488" lvl="1">
              <a:spcBef>
                <a:spcPts val="2400"/>
              </a:spcBef>
              <a:spcAft>
                <a:spcPts val="1800"/>
              </a:spcAft>
            </a:pPr>
            <a:r>
              <a:rPr lang="en-US" sz="2800" dirty="0">
                <a:latin typeface="Berlin Sans FB Demi" panose="020E0802020502020306" pitchFamily="34" charset="0"/>
              </a:rPr>
              <a:t>Market segmentation </a:t>
            </a:r>
            <a:r>
              <a:rPr lang="en-US" sz="2800" dirty="0"/>
              <a:t>– customers/potential customers can be split into smaller more homogenous groups by using the method.</a:t>
            </a:r>
          </a:p>
          <a:p>
            <a:pPr marL="344488" lvl="1">
              <a:spcBef>
                <a:spcPts val="2400"/>
              </a:spcBef>
              <a:spcAft>
                <a:spcPts val="1800"/>
              </a:spcAft>
            </a:pPr>
            <a:r>
              <a:rPr lang="en-US" sz="2800" dirty="0">
                <a:latin typeface="Berlin Sans FB Demi" panose="020E0802020502020306" pitchFamily="34" charset="0"/>
              </a:rPr>
              <a:t>Segmenting industries </a:t>
            </a:r>
            <a:r>
              <a:rPr lang="en-US" sz="2800" dirty="0"/>
              <a:t>– the same grouping principle can be applied for industrial consumers.  </a:t>
            </a:r>
          </a:p>
          <a:p>
            <a:pPr marL="344488" lvl="1">
              <a:spcBef>
                <a:spcPts val="2400"/>
              </a:spcBef>
              <a:spcAft>
                <a:spcPts val="1800"/>
              </a:spcAft>
            </a:pPr>
            <a:r>
              <a:rPr lang="en-US" sz="2800" dirty="0">
                <a:latin typeface="Berlin Sans FB Demi" panose="020E0802020502020306" pitchFamily="34" charset="0"/>
              </a:rPr>
              <a:t>Segmenting markets </a:t>
            </a:r>
            <a:r>
              <a:rPr lang="en-US" sz="2800" dirty="0"/>
              <a:t>– cities or regions with similar or common traits can be grouped on the basis of climatic or socio-economic conditions.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914400" y="509666"/>
            <a:ext cx="9067800" cy="639762"/>
          </a:xfrm>
        </p:spPr>
        <p:txBody>
          <a:bodyPr>
            <a:normAutofit/>
          </a:bodyPr>
          <a:lstStyle/>
          <a:p>
            <a:r>
              <a:rPr lang="en-US" b="1" dirty="0"/>
              <a:t>Usage of cluster analysis</a:t>
            </a:r>
          </a:p>
        </p:txBody>
      </p:sp>
      <p:sp>
        <p:nvSpPr>
          <p:cNvPr id="12" name="Content Placeholder 11"/>
          <p:cNvSpPr>
            <a:spLocks noGrp="1"/>
          </p:cNvSpPr>
          <p:nvPr>
            <p:ph idx="1"/>
          </p:nvPr>
        </p:nvSpPr>
        <p:spPr>
          <a:xfrm>
            <a:off x="457200" y="1164418"/>
            <a:ext cx="10972800" cy="5410200"/>
          </a:xfrm>
        </p:spPr>
        <p:txBody>
          <a:bodyPr>
            <a:noAutofit/>
          </a:bodyPr>
          <a:lstStyle/>
          <a:p>
            <a:pPr lvl="1" algn="just"/>
            <a:endParaRPr lang="en-US" sz="2800" dirty="0"/>
          </a:p>
          <a:p>
            <a:pPr lvl="1"/>
            <a:r>
              <a:rPr lang="en-US" sz="2800" dirty="0">
                <a:latin typeface="Berlin Sans FB Demi" panose="020E0802020502020306" pitchFamily="34" charset="0"/>
              </a:rPr>
              <a:t>Career planning and training analysis </a:t>
            </a:r>
            <a:r>
              <a:rPr lang="en-US" sz="2800" dirty="0"/>
              <a:t>– for human  resource planning people can be grouped  into clusters on the basis of their educational/experience or aptitude and aspirations.</a:t>
            </a:r>
          </a:p>
          <a:p>
            <a:pPr lvl="1"/>
            <a:endParaRPr lang="en-US" sz="2800" dirty="0"/>
          </a:p>
          <a:p>
            <a:pPr lvl="1"/>
            <a:r>
              <a:rPr lang="en-US" sz="2800" dirty="0">
                <a:latin typeface="Berlin Sans FB Demi" panose="020E0802020502020306" pitchFamily="34" charset="0"/>
              </a:rPr>
              <a:t>Segmenting financial sector/instruments </a:t>
            </a:r>
            <a:r>
              <a:rPr lang="en-US" sz="2800" dirty="0"/>
              <a:t>– different factors like raw material cost, financial allocations, seasonality and other factors are being used to group sectors together to understand the growth and performance of a group of industries.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6925-C1C9-4415-8DC9-FBD53392310F}"/>
              </a:ext>
            </a:extLst>
          </p:cNvPr>
          <p:cNvSpPr>
            <a:spLocks noGrp="1"/>
          </p:cNvSpPr>
          <p:nvPr>
            <p:ph type="title"/>
          </p:nvPr>
        </p:nvSpPr>
        <p:spPr/>
        <p:txBody>
          <a:bodyPr/>
          <a:lstStyle/>
          <a:p>
            <a:r>
              <a:rPr lang="en-US" dirty="0"/>
              <a:t>Linkage Method</a:t>
            </a:r>
          </a:p>
        </p:txBody>
      </p:sp>
      <p:pic>
        <p:nvPicPr>
          <p:cNvPr id="6" name="Picture 5">
            <a:extLst>
              <a:ext uri="{FF2B5EF4-FFF2-40B4-BE49-F238E27FC236}">
                <a16:creationId xmlns:a16="http://schemas.microsoft.com/office/drawing/2014/main" id="{324CB838-DF16-4216-BF23-7FD254F135ED}"/>
              </a:ext>
            </a:extLst>
          </p:cNvPr>
          <p:cNvPicPr>
            <a:picLocks noChangeAspect="1"/>
          </p:cNvPicPr>
          <p:nvPr/>
        </p:nvPicPr>
        <p:blipFill>
          <a:blip r:embed="rId2"/>
          <a:stretch>
            <a:fillRect/>
          </a:stretch>
        </p:blipFill>
        <p:spPr>
          <a:xfrm>
            <a:off x="4292398" y="960120"/>
            <a:ext cx="6200775" cy="5705475"/>
          </a:xfrm>
          <a:prstGeom prst="rect">
            <a:avLst/>
          </a:prstGeom>
        </p:spPr>
      </p:pic>
    </p:spTree>
    <p:extLst>
      <p:ext uri="{BB962C8B-B14F-4D97-AF65-F5344CB8AC3E}">
        <p14:creationId xmlns:p14="http://schemas.microsoft.com/office/powerpoint/2010/main" val="1613434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9C3281C9-1BBD-4BD7-BD7E-002B02A0A2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73"/>
          <a:stretch/>
        </p:blipFill>
        <p:spPr bwMode="auto">
          <a:xfrm>
            <a:off x="2090651" y="691355"/>
            <a:ext cx="7400925" cy="547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6305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91" y="348780"/>
            <a:ext cx="11568417" cy="731876"/>
          </a:xfrm>
        </p:spPr>
        <p:txBody>
          <a:bodyPr>
            <a:normAutofit/>
          </a:bodyPr>
          <a:lstStyle/>
          <a:p>
            <a:r>
              <a:rPr lang="en-GB" sz="4000" dirty="0">
                <a:solidFill>
                  <a:srgbClr val="C00000"/>
                </a:solidFill>
              </a:rPr>
              <a:t>OVERVIEW</a:t>
            </a:r>
            <a:endParaRPr lang="en-IN" sz="4000" dirty="0">
              <a:solidFill>
                <a:srgbClr val="C00000"/>
              </a:solidFill>
            </a:endParaRPr>
          </a:p>
        </p:txBody>
      </p:sp>
      <p:sp>
        <p:nvSpPr>
          <p:cNvPr id="6" name="Content Placeholder 2">
            <a:extLst>
              <a:ext uri="{FF2B5EF4-FFF2-40B4-BE49-F238E27FC236}">
                <a16:creationId xmlns:a16="http://schemas.microsoft.com/office/drawing/2014/main" id="{0D07D1CB-101E-41EA-BB54-3616CBB55E32}"/>
              </a:ext>
            </a:extLst>
          </p:cNvPr>
          <p:cNvSpPr>
            <a:spLocks noGrp="1"/>
          </p:cNvSpPr>
          <p:nvPr>
            <p:ph sz="quarter" idx="13"/>
          </p:nvPr>
        </p:nvSpPr>
        <p:spPr>
          <a:xfrm>
            <a:off x="430216" y="1192201"/>
            <a:ext cx="11331568" cy="5317019"/>
          </a:xfrm>
          <a:noFill/>
        </p:spPr>
        <p:txBody>
          <a:bodyPr>
            <a:noAutofit/>
          </a:bodyPr>
          <a:lstStyle/>
          <a:p>
            <a:pPr algn="just"/>
            <a:r>
              <a:rPr lang="en-US" sz="2100" cap="none" dirty="0"/>
              <a:t>Clustering is frequently used in analytics applications. It helps create a homogeneous group of customers/entities for better management of customers/entities. </a:t>
            </a:r>
          </a:p>
          <a:p>
            <a:pPr algn="just"/>
            <a:r>
              <a:rPr lang="en-US" sz="2100" cap="none" dirty="0"/>
              <a:t>In many analytics projects, clustering is carried out before applying other analytical models once data preparation is completed. </a:t>
            </a:r>
          </a:p>
          <a:p>
            <a:pPr algn="just"/>
            <a:r>
              <a:rPr lang="en-US" sz="2100" cap="none" dirty="0"/>
              <a:t>It divides the dataset into homogenous groups which can be further used to prescribe the right strategy for different groups. </a:t>
            </a:r>
          </a:p>
          <a:p>
            <a:pPr algn="just"/>
            <a:r>
              <a:rPr lang="en-US" sz="2100" cap="none" dirty="0"/>
              <a:t>The aims to ensure that the variation within a cluster is minimized while the variation between clusters is maximized.</a:t>
            </a:r>
          </a:p>
          <a:p>
            <a:pPr algn="just"/>
            <a:r>
              <a:rPr lang="en-US" sz="2100" cap="none" dirty="0"/>
              <a:t>Clustering algorithms are unsupervised learning algorithms (classes are not known a priori). </a:t>
            </a:r>
          </a:p>
          <a:p>
            <a:pPr algn="just"/>
            <a:r>
              <a:rPr lang="en-US" sz="2100" cap="none" dirty="0"/>
              <a:t>The main objective of clustering is to create heterogeneous subsets (clusters) from the original dataset such that records within a cluster are homogeneous. It also aims to identify the characteristics that differentiate the subsets.</a:t>
            </a:r>
          </a:p>
        </p:txBody>
      </p:sp>
      <p:sp>
        <p:nvSpPr>
          <p:cNvPr id="3" name="Slide Number Placeholder 2">
            <a:extLst>
              <a:ext uri="{FF2B5EF4-FFF2-40B4-BE49-F238E27FC236}">
                <a16:creationId xmlns:a16="http://schemas.microsoft.com/office/drawing/2014/main" id="{489E5335-BC60-4DA5-838A-6F0A50F0AB61}"/>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215135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91" y="522296"/>
            <a:ext cx="11568417" cy="931381"/>
          </a:xfrm>
        </p:spPr>
        <p:txBody>
          <a:bodyPr>
            <a:normAutofit/>
          </a:bodyPr>
          <a:lstStyle/>
          <a:p>
            <a:r>
              <a:rPr lang="en-GB" sz="4000" dirty="0">
                <a:solidFill>
                  <a:srgbClr val="C00000"/>
                </a:solidFill>
              </a:rPr>
              <a:t>HOW DOES CLUSTERING WORK? </a:t>
            </a:r>
            <a:endParaRPr lang="en-IN" sz="4000" dirty="0">
              <a:solidFill>
                <a:srgbClr val="C00000"/>
              </a:solidFill>
            </a:endParaRPr>
          </a:p>
        </p:txBody>
      </p:sp>
      <p:sp>
        <p:nvSpPr>
          <p:cNvPr id="6" name="Content Placeholder 2">
            <a:extLst>
              <a:ext uri="{FF2B5EF4-FFF2-40B4-BE49-F238E27FC236}">
                <a16:creationId xmlns:a16="http://schemas.microsoft.com/office/drawing/2014/main" id="{0D07D1CB-101E-41EA-BB54-3616CBB55E32}"/>
              </a:ext>
            </a:extLst>
          </p:cNvPr>
          <p:cNvSpPr>
            <a:spLocks noGrp="1"/>
          </p:cNvSpPr>
          <p:nvPr>
            <p:ph sz="quarter" idx="13"/>
          </p:nvPr>
        </p:nvSpPr>
        <p:spPr>
          <a:xfrm>
            <a:off x="598516" y="1767621"/>
            <a:ext cx="10989426" cy="4328379"/>
          </a:xfrm>
          <a:solidFill>
            <a:schemeClr val="bg1"/>
          </a:solidFill>
        </p:spPr>
        <p:txBody>
          <a:bodyPr>
            <a:noAutofit/>
          </a:bodyPr>
          <a:lstStyle/>
          <a:p>
            <a:pPr algn="just"/>
            <a:r>
              <a:rPr lang="en-US" sz="2400" cap="none" dirty="0"/>
              <a:t>Clustering algorithms use different distance or similarity or dissimilarity measures to derive different clusters.</a:t>
            </a:r>
          </a:p>
          <a:p>
            <a:pPr algn="just"/>
            <a:endParaRPr lang="en-US" sz="1800" cap="none" dirty="0"/>
          </a:p>
          <a:p>
            <a:pPr algn="just"/>
            <a:r>
              <a:rPr lang="en-US" sz="2400" cap="none" dirty="0"/>
              <a:t>The type of distance/similarity measure used plays a crucial role in the final cluster formation.</a:t>
            </a:r>
          </a:p>
          <a:p>
            <a:pPr algn="just"/>
            <a:endParaRPr lang="en-US" sz="1800" cap="none" dirty="0"/>
          </a:p>
          <a:p>
            <a:pPr algn="just"/>
            <a:r>
              <a:rPr lang="en-US" sz="2400" cap="none" dirty="0"/>
              <a:t>Larger distance would imply that observations are far away from one another, whereas higher similarity would indicate that the observations are similar. </a:t>
            </a:r>
          </a:p>
        </p:txBody>
      </p:sp>
      <p:sp>
        <p:nvSpPr>
          <p:cNvPr id="3" name="Slide Number Placeholder 2">
            <a:extLst>
              <a:ext uri="{FF2B5EF4-FFF2-40B4-BE49-F238E27FC236}">
                <a16:creationId xmlns:a16="http://schemas.microsoft.com/office/drawing/2014/main" id="{6F31458C-27C9-4264-B3A8-68827ACEFBA2}"/>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85414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90" y="0"/>
            <a:ext cx="11568417" cy="931381"/>
          </a:xfrm>
          <a:solidFill>
            <a:schemeClr val="bg1"/>
          </a:solidFill>
        </p:spPr>
        <p:txBody>
          <a:bodyPr>
            <a:normAutofit/>
          </a:bodyPr>
          <a:lstStyle/>
          <a:p>
            <a:r>
              <a:rPr lang="en-GB" sz="4000" dirty="0">
                <a:solidFill>
                  <a:srgbClr val="C00000"/>
                </a:solidFill>
              </a:rPr>
              <a:t>HOW DOES CLUSTERING WORK? (</a:t>
            </a:r>
            <a:r>
              <a:rPr lang="en-GB" sz="4000" dirty="0" err="1">
                <a:solidFill>
                  <a:srgbClr val="C00000"/>
                </a:solidFill>
              </a:rPr>
              <a:t>contd</a:t>
            </a:r>
            <a:r>
              <a:rPr lang="en-GB" sz="4000" dirty="0">
                <a:solidFill>
                  <a:srgbClr val="C00000"/>
                </a:solidFill>
              </a:rPr>
              <a:t>…) </a:t>
            </a:r>
            <a:endParaRPr lang="en-IN" sz="4000" dirty="0">
              <a:solidFill>
                <a:srgbClr val="C00000"/>
              </a:solidFill>
            </a:endParaRPr>
          </a:p>
        </p:txBody>
      </p:sp>
      <p:sp>
        <p:nvSpPr>
          <p:cNvPr id="6" name="Content Placeholder 2">
            <a:extLst>
              <a:ext uri="{FF2B5EF4-FFF2-40B4-BE49-F238E27FC236}">
                <a16:creationId xmlns:a16="http://schemas.microsoft.com/office/drawing/2014/main" id="{0D07D1CB-101E-41EA-BB54-3616CBB55E32}"/>
              </a:ext>
            </a:extLst>
          </p:cNvPr>
          <p:cNvSpPr>
            <a:spLocks noGrp="1"/>
          </p:cNvSpPr>
          <p:nvPr>
            <p:ph sz="quarter" idx="13"/>
          </p:nvPr>
        </p:nvSpPr>
        <p:spPr>
          <a:xfrm>
            <a:off x="571849" y="1199829"/>
            <a:ext cx="11048301" cy="5318418"/>
          </a:xfrm>
          <a:noFill/>
        </p:spPr>
        <p:txBody>
          <a:bodyPr>
            <a:noAutofit/>
          </a:bodyPr>
          <a:lstStyle/>
          <a:p>
            <a:pPr marL="0" indent="0">
              <a:buNone/>
            </a:pPr>
            <a:r>
              <a:rPr lang="en-GB" sz="2400" cap="none" dirty="0">
                <a:solidFill>
                  <a:srgbClr val="C00000"/>
                </a:solidFill>
                <a:latin typeface="Berlin Sans FB Demi" panose="020E0802020502020306" pitchFamily="34" charset="0"/>
              </a:rPr>
              <a:t>Finding Similarities Using Distances </a:t>
            </a:r>
          </a:p>
          <a:p>
            <a:pPr marL="0" indent="0" algn="just">
              <a:buNone/>
            </a:pPr>
            <a:r>
              <a:rPr lang="en-US" cap="none" dirty="0"/>
              <a:t>Clustering techniques assume that there are subsets in the data that are similar or homogeneous. One approach for measuring similarity is through distances measured using different metrics. Few distance measures used in clustering are: </a:t>
            </a:r>
          </a:p>
          <a:p>
            <a:r>
              <a:rPr lang="en-GB" cap="none" dirty="0">
                <a:latin typeface="Berlin Sans FB Demi" panose="020E0802020502020306" pitchFamily="34" charset="0"/>
              </a:rPr>
              <a:t>Euclidean</a:t>
            </a:r>
            <a:r>
              <a:rPr lang="en-GB" dirty="0">
                <a:latin typeface="Berlin Sans FB Demi" panose="020E0802020502020306" pitchFamily="34" charset="0"/>
              </a:rPr>
              <a:t> </a:t>
            </a:r>
            <a:r>
              <a:rPr lang="en-GB" cap="none" dirty="0">
                <a:latin typeface="Berlin Sans FB Demi" panose="020E0802020502020306" pitchFamily="34" charset="0"/>
              </a:rPr>
              <a:t>Distance: </a:t>
            </a:r>
            <a:r>
              <a:rPr lang="en-GB" cap="none" dirty="0"/>
              <a:t>It</a:t>
            </a:r>
            <a:r>
              <a:rPr lang="en-US" cap="none" dirty="0"/>
              <a:t> is the radial distance between two observations or records. </a:t>
            </a:r>
          </a:p>
          <a:p>
            <a:r>
              <a:rPr lang="en-US" cap="none" dirty="0" err="1">
                <a:latin typeface="Berlin Sans FB Demi" panose="020E0802020502020306" pitchFamily="34" charset="0"/>
              </a:rPr>
              <a:t>Minkowski</a:t>
            </a:r>
            <a:r>
              <a:rPr lang="en-US" cap="none" dirty="0">
                <a:latin typeface="Berlin Sans FB Demi" panose="020E0802020502020306" pitchFamily="34" charset="0"/>
              </a:rPr>
              <a:t> Distance: </a:t>
            </a:r>
            <a:r>
              <a:rPr lang="en-US" cap="none" dirty="0"/>
              <a:t>It is the generalized distance measure between two observations. </a:t>
            </a:r>
          </a:p>
          <a:p>
            <a:pPr algn="just"/>
            <a:r>
              <a:rPr lang="en-US" cap="none" dirty="0">
                <a:latin typeface="Berlin Sans FB Demi" panose="020E0802020502020306" pitchFamily="34" charset="0"/>
              </a:rPr>
              <a:t>Jaccard Similarity Coefficient: </a:t>
            </a:r>
            <a:r>
              <a:rPr lang="en-US" cap="none" dirty="0"/>
              <a:t>It is a measure used when the data is qualitative, especially when attributes can be represented in binary form. </a:t>
            </a:r>
          </a:p>
          <a:p>
            <a:pPr algn="just"/>
            <a:r>
              <a:rPr lang="en-US" cap="none" dirty="0">
                <a:latin typeface="Berlin Sans FB Demi" panose="020E0802020502020306" pitchFamily="34" charset="0"/>
              </a:rPr>
              <a:t>Cosine Similarity:</a:t>
            </a:r>
            <a:r>
              <a:rPr lang="en-US" b="1" cap="none" dirty="0"/>
              <a:t> </a:t>
            </a:r>
            <a:r>
              <a:rPr lang="en-US" cap="none" dirty="0"/>
              <a:t>In this, </a:t>
            </a:r>
            <a:r>
              <a:rPr lang="en-US" i="1" cap="none" dirty="0"/>
              <a:t>X</a:t>
            </a:r>
            <a:r>
              <a:rPr lang="en-US" cap="none" baseline="-25000" dirty="0"/>
              <a:t>1</a:t>
            </a:r>
            <a:r>
              <a:rPr lang="en-US" cap="none" dirty="0"/>
              <a:t> and </a:t>
            </a:r>
            <a:r>
              <a:rPr lang="en-US" i="1" cap="none" dirty="0"/>
              <a:t>X</a:t>
            </a:r>
            <a:r>
              <a:rPr lang="en-US" cap="none" baseline="-25000" dirty="0"/>
              <a:t>2</a:t>
            </a:r>
            <a:r>
              <a:rPr lang="en-US" cap="none" dirty="0"/>
              <a:t> are two </a:t>
            </a:r>
            <a:r>
              <a:rPr lang="en-US" i="1" cap="none" dirty="0"/>
              <a:t>n</a:t>
            </a:r>
            <a:r>
              <a:rPr lang="en-US" cap="none" dirty="0"/>
              <a:t>-dimensional vectors. It measures the angle between two vectors. </a:t>
            </a:r>
          </a:p>
          <a:p>
            <a:pPr algn="just"/>
            <a:r>
              <a:rPr lang="en-US" cap="none" dirty="0">
                <a:latin typeface="Berlin Sans FB Demi" panose="020E0802020502020306" pitchFamily="34" charset="0"/>
              </a:rPr>
              <a:t>Gower’s Similarity Coefficient: </a:t>
            </a:r>
            <a:r>
              <a:rPr lang="en-US" cap="none" dirty="0"/>
              <a:t>This can be used when both quantitative and qualitative features are present. </a:t>
            </a:r>
          </a:p>
        </p:txBody>
      </p:sp>
      <p:sp>
        <p:nvSpPr>
          <p:cNvPr id="3" name="Slide Number Placeholder 2">
            <a:extLst>
              <a:ext uri="{FF2B5EF4-FFF2-40B4-BE49-F238E27FC236}">
                <a16:creationId xmlns:a16="http://schemas.microsoft.com/office/drawing/2014/main" id="{BB2F9BC1-6613-438D-9843-6053ECA980DB}"/>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382834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AE60729-4223-49DF-9179-F1CBA80CFEEF}"/>
              </a:ext>
            </a:extLst>
          </p:cNvPr>
          <p:cNvSpPr>
            <a:spLocks noGrp="1"/>
          </p:cNvSpPr>
          <p:nvPr>
            <p:ph type="title"/>
          </p:nvPr>
        </p:nvSpPr>
        <p:spPr>
          <a:xfrm>
            <a:off x="370512" y="436"/>
            <a:ext cx="11568417" cy="1186822"/>
          </a:xfrm>
        </p:spPr>
        <p:txBody>
          <a:bodyPr>
            <a:normAutofit/>
          </a:bodyPr>
          <a:lstStyle/>
          <a:p>
            <a:br>
              <a:rPr lang="en-GB" dirty="0"/>
            </a:br>
            <a:r>
              <a:rPr lang="en-GB" dirty="0">
                <a:solidFill>
                  <a:srgbClr val="C00000"/>
                </a:solidFill>
              </a:rPr>
              <a:t>K-MEANS Clustering</a:t>
            </a:r>
            <a:endParaRPr lang="en-IN" dirty="0">
              <a:solidFill>
                <a:srgbClr val="C00000"/>
              </a:solidFill>
            </a:endParaRPr>
          </a:p>
        </p:txBody>
      </p:sp>
      <p:sp>
        <p:nvSpPr>
          <p:cNvPr id="12" name="Content Placeholder 2">
            <a:extLst>
              <a:ext uri="{FF2B5EF4-FFF2-40B4-BE49-F238E27FC236}">
                <a16:creationId xmlns:a16="http://schemas.microsoft.com/office/drawing/2014/main" id="{E3C304FC-9D6F-404E-B0C2-B4A79F3422BD}"/>
              </a:ext>
            </a:extLst>
          </p:cNvPr>
          <p:cNvSpPr>
            <a:spLocks noGrp="1"/>
          </p:cNvSpPr>
          <p:nvPr>
            <p:ph sz="quarter" idx="13"/>
          </p:nvPr>
        </p:nvSpPr>
        <p:spPr>
          <a:xfrm>
            <a:off x="949234" y="1404535"/>
            <a:ext cx="10458996" cy="5205271"/>
          </a:xfrm>
          <a:solidFill>
            <a:schemeClr val="bg1"/>
          </a:solidFill>
        </p:spPr>
        <p:txBody>
          <a:bodyPr>
            <a:normAutofit lnSpcReduction="10000"/>
          </a:bodyPr>
          <a:lstStyle/>
          <a:p>
            <a:pPr algn="just"/>
            <a:r>
              <a:rPr lang="en-US" cap="none" dirty="0"/>
              <a:t>It is a non-hierarchical clustering method in which the number of clusters (</a:t>
            </a:r>
            <a:r>
              <a:rPr lang="en-US" i="1" cap="none" dirty="0"/>
              <a:t>K</a:t>
            </a:r>
            <a:r>
              <a:rPr lang="en-US" cap="none" dirty="0"/>
              <a:t>) is decided a priori. </a:t>
            </a:r>
          </a:p>
          <a:p>
            <a:pPr algn="just"/>
            <a:r>
              <a:rPr lang="en-US" cap="none" dirty="0"/>
              <a:t>The observations in the sample are assigned to one of the clusters (say </a:t>
            </a:r>
            <a:r>
              <a:rPr lang="en-US" i="1" cap="none" dirty="0"/>
              <a:t>C</a:t>
            </a:r>
            <a:r>
              <a:rPr lang="en-US" cap="none" baseline="-25000" dirty="0"/>
              <a:t>1</a:t>
            </a:r>
            <a:r>
              <a:rPr lang="en-US" cap="none" dirty="0"/>
              <a:t>, </a:t>
            </a:r>
            <a:r>
              <a:rPr lang="en-US" i="1" cap="none" dirty="0"/>
              <a:t>C</a:t>
            </a:r>
            <a:r>
              <a:rPr lang="en-US" cap="none" baseline="-25000" dirty="0"/>
              <a:t>2</a:t>
            </a:r>
            <a:r>
              <a:rPr lang="en-US" cap="none" dirty="0"/>
              <a:t>, …, </a:t>
            </a:r>
            <a:r>
              <a:rPr lang="en-US" i="1" cap="none" dirty="0"/>
              <a:t>C</a:t>
            </a:r>
            <a:r>
              <a:rPr lang="en-US" i="1" cap="none" baseline="-25000" dirty="0"/>
              <a:t>k</a:t>
            </a:r>
            <a:r>
              <a:rPr lang="en-US" cap="none" dirty="0"/>
              <a:t>) based on the distance between the observation and centroid of the clusters.</a:t>
            </a:r>
          </a:p>
          <a:p>
            <a:pPr algn="just"/>
            <a:r>
              <a:rPr lang="en-US" cap="none" dirty="0"/>
              <a:t>The following steps are used in K-means clustering algorithm: </a:t>
            </a:r>
          </a:p>
          <a:p>
            <a:pPr marL="914400" lvl="1" indent="-457200" algn="just">
              <a:buFont typeface="+mj-lt"/>
              <a:buAutoNum type="arabicPeriod"/>
            </a:pPr>
            <a:r>
              <a:rPr lang="en-US" cap="none" dirty="0"/>
              <a:t>Decide the value of </a:t>
            </a:r>
            <a:r>
              <a:rPr lang="en-US" i="1" cap="none" dirty="0"/>
              <a:t>K</a:t>
            </a:r>
            <a:r>
              <a:rPr lang="en-US" cap="none" dirty="0"/>
              <a:t> (which can be fine-tuned later). </a:t>
            </a:r>
          </a:p>
          <a:p>
            <a:pPr marL="914400" lvl="1" indent="-457200" algn="just">
              <a:buFont typeface="+mj-lt"/>
              <a:buAutoNum type="arabicPeriod"/>
            </a:pPr>
            <a:r>
              <a:rPr lang="en-US" cap="none" dirty="0"/>
              <a:t>Choose</a:t>
            </a:r>
            <a:r>
              <a:rPr lang="en-US" i="1" cap="none" dirty="0"/>
              <a:t> K </a:t>
            </a:r>
            <a:r>
              <a:rPr lang="en-US" cap="none" dirty="0"/>
              <a:t>observations from the data that are likely to be in different clusters. There are many ways of choosing these initial </a:t>
            </a:r>
            <a:r>
              <a:rPr lang="en-US" i="1" cap="none" dirty="0"/>
              <a:t>K </a:t>
            </a:r>
            <a:r>
              <a:rPr lang="en-US" cap="none" dirty="0"/>
              <a:t>values; the easiest approach is to choose observations that are farthest (in one of the parameters of the data). </a:t>
            </a:r>
          </a:p>
          <a:p>
            <a:pPr marL="914400" lvl="1" indent="-457200" algn="just">
              <a:buFont typeface="+mj-lt"/>
              <a:buAutoNum type="arabicPeriod"/>
            </a:pPr>
            <a:r>
              <a:rPr lang="en-US" cap="none" dirty="0"/>
              <a:t>The </a:t>
            </a:r>
            <a:r>
              <a:rPr lang="en-US" i="1" cap="none" dirty="0"/>
              <a:t>K</a:t>
            </a:r>
            <a:r>
              <a:rPr lang="en-US" cap="none" dirty="0"/>
              <a:t> observations selected in step 2 are the centroids of those clusters. </a:t>
            </a:r>
          </a:p>
          <a:p>
            <a:pPr marL="914400" lvl="1" indent="-457200" algn="just">
              <a:buFont typeface="+mj-lt"/>
              <a:buAutoNum type="arabicPeriod"/>
            </a:pPr>
            <a:r>
              <a:rPr lang="en-US" cap="none" dirty="0"/>
              <a:t>For remaining observations, find the cluster closest to the centroid. Add the new observation (say observation</a:t>
            </a:r>
            <a:r>
              <a:rPr lang="en-US" i="1" cap="none" dirty="0"/>
              <a:t> j</a:t>
            </a:r>
            <a:r>
              <a:rPr lang="en-US" cap="none" dirty="0"/>
              <a:t>) to the cluster with the closest centroid. Adjust the centroid after adding a new observation to the cluster. The closest centroid is chosen based upon an appropriate distance measure. </a:t>
            </a:r>
          </a:p>
          <a:p>
            <a:pPr marL="914400" lvl="1" indent="-457200" algn="just">
              <a:buFont typeface="+mj-lt"/>
              <a:buAutoNum type="arabicPeriod"/>
            </a:pPr>
            <a:r>
              <a:rPr lang="en-US" cap="none" dirty="0"/>
              <a:t>Repeat step 4 until all observations are assigned to a cluster. </a:t>
            </a:r>
          </a:p>
        </p:txBody>
      </p:sp>
      <p:sp>
        <p:nvSpPr>
          <p:cNvPr id="2" name="Slide Number Placeholder 1">
            <a:extLst>
              <a:ext uri="{FF2B5EF4-FFF2-40B4-BE49-F238E27FC236}">
                <a16:creationId xmlns:a16="http://schemas.microsoft.com/office/drawing/2014/main" id="{D1980301-596E-4EAA-BACE-19DC1E5F37AC}"/>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395524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AE60729-4223-49DF-9179-F1CBA80CFEEF}"/>
              </a:ext>
            </a:extLst>
          </p:cNvPr>
          <p:cNvSpPr>
            <a:spLocks noGrp="1"/>
          </p:cNvSpPr>
          <p:nvPr>
            <p:ph type="title"/>
          </p:nvPr>
        </p:nvSpPr>
        <p:spPr>
          <a:xfrm>
            <a:off x="370512" y="436"/>
            <a:ext cx="11568417" cy="1186822"/>
          </a:xfrm>
        </p:spPr>
        <p:txBody>
          <a:bodyPr>
            <a:normAutofit/>
          </a:bodyPr>
          <a:lstStyle/>
          <a:p>
            <a:br>
              <a:rPr lang="en-GB" dirty="0"/>
            </a:br>
            <a:r>
              <a:rPr lang="en-US" dirty="0">
                <a:solidFill>
                  <a:srgbClr val="C00000"/>
                </a:solidFill>
              </a:rPr>
              <a:t>CREATING PRODUCT SEGMENTS USING CLUSTERING</a:t>
            </a:r>
            <a:endParaRPr lang="en-IN" dirty="0">
              <a:solidFill>
                <a:srgbClr val="C00000"/>
              </a:solidFill>
            </a:endParaRPr>
          </a:p>
        </p:txBody>
      </p:sp>
      <p:sp>
        <p:nvSpPr>
          <p:cNvPr id="12" name="Content Placeholder 2">
            <a:extLst>
              <a:ext uri="{FF2B5EF4-FFF2-40B4-BE49-F238E27FC236}">
                <a16:creationId xmlns:a16="http://schemas.microsoft.com/office/drawing/2014/main" id="{E3C304FC-9D6F-404E-B0C2-B4A79F3422BD}"/>
              </a:ext>
            </a:extLst>
          </p:cNvPr>
          <p:cNvSpPr>
            <a:spLocks noGrp="1"/>
          </p:cNvSpPr>
          <p:nvPr>
            <p:ph sz="quarter" idx="13"/>
          </p:nvPr>
        </p:nvSpPr>
        <p:spPr>
          <a:xfrm>
            <a:off x="601152" y="1404535"/>
            <a:ext cx="10989695" cy="5205271"/>
          </a:xfrm>
          <a:noFill/>
        </p:spPr>
        <p:txBody>
          <a:bodyPr>
            <a:normAutofit lnSpcReduction="10000"/>
          </a:bodyPr>
          <a:lstStyle/>
          <a:p>
            <a:pPr algn="just"/>
            <a:r>
              <a:rPr lang="en-US" sz="2100" cap="none" dirty="0"/>
              <a:t>Product segmentation is another example of clustering. </a:t>
            </a:r>
          </a:p>
          <a:p>
            <a:pPr algn="just"/>
            <a:r>
              <a:rPr lang="en-US" sz="2100" cap="none" dirty="0"/>
              <a:t>Let us take the example of a company that would like to enter the market with a new beer brand. Before it decides the kind of beer it will launch, it must understand what kinds of products already exist in the market and what kinds of segments the products address. To understand the segments, the company collects specification of few samples of beer brands. </a:t>
            </a:r>
          </a:p>
          <a:p>
            <a:pPr marL="914400" lvl="1" indent="-457200">
              <a:buFont typeface="+mj-lt"/>
              <a:buAutoNum type="arabicPeriod"/>
            </a:pPr>
            <a:r>
              <a:rPr lang="en-GB" sz="1900" cap="none" dirty="0">
                <a:latin typeface="Berlin Sans FB Demi" panose="020E0802020502020306" pitchFamily="34" charset="0"/>
              </a:rPr>
              <a:t>Dataset:  </a:t>
            </a:r>
            <a:r>
              <a:rPr lang="en-GB" sz="1900" cap="none" dirty="0"/>
              <a:t>The dataset used is d</a:t>
            </a:r>
            <a:r>
              <a:rPr lang="en-US" sz="1900" cap="none" dirty="0" err="1"/>
              <a:t>ataset</a:t>
            </a:r>
            <a:r>
              <a:rPr lang="en-US" sz="1900" cap="none" dirty="0"/>
              <a:t> beer.csv</a:t>
            </a:r>
          </a:p>
          <a:p>
            <a:pPr marL="914400" lvl="1" indent="-457200" algn="just">
              <a:buFont typeface="+mj-lt"/>
              <a:buAutoNum type="arabicPeriod"/>
            </a:pPr>
            <a:r>
              <a:rPr lang="en-GB" sz="1900" cap="none" dirty="0">
                <a:latin typeface="Berlin Sans FB Demi" panose="020E0802020502020306" pitchFamily="34" charset="0"/>
              </a:rPr>
              <a:t>Number of Clusters: </a:t>
            </a:r>
            <a:r>
              <a:rPr lang="en-US" sz="1900" cap="none" dirty="0"/>
              <a:t>For such high-dimensional data, the following techniques can be used for discovering the possible number of clusters: </a:t>
            </a:r>
          </a:p>
          <a:p>
            <a:pPr marL="1371600" lvl="2" indent="-457200">
              <a:buFont typeface="+mj-lt"/>
              <a:buAutoNum type="alphaLcParenR"/>
            </a:pPr>
            <a:r>
              <a:rPr lang="en-GB" sz="1700" cap="none" dirty="0"/>
              <a:t>Dendrogram </a:t>
            </a:r>
          </a:p>
          <a:p>
            <a:pPr marL="1371600" lvl="2" indent="-457200">
              <a:buFont typeface="+mj-lt"/>
              <a:buAutoNum type="alphaLcParenR"/>
            </a:pPr>
            <a:r>
              <a:rPr lang="en-GB" sz="1700" cap="none" dirty="0"/>
              <a:t>Elbow method</a:t>
            </a:r>
          </a:p>
          <a:p>
            <a:pPr marL="914400" lvl="1" indent="-457200">
              <a:buFont typeface="+mj-lt"/>
              <a:buAutoNum type="arabicPeriod"/>
            </a:pPr>
            <a:r>
              <a:rPr lang="en-GB" sz="1900" cap="none" dirty="0">
                <a:latin typeface="Berlin Sans FB Demi" panose="020E0802020502020306" pitchFamily="34" charset="0"/>
              </a:rPr>
              <a:t>Creating Clusters: </a:t>
            </a:r>
            <a:r>
              <a:rPr lang="en-GB" sz="1900" cap="none" dirty="0"/>
              <a:t>It is found that there are </a:t>
            </a:r>
            <a:r>
              <a:rPr lang="en-US" sz="1900" cap="none" dirty="0"/>
              <a:t>3 clusters. </a:t>
            </a:r>
          </a:p>
          <a:p>
            <a:pPr marL="914400" lvl="1" indent="-457200">
              <a:buFont typeface="+mj-lt"/>
              <a:buAutoNum type="arabicPeriod"/>
            </a:pPr>
            <a:r>
              <a:rPr lang="en-GB" sz="1900" cap="none" dirty="0">
                <a:latin typeface="Berlin Sans FB Demi" panose="020E0802020502020306" pitchFamily="34" charset="0"/>
              </a:rPr>
              <a:t>Interpreting the Clusters:  </a:t>
            </a:r>
            <a:r>
              <a:rPr lang="en-US" sz="1900" cap="none" dirty="0"/>
              <a:t>The 3 clusters are created and numbered as cluster 0, 1, and 2. Print each cluster independently and interpret the characteristic of each cluster. We can print each cluster group by filtering the records.</a:t>
            </a:r>
          </a:p>
        </p:txBody>
      </p:sp>
      <p:sp>
        <p:nvSpPr>
          <p:cNvPr id="2" name="Slide Number Placeholder 1">
            <a:extLst>
              <a:ext uri="{FF2B5EF4-FFF2-40B4-BE49-F238E27FC236}">
                <a16:creationId xmlns:a16="http://schemas.microsoft.com/office/drawing/2014/main" id="{094DE3D4-4379-4BA2-9EC3-124742612A53}"/>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111236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C6858-566B-4E0D-BF27-4B02C999A1EE}"/>
              </a:ext>
            </a:extLst>
          </p:cNvPr>
          <p:cNvSpPr>
            <a:spLocks noGrp="1"/>
          </p:cNvSpPr>
          <p:nvPr>
            <p:ph type="title"/>
          </p:nvPr>
        </p:nvSpPr>
        <p:spPr/>
        <p:txBody>
          <a:bodyPr/>
          <a:lstStyle/>
          <a:p>
            <a:endParaRPr lang="en-IN"/>
          </a:p>
        </p:txBody>
      </p:sp>
      <p:pic>
        <p:nvPicPr>
          <p:cNvPr id="7" name="Picture 6">
            <a:extLst>
              <a:ext uri="{FF2B5EF4-FFF2-40B4-BE49-F238E27FC236}">
                <a16:creationId xmlns:a16="http://schemas.microsoft.com/office/drawing/2014/main" id="{294C58BD-A1C9-42D5-BDA7-A2534C9193CD}"/>
              </a:ext>
            </a:extLst>
          </p:cNvPr>
          <p:cNvPicPr>
            <a:picLocks noChangeAspect="1"/>
          </p:cNvPicPr>
          <p:nvPr/>
        </p:nvPicPr>
        <p:blipFill>
          <a:blip r:embed="rId2"/>
          <a:stretch>
            <a:fillRect/>
          </a:stretch>
        </p:blipFill>
        <p:spPr>
          <a:xfrm>
            <a:off x="0" y="1673"/>
            <a:ext cx="12192000" cy="6854653"/>
          </a:xfrm>
          <a:prstGeom prst="rect">
            <a:avLst/>
          </a:prstGeom>
        </p:spPr>
      </p:pic>
      <p:pic>
        <p:nvPicPr>
          <p:cNvPr id="6" name="Picture 5">
            <a:extLst>
              <a:ext uri="{FF2B5EF4-FFF2-40B4-BE49-F238E27FC236}">
                <a16:creationId xmlns:a16="http://schemas.microsoft.com/office/drawing/2014/main" id="{EC0AD8F0-3D29-4BC5-AD05-C57783378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134" y="203295"/>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3879485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2174A-FB71-4DA8-AA32-F02198CF9B1D}"/>
              </a:ext>
            </a:extLst>
          </p:cNvPr>
          <p:cNvSpPr>
            <a:spLocks noGrp="1"/>
          </p:cNvSpPr>
          <p:nvPr>
            <p:ph type="title"/>
          </p:nvPr>
        </p:nvSpPr>
        <p:spPr>
          <a:xfrm>
            <a:off x="687226" y="762000"/>
            <a:ext cx="10769600" cy="731520"/>
          </a:xfrm>
        </p:spPr>
        <p:txBody>
          <a:bodyPr/>
          <a:lstStyle/>
          <a:p>
            <a:r>
              <a:rPr lang="en-US" b="1" dirty="0"/>
              <a:t>Introduction to clustering</a:t>
            </a:r>
            <a:endParaRPr lang="en-US" dirty="0"/>
          </a:p>
        </p:txBody>
      </p:sp>
      <p:sp>
        <p:nvSpPr>
          <p:cNvPr id="3" name="Content Placeholder 2">
            <a:extLst>
              <a:ext uri="{FF2B5EF4-FFF2-40B4-BE49-F238E27FC236}">
                <a16:creationId xmlns:a16="http://schemas.microsoft.com/office/drawing/2014/main" id="{6DEC66F7-F713-4A01-8EAC-4A940148F182}"/>
              </a:ext>
            </a:extLst>
          </p:cNvPr>
          <p:cNvSpPr>
            <a:spLocks noGrp="1"/>
          </p:cNvSpPr>
          <p:nvPr>
            <p:ph idx="1"/>
          </p:nvPr>
        </p:nvSpPr>
        <p:spPr>
          <a:xfrm>
            <a:off x="1016000" y="2209800"/>
            <a:ext cx="10464800" cy="2209800"/>
          </a:xfrm>
        </p:spPr>
        <p:txBody>
          <a:bodyPr/>
          <a:lstStyle/>
          <a:p>
            <a:pPr marL="0" indent="0">
              <a:buNone/>
            </a:pPr>
            <a:r>
              <a:rPr lang="en-US" sz="3600" dirty="0"/>
              <a:t>Clustering is usually one of the first tasks performed in most analytics projects.  It helps data scientists to analyze individual clusters further. </a:t>
            </a:r>
            <a:endParaRPr lang="en-IN" dirty="0"/>
          </a:p>
          <a:p>
            <a:endParaRPr lang="en-US" dirty="0"/>
          </a:p>
        </p:txBody>
      </p:sp>
    </p:spTree>
    <p:extLst>
      <p:ext uri="{BB962C8B-B14F-4D97-AF65-F5344CB8AC3E}">
        <p14:creationId xmlns:p14="http://schemas.microsoft.com/office/powerpoint/2010/main" val="3370020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2113-C450-41F6-B7F7-5E49A091EA36}"/>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C94E9899-3B54-418C-A2CB-890C04304153}"/>
              </a:ext>
            </a:extLst>
          </p:cNvPr>
          <p:cNvSpPr>
            <a:spLocks noGrp="1"/>
          </p:cNvSpPr>
          <p:nvPr>
            <p:ph type="sldNum" sz="quarter" idx="12"/>
          </p:nvPr>
        </p:nvSpPr>
        <p:spPr/>
        <p:txBody>
          <a:bodyPr/>
          <a:lstStyle/>
          <a:p>
            <a:fld id="{0C52DB02-4E5E-486A-9620-45715A93AB83}" type="slidenum">
              <a:rPr lang="en-US" smtClean="0"/>
              <a:pPr/>
              <a:t>20</a:t>
            </a:fld>
            <a:endParaRPr lang="en-US" dirty="0"/>
          </a:p>
        </p:txBody>
      </p:sp>
      <p:pic>
        <p:nvPicPr>
          <p:cNvPr id="5" name="Picture 4">
            <a:extLst>
              <a:ext uri="{FF2B5EF4-FFF2-40B4-BE49-F238E27FC236}">
                <a16:creationId xmlns:a16="http://schemas.microsoft.com/office/drawing/2014/main" id="{110CDCAC-BEE6-4C09-9A07-4A078B8A3437}"/>
              </a:ext>
            </a:extLst>
          </p:cNvPr>
          <p:cNvPicPr>
            <a:picLocks noChangeAspect="1"/>
          </p:cNvPicPr>
          <p:nvPr/>
        </p:nvPicPr>
        <p:blipFill>
          <a:blip r:embed="rId2"/>
          <a:stretch>
            <a:fillRect/>
          </a:stretch>
        </p:blipFill>
        <p:spPr>
          <a:xfrm>
            <a:off x="0" y="1673"/>
            <a:ext cx="12192000" cy="6854653"/>
          </a:xfrm>
          <a:prstGeom prst="rect">
            <a:avLst/>
          </a:prstGeom>
        </p:spPr>
      </p:pic>
      <p:pic>
        <p:nvPicPr>
          <p:cNvPr id="6" name="Picture 5">
            <a:extLst>
              <a:ext uri="{FF2B5EF4-FFF2-40B4-BE49-F238E27FC236}">
                <a16:creationId xmlns:a16="http://schemas.microsoft.com/office/drawing/2014/main" id="{27DA669C-7F32-4FA6-AE8C-C78493F53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134" y="203295"/>
            <a:ext cx="817891" cy="707512"/>
          </a:xfrm>
          <a:prstGeom prst="rect">
            <a:avLst/>
          </a:prstGeom>
          <a:ln>
            <a:noFill/>
          </a:ln>
          <a:effectLst>
            <a:outerShdw blurRad="149987" dist="250190" dir="8460000" algn="ctr">
              <a:srgbClr val="000000">
                <a:alpha val="28000"/>
              </a:srgbClr>
            </a:outerShdw>
          </a:effectLst>
        </p:spPr>
      </p:pic>
      <p:pic>
        <p:nvPicPr>
          <p:cNvPr id="7" name="Picture 6">
            <a:extLst>
              <a:ext uri="{FF2B5EF4-FFF2-40B4-BE49-F238E27FC236}">
                <a16:creationId xmlns:a16="http://schemas.microsoft.com/office/drawing/2014/main" id="{323245A7-A32A-49B0-839C-8A55262647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9534" y="355695"/>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3380407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201C2-5229-4AB5-B356-62315CB5313F}"/>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ECF89240-925E-4EE9-90E4-9B8679848D33}"/>
              </a:ext>
            </a:extLst>
          </p:cNvPr>
          <p:cNvSpPr>
            <a:spLocks noGrp="1"/>
          </p:cNvSpPr>
          <p:nvPr>
            <p:ph type="sldNum" sz="quarter" idx="12"/>
          </p:nvPr>
        </p:nvSpPr>
        <p:spPr/>
        <p:txBody>
          <a:bodyPr/>
          <a:lstStyle/>
          <a:p>
            <a:fld id="{0C52DB02-4E5E-486A-9620-45715A93AB83}" type="slidenum">
              <a:rPr lang="en-US" smtClean="0"/>
              <a:pPr/>
              <a:t>21</a:t>
            </a:fld>
            <a:endParaRPr lang="en-US" dirty="0"/>
          </a:p>
        </p:txBody>
      </p:sp>
      <p:pic>
        <p:nvPicPr>
          <p:cNvPr id="5" name="Picture 4">
            <a:extLst>
              <a:ext uri="{FF2B5EF4-FFF2-40B4-BE49-F238E27FC236}">
                <a16:creationId xmlns:a16="http://schemas.microsoft.com/office/drawing/2014/main" id="{F8FA272E-3E33-45F4-A7DE-E6747B61E46F}"/>
              </a:ext>
            </a:extLst>
          </p:cNvPr>
          <p:cNvPicPr>
            <a:picLocks noChangeAspect="1"/>
          </p:cNvPicPr>
          <p:nvPr/>
        </p:nvPicPr>
        <p:blipFill>
          <a:blip r:embed="rId2"/>
          <a:stretch>
            <a:fillRect/>
          </a:stretch>
        </p:blipFill>
        <p:spPr>
          <a:xfrm>
            <a:off x="0" y="1673"/>
            <a:ext cx="12192000" cy="6854653"/>
          </a:xfrm>
          <a:prstGeom prst="rect">
            <a:avLst/>
          </a:prstGeom>
        </p:spPr>
      </p:pic>
      <p:pic>
        <p:nvPicPr>
          <p:cNvPr id="6" name="Picture 5">
            <a:extLst>
              <a:ext uri="{FF2B5EF4-FFF2-40B4-BE49-F238E27FC236}">
                <a16:creationId xmlns:a16="http://schemas.microsoft.com/office/drawing/2014/main" id="{EB819DB7-0C63-46F5-BDFD-B7E4AED697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708" y="264761"/>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3477333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79ED-76A3-4F08-8A62-CDDAE66DFBDB}"/>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C28DB5BA-71B4-4E63-B709-58F22B96DFBF}"/>
              </a:ext>
            </a:extLst>
          </p:cNvPr>
          <p:cNvSpPr>
            <a:spLocks noGrp="1"/>
          </p:cNvSpPr>
          <p:nvPr>
            <p:ph type="sldNum" sz="quarter" idx="12"/>
          </p:nvPr>
        </p:nvSpPr>
        <p:spPr/>
        <p:txBody>
          <a:bodyPr/>
          <a:lstStyle/>
          <a:p>
            <a:fld id="{0C52DB02-4E5E-486A-9620-45715A93AB83}" type="slidenum">
              <a:rPr lang="en-US" smtClean="0"/>
              <a:pPr/>
              <a:t>22</a:t>
            </a:fld>
            <a:endParaRPr lang="en-US" dirty="0"/>
          </a:p>
        </p:txBody>
      </p:sp>
      <p:pic>
        <p:nvPicPr>
          <p:cNvPr id="5" name="Picture 4">
            <a:extLst>
              <a:ext uri="{FF2B5EF4-FFF2-40B4-BE49-F238E27FC236}">
                <a16:creationId xmlns:a16="http://schemas.microsoft.com/office/drawing/2014/main" id="{A4A862A5-A7F4-4CF5-BDC4-8EFC20A1474D}"/>
              </a:ext>
            </a:extLst>
          </p:cNvPr>
          <p:cNvPicPr>
            <a:picLocks noChangeAspect="1"/>
          </p:cNvPicPr>
          <p:nvPr/>
        </p:nvPicPr>
        <p:blipFill>
          <a:blip r:embed="rId2"/>
          <a:stretch>
            <a:fillRect/>
          </a:stretch>
        </p:blipFill>
        <p:spPr>
          <a:xfrm>
            <a:off x="0" y="1673"/>
            <a:ext cx="12192000" cy="6854653"/>
          </a:xfrm>
          <a:prstGeom prst="rect">
            <a:avLst/>
          </a:prstGeom>
        </p:spPr>
      </p:pic>
      <p:pic>
        <p:nvPicPr>
          <p:cNvPr id="6" name="Picture 5">
            <a:extLst>
              <a:ext uri="{FF2B5EF4-FFF2-40B4-BE49-F238E27FC236}">
                <a16:creationId xmlns:a16="http://schemas.microsoft.com/office/drawing/2014/main" id="{EC344A8B-58BB-491E-8786-842FC629D4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134" y="203295"/>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3657764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BA448-0BB1-4B45-AD68-053B8D3E58A8}"/>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1F502931-FF8B-41F1-9237-DB13A744652E}"/>
              </a:ext>
            </a:extLst>
          </p:cNvPr>
          <p:cNvSpPr>
            <a:spLocks noGrp="1"/>
          </p:cNvSpPr>
          <p:nvPr>
            <p:ph type="sldNum" sz="quarter" idx="12"/>
          </p:nvPr>
        </p:nvSpPr>
        <p:spPr/>
        <p:txBody>
          <a:bodyPr/>
          <a:lstStyle/>
          <a:p>
            <a:fld id="{0C52DB02-4E5E-486A-9620-45715A93AB83}" type="slidenum">
              <a:rPr lang="en-US" smtClean="0"/>
              <a:pPr/>
              <a:t>23</a:t>
            </a:fld>
            <a:endParaRPr lang="en-US" dirty="0"/>
          </a:p>
        </p:txBody>
      </p:sp>
      <p:pic>
        <p:nvPicPr>
          <p:cNvPr id="5" name="Picture 4">
            <a:extLst>
              <a:ext uri="{FF2B5EF4-FFF2-40B4-BE49-F238E27FC236}">
                <a16:creationId xmlns:a16="http://schemas.microsoft.com/office/drawing/2014/main" id="{B6C009CF-BB6A-4CA1-AF7D-A350E13CDB91}"/>
              </a:ext>
            </a:extLst>
          </p:cNvPr>
          <p:cNvPicPr>
            <a:picLocks noChangeAspect="1"/>
          </p:cNvPicPr>
          <p:nvPr/>
        </p:nvPicPr>
        <p:blipFill>
          <a:blip r:embed="rId2"/>
          <a:stretch>
            <a:fillRect/>
          </a:stretch>
        </p:blipFill>
        <p:spPr>
          <a:xfrm>
            <a:off x="0" y="1673"/>
            <a:ext cx="12192000" cy="6854653"/>
          </a:xfrm>
          <a:prstGeom prst="rect">
            <a:avLst/>
          </a:prstGeom>
        </p:spPr>
      </p:pic>
      <p:pic>
        <p:nvPicPr>
          <p:cNvPr id="6" name="Picture 5">
            <a:extLst>
              <a:ext uri="{FF2B5EF4-FFF2-40B4-BE49-F238E27FC236}">
                <a16:creationId xmlns:a16="http://schemas.microsoft.com/office/drawing/2014/main" id="{8BA52F41-A2BB-4433-B9E3-957FC73F8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134" y="203295"/>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3230076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60CBA-7536-4FC9-A13D-D308520D00D5}"/>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5A414534-512C-4FB6-B7F0-9B27E2A98E79}"/>
              </a:ext>
            </a:extLst>
          </p:cNvPr>
          <p:cNvSpPr>
            <a:spLocks noGrp="1"/>
          </p:cNvSpPr>
          <p:nvPr>
            <p:ph type="sldNum" sz="quarter" idx="12"/>
          </p:nvPr>
        </p:nvSpPr>
        <p:spPr/>
        <p:txBody>
          <a:bodyPr/>
          <a:lstStyle/>
          <a:p>
            <a:fld id="{0C52DB02-4E5E-486A-9620-45715A93AB83}" type="slidenum">
              <a:rPr lang="en-US" smtClean="0"/>
              <a:pPr/>
              <a:t>24</a:t>
            </a:fld>
            <a:endParaRPr lang="en-US" dirty="0"/>
          </a:p>
        </p:txBody>
      </p:sp>
      <p:pic>
        <p:nvPicPr>
          <p:cNvPr id="7" name="Picture 6">
            <a:extLst>
              <a:ext uri="{FF2B5EF4-FFF2-40B4-BE49-F238E27FC236}">
                <a16:creationId xmlns:a16="http://schemas.microsoft.com/office/drawing/2014/main" id="{42192249-1C95-4662-A74D-60EC489548BF}"/>
              </a:ext>
            </a:extLst>
          </p:cNvPr>
          <p:cNvPicPr>
            <a:picLocks noChangeAspect="1"/>
          </p:cNvPicPr>
          <p:nvPr/>
        </p:nvPicPr>
        <p:blipFill>
          <a:blip r:embed="rId2"/>
          <a:stretch>
            <a:fillRect/>
          </a:stretch>
        </p:blipFill>
        <p:spPr>
          <a:xfrm>
            <a:off x="0" y="1673"/>
            <a:ext cx="12192000" cy="6854653"/>
          </a:xfrm>
          <a:prstGeom prst="rect">
            <a:avLst/>
          </a:prstGeom>
        </p:spPr>
      </p:pic>
      <p:pic>
        <p:nvPicPr>
          <p:cNvPr id="5" name="Picture 4">
            <a:extLst>
              <a:ext uri="{FF2B5EF4-FFF2-40B4-BE49-F238E27FC236}">
                <a16:creationId xmlns:a16="http://schemas.microsoft.com/office/drawing/2014/main" id="{7925512E-08A1-4A58-8534-E4A4470DBA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83" y="264761"/>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1267311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07E3-6909-48D6-AC6E-97FAB591FA7A}"/>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A0D12D5B-FE79-4C16-BA6C-5EF00701575E}"/>
              </a:ext>
            </a:extLst>
          </p:cNvPr>
          <p:cNvSpPr>
            <a:spLocks noGrp="1"/>
          </p:cNvSpPr>
          <p:nvPr>
            <p:ph type="sldNum" sz="quarter" idx="12"/>
          </p:nvPr>
        </p:nvSpPr>
        <p:spPr/>
        <p:txBody>
          <a:bodyPr/>
          <a:lstStyle/>
          <a:p>
            <a:fld id="{0C52DB02-4E5E-486A-9620-45715A93AB83}" type="slidenum">
              <a:rPr lang="en-US" smtClean="0"/>
              <a:pPr/>
              <a:t>25</a:t>
            </a:fld>
            <a:endParaRPr lang="en-US" dirty="0"/>
          </a:p>
        </p:txBody>
      </p:sp>
      <p:pic>
        <p:nvPicPr>
          <p:cNvPr id="5" name="Picture 4">
            <a:extLst>
              <a:ext uri="{FF2B5EF4-FFF2-40B4-BE49-F238E27FC236}">
                <a16:creationId xmlns:a16="http://schemas.microsoft.com/office/drawing/2014/main" id="{4000BF68-A60C-4503-B205-2452EA2CD1B0}"/>
              </a:ext>
            </a:extLst>
          </p:cNvPr>
          <p:cNvPicPr>
            <a:picLocks noChangeAspect="1"/>
          </p:cNvPicPr>
          <p:nvPr/>
        </p:nvPicPr>
        <p:blipFill>
          <a:blip r:embed="rId2"/>
          <a:stretch>
            <a:fillRect/>
          </a:stretch>
        </p:blipFill>
        <p:spPr>
          <a:xfrm>
            <a:off x="0" y="1673"/>
            <a:ext cx="12192000" cy="6854653"/>
          </a:xfrm>
          <a:prstGeom prst="rect">
            <a:avLst/>
          </a:prstGeom>
        </p:spPr>
      </p:pic>
      <p:pic>
        <p:nvPicPr>
          <p:cNvPr id="6" name="Picture 5">
            <a:extLst>
              <a:ext uri="{FF2B5EF4-FFF2-40B4-BE49-F238E27FC236}">
                <a16:creationId xmlns:a16="http://schemas.microsoft.com/office/drawing/2014/main" id="{F43A4D0D-A5E5-4BE6-AE21-4CD4A32392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83" y="264761"/>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3863249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FE4EF-A07B-49AD-910F-1E0C0C32F719}"/>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FC963044-82E4-4C74-BC39-FFC99542C416}"/>
              </a:ext>
            </a:extLst>
          </p:cNvPr>
          <p:cNvSpPr>
            <a:spLocks noGrp="1"/>
          </p:cNvSpPr>
          <p:nvPr>
            <p:ph type="sldNum" sz="quarter" idx="12"/>
          </p:nvPr>
        </p:nvSpPr>
        <p:spPr/>
        <p:txBody>
          <a:bodyPr/>
          <a:lstStyle/>
          <a:p>
            <a:fld id="{0C52DB02-4E5E-486A-9620-45715A93AB83}" type="slidenum">
              <a:rPr lang="en-US" smtClean="0"/>
              <a:pPr/>
              <a:t>26</a:t>
            </a:fld>
            <a:endParaRPr lang="en-US" dirty="0"/>
          </a:p>
        </p:txBody>
      </p:sp>
      <p:pic>
        <p:nvPicPr>
          <p:cNvPr id="5" name="Picture 4">
            <a:extLst>
              <a:ext uri="{FF2B5EF4-FFF2-40B4-BE49-F238E27FC236}">
                <a16:creationId xmlns:a16="http://schemas.microsoft.com/office/drawing/2014/main" id="{8501F3F5-FA61-4A0D-AE5E-1E9DC396BB12}"/>
              </a:ext>
            </a:extLst>
          </p:cNvPr>
          <p:cNvPicPr>
            <a:picLocks noChangeAspect="1"/>
          </p:cNvPicPr>
          <p:nvPr/>
        </p:nvPicPr>
        <p:blipFill>
          <a:blip r:embed="rId2"/>
          <a:stretch>
            <a:fillRect/>
          </a:stretch>
        </p:blipFill>
        <p:spPr>
          <a:xfrm>
            <a:off x="0" y="1673"/>
            <a:ext cx="12192000" cy="6854653"/>
          </a:xfrm>
          <a:prstGeom prst="rect">
            <a:avLst/>
          </a:prstGeom>
        </p:spPr>
      </p:pic>
      <p:pic>
        <p:nvPicPr>
          <p:cNvPr id="6" name="Picture 5">
            <a:extLst>
              <a:ext uri="{FF2B5EF4-FFF2-40B4-BE49-F238E27FC236}">
                <a16:creationId xmlns:a16="http://schemas.microsoft.com/office/drawing/2014/main" id="{A95C7D86-3358-4567-AFD9-8CAA02A66C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134" y="203295"/>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951133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22E75-AA62-4B6F-94DC-66EFA818B99A}"/>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E2FA8AB8-FBEC-416B-B6D6-345A34F30A54}"/>
              </a:ext>
            </a:extLst>
          </p:cNvPr>
          <p:cNvSpPr>
            <a:spLocks noGrp="1"/>
          </p:cNvSpPr>
          <p:nvPr>
            <p:ph type="sldNum" sz="quarter" idx="12"/>
          </p:nvPr>
        </p:nvSpPr>
        <p:spPr/>
        <p:txBody>
          <a:bodyPr/>
          <a:lstStyle/>
          <a:p>
            <a:fld id="{0C52DB02-4E5E-486A-9620-45715A93AB83}" type="slidenum">
              <a:rPr lang="en-US" smtClean="0"/>
              <a:pPr/>
              <a:t>27</a:t>
            </a:fld>
            <a:endParaRPr lang="en-US" dirty="0"/>
          </a:p>
        </p:txBody>
      </p:sp>
      <p:pic>
        <p:nvPicPr>
          <p:cNvPr id="5" name="Picture 4">
            <a:extLst>
              <a:ext uri="{FF2B5EF4-FFF2-40B4-BE49-F238E27FC236}">
                <a16:creationId xmlns:a16="http://schemas.microsoft.com/office/drawing/2014/main" id="{27AC9E5B-3649-41B9-AB2F-732F87461218}"/>
              </a:ext>
            </a:extLst>
          </p:cNvPr>
          <p:cNvPicPr>
            <a:picLocks noChangeAspect="1"/>
          </p:cNvPicPr>
          <p:nvPr/>
        </p:nvPicPr>
        <p:blipFill>
          <a:blip r:embed="rId2"/>
          <a:stretch>
            <a:fillRect/>
          </a:stretch>
        </p:blipFill>
        <p:spPr>
          <a:xfrm>
            <a:off x="0" y="1673"/>
            <a:ext cx="12192000" cy="6854653"/>
          </a:xfrm>
          <a:prstGeom prst="rect">
            <a:avLst/>
          </a:prstGeom>
        </p:spPr>
      </p:pic>
      <p:pic>
        <p:nvPicPr>
          <p:cNvPr id="6" name="Picture 5">
            <a:extLst>
              <a:ext uri="{FF2B5EF4-FFF2-40B4-BE49-F238E27FC236}">
                <a16:creationId xmlns:a16="http://schemas.microsoft.com/office/drawing/2014/main" id="{F8A0BD8D-93B8-4E02-ACA9-9EE2E2B05C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83" y="264761"/>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3237872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40775-E627-4D74-A3F3-247B90B7E9CC}"/>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3EF5DC2E-67FB-492B-B7ED-A614069CB568}"/>
              </a:ext>
            </a:extLst>
          </p:cNvPr>
          <p:cNvSpPr>
            <a:spLocks noGrp="1"/>
          </p:cNvSpPr>
          <p:nvPr>
            <p:ph type="sldNum" sz="quarter" idx="12"/>
          </p:nvPr>
        </p:nvSpPr>
        <p:spPr/>
        <p:txBody>
          <a:bodyPr/>
          <a:lstStyle/>
          <a:p>
            <a:fld id="{0C52DB02-4E5E-486A-9620-45715A93AB83}" type="slidenum">
              <a:rPr lang="en-US" smtClean="0"/>
              <a:pPr/>
              <a:t>28</a:t>
            </a:fld>
            <a:endParaRPr lang="en-US" dirty="0"/>
          </a:p>
        </p:txBody>
      </p:sp>
      <p:pic>
        <p:nvPicPr>
          <p:cNvPr id="5" name="Picture 4">
            <a:extLst>
              <a:ext uri="{FF2B5EF4-FFF2-40B4-BE49-F238E27FC236}">
                <a16:creationId xmlns:a16="http://schemas.microsoft.com/office/drawing/2014/main" id="{E8EC7AAF-9185-493C-8EC9-7199A209B0CE}"/>
              </a:ext>
            </a:extLst>
          </p:cNvPr>
          <p:cNvPicPr>
            <a:picLocks noChangeAspect="1"/>
          </p:cNvPicPr>
          <p:nvPr/>
        </p:nvPicPr>
        <p:blipFill>
          <a:blip r:embed="rId2"/>
          <a:stretch>
            <a:fillRect/>
          </a:stretch>
        </p:blipFill>
        <p:spPr>
          <a:xfrm>
            <a:off x="0" y="1673"/>
            <a:ext cx="12192000" cy="6854653"/>
          </a:xfrm>
          <a:prstGeom prst="rect">
            <a:avLst/>
          </a:prstGeom>
        </p:spPr>
      </p:pic>
      <p:pic>
        <p:nvPicPr>
          <p:cNvPr id="6" name="Picture 5">
            <a:extLst>
              <a:ext uri="{FF2B5EF4-FFF2-40B4-BE49-F238E27FC236}">
                <a16:creationId xmlns:a16="http://schemas.microsoft.com/office/drawing/2014/main" id="{27E9EE91-7F7B-499B-81AB-773C9A49B5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134" y="203295"/>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2179996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828AF-256F-45E4-BD1D-6DF33A60158D}"/>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9F3E0D51-5C09-49B5-881B-87330F0DFC79}"/>
              </a:ext>
            </a:extLst>
          </p:cNvPr>
          <p:cNvSpPr>
            <a:spLocks noGrp="1"/>
          </p:cNvSpPr>
          <p:nvPr>
            <p:ph type="sldNum" sz="quarter" idx="12"/>
          </p:nvPr>
        </p:nvSpPr>
        <p:spPr/>
        <p:txBody>
          <a:bodyPr/>
          <a:lstStyle/>
          <a:p>
            <a:fld id="{0C52DB02-4E5E-486A-9620-45715A93AB83}" type="slidenum">
              <a:rPr lang="en-US" smtClean="0"/>
              <a:pPr/>
              <a:t>29</a:t>
            </a:fld>
            <a:endParaRPr lang="en-US" dirty="0"/>
          </a:p>
        </p:txBody>
      </p:sp>
      <p:pic>
        <p:nvPicPr>
          <p:cNvPr id="5" name="Picture 4">
            <a:extLst>
              <a:ext uri="{FF2B5EF4-FFF2-40B4-BE49-F238E27FC236}">
                <a16:creationId xmlns:a16="http://schemas.microsoft.com/office/drawing/2014/main" id="{10594C7E-6B51-46F9-B63C-731306282271}"/>
              </a:ext>
            </a:extLst>
          </p:cNvPr>
          <p:cNvPicPr>
            <a:picLocks noChangeAspect="1"/>
          </p:cNvPicPr>
          <p:nvPr/>
        </p:nvPicPr>
        <p:blipFill>
          <a:blip r:embed="rId2"/>
          <a:stretch>
            <a:fillRect/>
          </a:stretch>
        </p:blipFill>
        <p:spPr>
          <a:xfrm>
            <a:off x="0" y="1673"/>
            <a:ext cx="12192000" cy="6854653"/>
          </a:xfrm>
          <a:prstGeom prst="rect">
            <a:avLst/>
          </a:prstGeom>
        </p:spPr>
      </p:pic>
      <p:pic>
        <p:nvPicPr>
          <p:cNvPr id="6" name="Picture 5">
            <a:extLst>
              <a:ext uri="{FF2B5EF4-FFF2-40B4-BE49-F238E27FC236}">
                <a16:creationId xmlns:a16="http://schemas.microsoft.com/office/drawing/2014/main" id="{4F8DB41F-902C-4010-BC37-B37FBBE20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134" y="203295"/>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982144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clustering?</a:t>
            </a:r>
          </a:p>
        </p:txBody>
      </p:sp>
      <p:pic>
        <p:nvPicPr>
          <p:cNvPr id="7475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44" t="20485" r="4784" b="6273"/>
          <a:stretch/>
        </p:blipFill>
        <p:spPr bwMode="auto">
          <a:xfrm>
            <a:off x="1828800" y="1295400"/>
            <a:ext cx="80772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680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C6858-566B-4E0D-BF27-4B02C999A1EE}"/>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DF34C573-3996-458B-8E1D-E0B79BDE6E2D}"/>
              </a:ext>
            </a:extLst>
          </p:cNvPr>
          <p:cNvSpPr>
            <a:spLocks noGrp="1"/>
          </p:cNvSpPr>
          <p:nvPr>
            <p:ph type="sldNum" sz="quarter" idx="12"/>
          </p:nvPr>
        </p:nvSpPr>
        <p:spPr/>
        <p:txBody>
          <a:bodyPr/>
          <a:lstStyle/>
          <a:p>
            <a:fld id="{D435525E-992E-43FD-8139-31ACE6DB76DF}" type="slidenum">
              <a:rPr lang="en-US" smtClean="0"/>
              <a:pPr/>
              <a:t>30</a:t>
            </a:fld>
            <a:endParaRPr lang="en-US" dirty="0"/>
          </a:p>
        </p:txBody>
      </p:sp>
      <p:pic>
        <p:nvPicPr>
          <p:cNvPr id="7" name="Picture 6">
            <a:extLst>
              <a:ext uri="{FF2B5EF4-FFF2-40B4-BE49-F238E27FC236}">
                <a16:creationId xmlns:a16="http://schemas.microsoft.com/office/drawing/2014/main" id="{294C58BD-A1C9-42D5-BDA7-A2534C9193CD}"/>
              </a:ext>
            </a:extLst>
          </p:cNvPr>
          <p:cNvPicPr>
            <a:picLocks noChangeAspect="1"/>
          </p:cNvPicPr>
          <p:nvPr/>
        </p:nvPicPr>
        <p:blipFill>
          <a:blip r:embed="rId2"/>
          <a:stretch>
            <a:fillRect/>
          </a:stretch>
        </p:blipFill>
        <p:spPr>
          <a:xfrm>
            <a:off x="0" y="1673"/>
            <a:ext cx="12192000" cy="6854653"/>
          </a:xfrm>
          <a:prstGeom prst="rect">
            <a:avLst/>
          </a:prstGeom>
        </p:spPr>
      </p:pic>
      <p:pic>
        <p:nvPicPr>
          <p:cNvPr id="6" name="Picture 5">
            <a:extLst>
              <a:ext uri="{FF2B5EF4-FFF2-40B4-BE49-F238E27FC236}">
                <a16:creationId xmlns:a16="http://schemas.microsoft.com/office/drawing/2014/main" id="{B4B5E0C0-39C5-418F-B8FF-8DE3D54C48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134" y="203295"/>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398812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27E9-7D98-4E53-9A9C-506EBA6E20D1}"/>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D651ED16-4804-4020-A2D0-9D5ECE53DDDB}"/>
              </a:ext>
            </a:extLst>
          </p:cNvPr>
          <p:cNvSpPr>
            <a:spLocks noGrp="1"/>
          </p:cNvSpPr>
          <p:nvPr>
            <p:ph type="sldNum" sz="quarter" idx="12"/>
          </p:nvPr>
        </p:nvSpPr>
        <p:spPr/>
        <p:txBody>
          <a:bodyPr/>
          <a:lstStyle/>
          <a:p>
            <a:fld id="{0C52DB02-4E5E-486A-9620-45715A93AB83}" type="slidenum">
              <a:rPr lang="en-US" smtClean="0"/>
              <a:pPr/>
              <a:t>31</a:t>
            </a:fld>
            <a:endParaRPr lang="en-US" dirty="0"/>
          </a:p>
        </p:txBody>
      </p:sp>
      <p:pic>
        <p:nvPicPr>
          <p:cNvPr id="5" name="Picture 4">
            <a:extLst>
              <a:ext uri="{FF2B5EF4-FFF2-40B4-BE49-F238E27FC236}">
                <a16:creationId xmlns:a16="http://schemas.microsoft.com/office/drawing/2014/main" id="{6DCE1A6F-0A41-4991-B3D1-86F02088D649}"/>
              </a:ext>
            </a:extLst>
          </p:cNvPr>
          <p:cNvPicPr>
            <a:picLocks noChangeAspect="1"/>
          </p:cNvPicPr>
          <p:nvPr/>
        </p:nvPicPr>
        <p:blipFill>
          <a:blip r:embed="rId2"/>
          <a:stretch>
            <a:fillRect/>
          </a:stretch>
        </p:blipFill>
        <p:spPr>
          <a:xfrm>
            <a:off x="0" y="1673"/>
            <a:ext cx="12192000" cy="6854653"/>
          </a:xfrm>
          <a:prstGeom prst="rect">
            <a:avLst/>
          </a:prstGeom>
        </p:spPr>
      </p:pic>
      <p:pic>
        <p:nvPicPr>
          <p:cNvPr id="6" name="Picture 5">
            <a:extLst>
              <a:ext uri="{FF2B5EF4-FFF2-40B4-BE49-F238E27FC236}">
                <a16:creationId xmlns:a16="http://schemas.microsoft.com/office/drawing/2014/main" id="{7E92A516-DDE9-42E3-AD34-601FB13427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134" y="203295"/>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3106597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E169-B395-42D3-AE69-AF4E1940A7FD}"/>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93330BEC-6172-413D-9ACB-C3096485E1EB}"/>
              </a:ext>
            </a:extLst>
          </p:cNvPr>
          <p:cNvSpPr>
            <a:spLocks noGrp="1"/>
          </p:cNvSpPr>
          <p:nvPr>
            <p:ph type="sldNum" sz="quarter" idx="12"/>
          </p:nvPr>
        </p:nvSpPr>
        <p:spPr/>
        <p:txBody>
          <a:bodyPr/>
          <a:lstStyle/>
          <a:p>
            <a:fld id="{0C52DB02-4E5E-486A-9620-45715A93AB83}" type="slidenum">
              <a:rPr lang="en-US" smtClean="0"/>
              <a:pPr/>
              <a:t>32</a:t>
            </a:fld>
            <a:endParaRPr lang="en-US" dirty="0"/>
          </a:p>
        </p:txBody>
      </p:sp>
      <p:pic>
        <p:nvPicPr>
          <p:cNvPr id="5" name="Picture 4">
            <a:extLst>
              <a:ext uri="{FF2B5EF4-FFF2-40B4-BE49-F238E27FC236}">
                <a16:creationId xmlns:a16="http://schemas.microsoft.com/office/drawing/2014/main" id="{EB863B6C-96FA-422C-97FF-AFD180682C1D}"/>
              </a:ext>
            </a:extLst>
          </p:cNvPr>
          <p:cNvPicPr>
            <a:picLocks noChangeAspect="1"/>
          </p:cNvPicPr>
          <p:nvPr/>
        </p:nvPicPr>
        <p:blipFill>
          <a:blip r:embed="rId2"/>
          <a:stretch>
            <a:fillRect/>
          </a:stretch>
        </p:blipFill>
        <p:spPr>
          <a:xfrm>
            <a:off x="0" y="1673"/>
            <a:ext cx="12192000" cy="6854653"/>
          </a:xfrm>
          <a:prstGeom prst="rect">
            <a:avLst/>
          </a:prstGeom>
        </p:spPr>
      </p:pic>
      <p:pic>
        <p:nvPicPr>
          <p:cNvPr id="6" name="Picture 5">
            <a:extLst>
              <a:ext uri="{FF2B5EF4-FFF2-40B4-BE49-F238E27FC236}">
                <a16:creationId xmlns:a16="http://schemas.microsoft.com/office/drawing/2014/main" id="{0E045EA4-F0CC-458D-840A-EEAEA8DF47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134" y="203295"/>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1801614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DACBE-90F5-4969-A019-DDAC40AADEE7}"/>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14199C35-7954-41C5-B1AE-0B6873F9C0E6}"/>
              </a:ext>
            </a:extLst>
          </p:cNvPr>
          <p:cNvSpPr>
            <a:spLocks noGrp="1"/>
          </p:cNvSpPr>
          <p:nvPr>
            <p:ph type="sldNum" sz="quarter" idx="12"/>
          </p:nvPr>
        </p:nvSpPr>
        <p:spPr/>
        <p:txBody>
          <a:bodyPr/>
          <a:lstStyle/>
          <a:p>
            <a:fld id="{0C52DB02-4E5E-486A-9620-45715A93AB83}" type="slidenum">
              <a:rPr lang="en-US" smtClean="0"/>
              <a:pPr/>
              <a:t>33</a:t>
            </a:fld>
            <a:endParaRPr lang="en-US" dirty="0"/>
          </a:p>
        </p:txBody>
      </p:sp>
      <p:pic>
        <p:nvPicPr>
          <p:cNvPr id="5" name="Picture 4">
            <a:extLst>
              <a:ext uri="{FF2B5EF4-FFF2-40B4-BE49-F238E27FC236}">
                <a16:creationId xmlns:a16="http://schemas.microsoft.com/office/drawing/2014/main" id="{34BF4F0C-5713-429A-883E-9A8B517A96A0}"/>
              </a:ext>
            </a:extLst>
          </p:cNvPr>
          <p:cNvPicPr>
            <a:picLocks noChangeAspect="1"/>
          </p:cNvPicPr>
          <p:nvPr/>
        </p:nvPicPr>
        <p:blipFill>
          <a:blip r:embed="rId2"/>
          <a:stretch>
            <a:fillRect/>
          </a:stretch>
        </p:blipFill>
        <p:spPr>
          <a:xfrm>
            <a:off x="0" y="1673"/>
            <a:ext cx="12192000" cy="6854653"/>
          </a:xfrm>
          <a:prstGeom prst="rect">
            <a:avLst/>
          </a:prstGeom>
        </p:spPr>
      </p:pic>
      <p:pic>
        <p:nvPicPr>
          <p:cNvPr id="6" name="Picture 5">
            <a:extLst>
              <a:ext uri="{FF2B5EF4-FFF2-40B4-BE49-F238E27FC236}">
                <a16:creationId xmlns:a16="http://schemas.microsoft.com/office/drawing/2014/main" id="{F068548F-50B1-480E-8A73-08D834FBD6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134" y="203295"/>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3542241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F33CD-535D-4A38-A059-6144FF69B010}"/>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5A6B6975-9A40-4A66-A7EF-D4AEC24D873B}"/>
              </a:ext>
            </a:extLst>
          </p:cNvPr>
          <p:cNvSpPr>
            <a:spLocks noGrp="1"/>
          </p:cNvSpPr>
          <p:nvPr>
            <p:ph type="sldNum" sz="quarter" idx="12"/>
          </p:nvPr>
        </p:nvSpPr>
        <p:spPr/>
        <p:txBody>
          <a:bodyPr/>
          <a:lstStyle/>
          <a:p>
            <a:fld id="{0C52DB02-4E5E-486A-9620-45715A93AB83}" type="slidenum">
              <a:rPr lang="en-US" smtClean="0"/>
              <a:pPr/>
              <a:t>34</a:t>
            </a:fld>
            <a:endParaRPr lang="en-US" dirty="0"/>
          </a:p>
        </p:txBody>
      </p:sp>
      <p:pic>
        <p:nvPicPr>
          <p:cNvPr id="5" name="Picture 4">
            <a:extLst>
              <a:ext uri="{FF2B5EF4-FFF2-40B4-BE49-F238E27FC236}">
                <a16:creationId xmlns:a16="http://schemas.microsoft.com/office/drawing/2014/main" id="{EFAEF555-8EE5-439C-8F75-0AEE9F418FA0}"/>
              </a:ext>
            </a:extLst>
          </p:cNvPr>
          <p:cNvPicPr>
            <a:picLocks noChangeAspect="1"/>
          </p:cNvPicPr>
          <p:nvPr/>
        </p:nvPicPr>
        <p:blipFill>
          <a:blip r:embed="rId2"/>
          <a:stretch>
            <a:fillRect/>
          </a:stretch>
        </p:blipFill>
        <p:spPr>
          <a:xfrm>
            <a:off x="0" y="1673"/>
            <a:ext cx="12192000" cy="6854653"/>
          </a:xfrm>
          <a:prstGeom prst="rect">
            <a:avLst/>
          </a:prstGeom>
        </p:spPr>
      </p:pic>
      <p:pic>
        <p:nvPicPr>
          <p:cNvPr id="6" name="Picture 5">
            <a:extLst>
              <a:ext uri="{FF2B5EF4-FFF2-40B4-BE49-F238E27FC236}">
                <a16:creationId xmlns:a16="http://schemas.microsoft.com/office/drawing/2014/main" id="{549FF91C-A08D-4849-9EEA-C3BDE8CFAD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709" y="136793"/>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10145381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A459-1A9D-4023-8C7C-662AD6220F91}"/>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531850F0-E95A-49DD-AA8E-5A7FFF3F9487}"/>
              </a:ext>
            </a:extLst>
          </p:cNvPr>
          <p:cNvSpPr>
            <a:spLocks noGrp="1"/>
          </p:cNvSpPr>
          <p:nvPr>
            <p:ph type="sldNum" sz="quarter" idx="12"/>
          </p:nvPr>
        </p:nvSpPr>
        <p:spPr/>
        <p:txBody>
          <a:bodyPr/>
          <a:lstStyle/>
          <a:p>
            <a:fld id="{0C52DB02-4E5E-486A-9620-45715A93AB83}" type="slidenum">
              <a:rPr lang="en-US" smtClean="0"/>
              <a:pPr/>
              <a:t>35</a:t>
            </a:fld>
            <a:endParaRPr lang="en-US" dirty="0"/>
          </a:p>
        </p:txBody>
      </p:sp>
      <p:pic>
        <p:nvPicPr>
          <p:cNvPr id="5" name="Picture 4">
            <a:extLst>
              <a:ext uri="{FF2B5EF4-FFF2-40B4-BE49-F238E27FC236}">
                <a16:creationId xmlns:a16="http://schemas.microsoft.com/office/drawing/2014/main" id="{DA5A79FA-C141-4A35-AB7C-DF2243124974}"/>
              </a:ext>
            </a:extLst>
          </p:cNvPr>
          <p:cNvPicPr>
            <a:picLocks noChangeAspect="1"/>
          </p:cNvPicPr>
          <p:nvPr/>
        </p:nvPicPr>
        <p:blipFill>
          <a:blip r:embed="rId2"/>
          <a:stretch>
            <a:fillRect/>
          </a:stretch>
        </p:blipFill>
        <p:spPr>
          <a:xfrm>
            <a:off x="0" y="1673"/>
            <a:ext cx="12192000" cy="6854653"/>
          </a:xfrm>
          <a:prstGeom prst="rect">
            <a:avLst/>
          </a:prstGeom>
        </p:spPr>
      </p:pic>
      <p:pic>
        <p:nvPicPr>
          <p:cNvPr id="6" name="Picture 5">
            <a:extLst>
              <a:ext uri="{FF2B5EF4-FFF2-40B4-BE49-F238E27FC236}">
                <a16:creationId xmlns:a16="http://schemas.microsoft.com/office/drawing/2014/main" id="{FCFB3C3E-BB56-46D9-A9C8-9EAC07BC48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83" y="264761"/>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39746239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38EFF-7548-4551-95C0-C6EEF29AB0C5}"/>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14079B1C-00BF-47FB-AF29-7BEF1D9D201A}"/>
              </a:ext>
            </a:extLst>
          </p:cNvPr>
          <p:cNvSpPr>
            <a:spLocks noGrp="1"/>
          </p:cNvSpPr>
          <p:nvPr>
            <p:ph type="sldNum" sz="quarter" idx="12"/>
          </p:nvPr>
        </p:nvSpPr>
        <p:spPr/>
        <p:txBody>
          <a:bodyPr/>
          <a:lstStyle/>
          <a:p>
            <a:fld id="{0C52DB02-4E5E-486A-9620-45715A93AB83}" type="slidenum">
              <a:rPr lang="en-US" smtClean="0"/>
              <a:pPr/>
              <a:t>36</a:t>
            </a:fld>
            <a:endParaRPr lang="en-US" dirty="0"/>
          </a:p>
        </p:txBody>
      </p:sp>
      <p:pic>
        <p:nvPicPr>
          <p:cNvPr id="5" name="Picture 4">
            <a:extLst>
              <a:ext uri="{FF2B5EF4-FFF2-40B4-BE49-F238E27FC236}">
                <a16:creationId xmlns:a16="http://schemas.microsoft.com/office/drawing/2014/main" id="{5FDA9432-3C7C-499C-8FB0-55F510CA9C6A}"/>
              </a:ext>
            </a:extLst>
          </p:cNvPr>
          <p:cNvPicPr>
            <a:picLocks noChangeAspect="1"/>
          </p:cNvPicPr>
          <p:nvPr/>
        </p:nvPicPr>
        <p:blipFill>
          <a:blip r:embed="rId2"/>
          <a:stretch>
            <a:fillRect/>
          </a:stretch>
        </p:blipFill>
        <p:spPr>
          <a:xfrm>
            <a:off x="0" y="1673"/>
            <a:ext cx="12192000" cy="6854653"/>
          </a:xfrm>
          <a:prstGeom prst="rect">
            <a:avLst/>
          </a:prstGeom>
        </p:spPr>
      </p:pic>
      <p:pic>
        <p:nvPicPr>
          <p:cNvPr id="6" name="Picture 5">
            <a:extLst>
              <a:ext uri="{FF2B5EF4-FFF2-40B4-BE49-F238E27FC236}">
                <a16:creationId xmlns:a16="http://schemas.microsoft.com/office/drawing/2014/main" id="{2A06F0BD-2273-4356-8343-8880234422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134" y="203295"/>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12955170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FEEA7-A5D2-4E46-B2A8-130FDCD336C1}"/>
              </a:ext>
            </a:extLst>
          </p:cNvPr>
          <p:cNvSpPr>
            <a:spLocks noGrp="1"/>
          </p:cNvSpPr>
          <p:nvPr>
            <p:ph type="title"/>
          </p:nvPr>
        </p:nvSpPr>
        <p:spPr/>
        <p:txBody>
          <a:bodyPr/>
          <a:lstStyle/>
          <a:p>
            <a:endParaRPr lang="en-IN"/>
          </a:p>
        </p:txBody>
      </p:sp>
      <p:sp>
        <p:nvSpPr>
          <p:cNvPr id="5" name="Slide Number Placeholder 4">
            <a:extLst>
              <a:ext uri="{FF2B5EF4-FFF2-40B4-BE49-F238E27FC236}">
                <a16:creationId xmlns:a16="http://schemas.microsoft.com/office/drawing/2014/main" id="{1FDEB4FE-686E-4699-828E-3B92539BEFA9}"/>
              </a:ext>
            </a:extLst>
          </p:cNvPr>
          <p:cNvSpPr>
            <a:spLocks noGrp="1"/>
          </p:cNvSpPr>
          <p:nvPr>
            <p:ph type="sldNum" sz="quarter" idx="12"/>
          </p:nvPr>
        </p:nvSpPr>
        <p:spPr/>
        <p:txBody>
          <a:bodyPr/>
          <a:lstStyle/>
          <a:p>
            <a:fld id="{6D22F896-40B5-4ADD-8801-0D06FADFA095}" type="slidenum">
              <a:rPr lang="en-US" smtClean="0"/>
              <a:t>37</a:t>
            </a:fld>
            <a:endParaRPr lang="en-US" dirty="0"/>
          </a:p>
        </p:txBody>
      </p:sp>
      <p:pic>
        <p:nvPicPr>
          <p:cNvPr id="6" name="Picture 5">
            <a:extLst>
              <a:ext uri="{FF2B5EF4-FFF2-40B4-BE49-F238E27FC236}">
                <a16:creationId xmlns:a16="http://schemas.microsoft.com/office/drawing/2014/main" id="{43706E02-4961-4D5D-83EC-9A4225062129}"/>
              </a:ext>
            </a:extLst>
          </p:cNvPr>
          <p:cNvPicPr>
            <a:picLocks noChangeAspect="1"/>
          </p:cNvPicPr>
          <p:nvPr/>
        </p:nvPicPr>
        <p:blipFill>
          <a:blip r:embed="rId2"/>
          <a:stretch>
            <a:fillRect/>
          </a:stretch>
        </p:blipFill>
        <p:spPr>
          <a:xfrm>
            <a:off x="0" y="3347"/>
            <a:ext cx="12192000" cy="6854653"/>
          </a:xfrm>
          <a:prstGeom prst="rect">
            <a:avLst/>
          </a:prstGeom>
        </p:spPr>
      </p:pic>
      <p:pic>
        <p:nvPicPr>
          <p:cNvPr id="7" name="Picture 6">
            <a:extLst>
              <a:ext uri="{FF2B5EF4-FFF2-40B4-BE49-F238E27FC236}">
                <a16:creationId xmlns:a16="http://schemas.microsoft.com/office/drawing/2014/main" id="{F2ED33D1-9552-4263-8625-C80FF755C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134" y="203295"/>
            <a:ext cx="817891" cy="707512"/>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25424593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AE60729-4223-49DF-9179-F1CBA80CFEEF}"/>
              </a:ext>
            </a:extLst>
          </p:cNvPr>
          <p:cNvSpPr>
            <a:spLocks noGrp="1"/>
          </p:cNvSpPr>
          <p:nvPr>
            <p:ph type="title"/>
          </p:nvPr>
        </p:nvSpPr>
        <p:spPr>
          <a:xfrm>
            <a:off x="370512" y="436"/>
            <a:ext cx="11568417" cy="1186822"/>
          </a:xfrm>
        </p:spPr>
        <p:txBody>
          <a:bodyPr>
            <a:normAutofit/>
          </a:bodyPr>
          <a:lstStyle/>
          <a:p>
            <a:r>
              <a:rPr lang="en-GB" dirty="0">
                <a:solidFill>
                  <a:srgbClr val="C00000"/>
                </a:solidFill>
              </a:rPr>
              <a:t>HIERARCHICAL CLUSTERING</a:t>
            </a:r>
            <a:endParaRPr lang="en-IN" dirty="0">
              <a:solidFill>
                <a:srgbClr val="C00000"/>
              </a:solidFill>
            </a:endParaRPr>
          </a:p>
        </p:txBody>
      </p:sp>
      <p:sp>
        <p:nvSpPr>
          <p:cNvPr id="12" name="Content Placeholder 2">
            <a:extLst>
              <a:ext uri="{FF2B5EF4-FFF2-40B4-BE49-F238E27FC236}">
                <a16:creationId xmlns:a16="http://schemas.microsoft.com/office/drawing/2014/main" id="{E3C304FC-9D6F-404E-B0C2-B4A79F3422BD}"/>
              </a:ext>
            </a:extLst>
          </p:cNvPr>
          <p:cNvSpPr>
            <a:spLocks noGrp="1"/>
          </p:cNvSpPr>
          <p:nvPr>
            <p:ph sz="quarter" idx="13"/>
          </p:nvPr>
        </p:nvSpPr>
        <p:spPr>
          <a:xfrm>
            <a:off x="565265" y="1187258"/>
            <a:ext cx="11256223" cy="5205271"/>
          </a:xfrm>
          <a:noFill/>
        </p:spPr>
        <p:txBody>
          <a:bodyPr>
            <a:normAutofit/>
          </a:bodyPr>
          <a:lstStyle/>
          <a:p>
            <a:r>
              <a:rPr lang="en-US" sz="2400" cap="none" dirty="0"/>
              <a:t>This is a clustering algorithm which uses the following steps to develop clusters: </a:t>
            </a:r>
          </a:p>
          <a:p>
            <a:pPr marL="914400" lvl="1" indent="-457200">
              <a:buFont typeface="+mj-lt"/>
              <a:buAutoNum type="arabicPeriod"/>
            </a:pPr>
            <a:r>
              <a:rPr lang="en-US" sz="2400" cap="none" dirty="0"/>
              <a:t>Start with each data point in a single cluster. </a:t>
            </a:r>
          </a:p>
          <a:p>
            <a:pPr marL="914400" lvl="1" indent="-457200">
              <a:buFont typeface="+mj-lt"/>
              <a:buAutoNum type="arabicPeriod"/>
            </a:pPr>
            <a:r>
              <a:rPr lang="en-US" sz="2400" cap="none" dirty="0"/>
              <a:t>Find the data points with the shortest distance (using an appropriate distance measure) and merge them to form a cluster. </a:t>
            </a:r>
          </a:p>
          <a:p>
            <a:pPr marL="914400" lvl="1" indent="-457200">
              <a:buFont typeface="+mj-lt"/>
              <a:buAutoNum type="arabicPeriod"/>
            </a:pPr>
            <a:r>
              <a:rPr lang="en-US" sz="2400" cap="none" dirty="0"/>
              <a:t>Repeat step 2 until all data points are merged together to form a single cluster. </a:t>
            </a:r>
          </a:p>
          <a:p>
            <a:r>
              <a:rPr lang="en-US" sz="2400" cap="none" dirty="0"/>
              <a:t>The above procedure is called </a:t>
            </a:r>
            <a:r>
              <a:rPr lang="en-US" sz="2400" i="1" cap="none" dirty="0"/>
              <a:t>agglomerative hierarchical cluster</a:t>
            </a:r>
            <a:r>
              <a:rPr lang="en-US" sz="2400" cap="none" dirty="0"/>
              <a:t>. </a:t>
            </a:r>
          </a:p>
          <a:p>
            <a:pPr algn="just"/>
            <a:r>
              <a:rPr lang="en-US" sz="2400" i="1" cap="none" dirty="0">
                <a:hlinkClick r:id="rId2"/>
              </a:rPr>
              <a:t>AgglomerativeClustering</a:t>
            </a:r>
            <a:r>
              <a:rPr lang="en-US" sz="2400" i="1" cap="none" dirty="0"/>
              <a:t> </a:t>
            </a:r>
            <a:r>
              <a:rPr lang="en-US" sz="2400" cap="none" dirty="0"/>
              <a:t>in </a:t>
            </a:r>
            <a:r>
              <a:rPr lang="en-US" sz="2400" i="1" cap="none" dirty="0" err="1"/>
              <a:t>sklearn.cluster</a:t>
            </a:r>
            <a:r>
              <a:rPr lang="en-US" sz="2400" i="1" cap="none" dirty="0"/>
              <a:t> </a:t>
            </a:r>
            <a:r>
              <a:rPr lang="en-US" sz="2400" cap="none" dirty="0"/>
              <a:t>provides an algorithm for hierarchical clustering and also takes the number of clusters to be created as an argument. </a:t>
            </a:r>
          </a:p>
          <a:p>
            <a:pPr algn="just"/>
            <a:r>
              <a:rPr lang="en-US" sz="2400" cap="none" dirty="0"/>
              <a:t>The clustering can be represented and understood by using a dendrogram. </a:t>
            </a:r>
          </a:p>
        </p:txBody>
      </p:sp>
    </p:spTree>
    <p:extLst>
      <p:ext uri="{BB962C8B-B14F-4D97-AF65-F5344CB8AC3E}">
        <p14:creationId xmlns:p14="http://schemas.microsoft.com/office/powerpoint/2010/main" val="406653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70B3D09-A0F1-49B9-AB02-4F8A3BE48860}"/>
              </a:ext>
            </a:extLst>
          </p:cNvPr>
          <p:cNvSpPr>
            <a:spLocks noGrp="1"/>
          </p:cNvSpPr>
          <p:nvPr>
            <p:ph type="title"/>
          </p:nvPr>
        </p:nvSpPr>
        <p:spPr>
          <a:xfrm>
            <a:off x="586603" y="2497123"/>
            <a:ext cx="10364451" cy="1596177"/>
          </a:xfrm>
        </p:spPr>
        <p:txBody>
          <a:bodyPr>
            <a:normAutofit/>
          </a:bodyPr>
          <a:lstStyle/>
          <a:p>
            <a:r>
              <a:rPr lang="en-GB" sz="8800" dirty="0">
                <a:solidFill>
                  <a:srgbClr val="C00000"/>
                </a:solidFill>
                <a:effectLst>
                  <a:outerShdw blurRad="38100" dist="38100" dir="2700000" algn="tl">
                    <a:srgbClr val="000000">
                      <a:alpha val="43137"/>
                    </a:srgbClr>
                  </a:outerShdw>
                </a:effectLst>
              </a:rPr>
              <a:t>Hands-on</a:t>
            </a:r>
          </a:p>
        </p:txBody>
      </p:sp>
    </p:spTree>
    <p:extLst>
      <p:ext uri="{BB962C8B-B14F-4D97-AF65-F5344CB8AC3E}">
        <p14:creationId xmlns:p14="http://schemas.microsoft.com/office/powerpoint/2010/main" val="193142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(By Type)</a:t>
            </a:r>
          </a:p>
        </p:txBody>
      </p:sp>
      <p:pic>
        <p:nvPicPr>
          <p:cNvPr id="7577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3636" r="2500"/>
          <a:stretch/>
        </p:blipFill>
        <p:spPr bwMode="auto">
          <a:xfrm>
            <a:off x="1447800" y="1371600"/>
            <a:ext cx="8382000" cy="4923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169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(By Color) </a:t>
            </a:r>
          </a:p>
        </p:txBody>
      </p:sp>
      <p:pic>
        <p:nvPicPr>
          <p:cNvPr id="7680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66" t="23773" r="1666" b="4004"/>
          <a:stretch/>
        </p:blipFill>
        <p:spPr bwMode="auto">
          <a:xfrm>
            <a:off x="1676400" y="1295400"/>
            <a:ext cx="88392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547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by color example</a:t>
            </a:r>
          </a:p>
        </p:txBody>
      </p:sp>
      <p:pic>
        <p:nvPicPr>
          <p:cNvPr id="788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00" t="21111" r="6666" b="5554"/>
          <a:stretch/>
        </p:blipFill>
        <p:spPr bwMode="auto">
          <a:xfrm>
            <a:off x="2057400" y="1295400"/>
            <a:ext cx="807720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30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Clustering</a:t>
            </a:r>
          </a:p>
        </p:txBody>
      </p:sp>
      <p:pic>
        <p:nvPicPr>
          <p:cNvPr id="798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00" t="22933" r="6666" b="6666"/>
          <a:stretch/>
        </p:blipFill>
        <p:spPr bwMode="auto">
          <a:xfrm>
            <a:off x="1202575" y="1431174"/>
            <a:ext cx="8305800" cy="4795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3039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838200" y="274638"/>
            <a:ext cx="9829800" cy="868362"/>
          </a:xfrm>
        </p:spPr>
        <p:txBody>
          <a:bodyPr>
            <a:normAutofit/>
          </a:bodyPr>
          <a:lstStyle/>
          <a:p>
            <a:r>
              <a:rPr lang="en-US" sz="3600" b="1" dirty="0"/>
              <a:t>What is Cluster analysis?</a:t>
            </a:r>
          </a:p>
        </p:txBody>
      </p:sp>
      <p:sp>
        <p:nvSpPr>
          <p:cNvPr id="14" name="Content Placeholder 13"/>
          <p:cNvSpPr>
            <a:spLocks noGrp="1"/>
          </p:cNvSpPr>
          <p:nvPr>
            <p:ph idx="1"/>
          </p:nvPr>
        </p:nvSpPr>
        <p:spPr>
          <a:xfrm>
            <a:off x="838200" y="1447800"/>
            <a:ext cx="10820400" cy="5029200"/>
          </a:xfrm>
        </p:spPr>
        <p:txBody>
          <a:bodyPr>
            <a:normAutofit/>
          </a:bodyPr>
          <a:lstStyle/>
          <a:p>
            <a:pPr>
              <a:spcBef>
                <a:spcPts val="1200"/>
              </a:spcBef>
              <a:spcAft>
                <a:spcPts val="600"/>
              </a:spcAft>
            </a:pPr>
            <a:r>
              <a:rPr lang="en-US" dirty="0"/>
              <a:t>Cluster analysis is a techniques for grouping objects, cases, entities on the basis of multiple variables. </a:t>
            </a:r>
          </a:p>
          <a:p>
            <a:pPr>
              <a:spcBef>
                <a:spcPts val="1200"/>
              </a:spcBef>
              <a:spcAft>
                <a:spcPts val="600"/>
              </a:spcAft>
            </a:pPr>
            <a:r>
              <a:rPr lang="en-US" dirty="0"/>
              <a:t>The advantage of the technique is that it is applicable to both metric and non-metric data. </a:t>
            </a:r>
          </a:p>
          <a:p>
            <a:pPr>
              <a:spcBef>
                <a:spcPts val="1200"/>
              </a:spcBef>
              <a:spcAft>
                <a:spcPts val="600"/>
              </a:spcAft>
            </a:pPr>
            <a:r>
              <a:rPr lang="en-US" dirty="0"/>
              <a:t>The grouping can be done post hoc , i.e. after the primary data survey is over. </a:t>
            </a:r>
          </a:p>
          <a:p>
            <a:pPr>
              <a:spcBef>
                <a:spcPts val="1200"/>
              </a:spcBef>
              <a:spcAft>
                <a:spcPts val="600"/>
              </a:spcAft>
            </a:pPr>
            <a:r>
              <a:rPr lang="en-US" dirty="0"/>
              <a:t>The technique has wide applications in all branches of management . However, it is most often used for market segmentation analysis.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09600" y="274638"/>
            <a:ext cx="10058400" cy="944562"/>
          </a:xfrm>
        </p:spPr>
        <p:txBody>
          <a:bodyPr>
            <a:normAutofit/>
          </a:bodyPr>
          <a:lstStyle/>
          <a:p>
            <a:r>
              <a:rPr lang="en-US" sz="3500" b="1" dirty="0"/>
              <a:t>Cluster analysis- basic tenets </a:t>
            </a:r>
          </a:p>
        </p:txBody>
      </p:sp>
      <p:sp>
        <p:nvSpPr>
          <p:cNvPr id="13" name="Content Placeholder 12"/>
          <p:cNvSpPr>
            <a:spLocks noGrp="1"/>
          </p:cNvSpPr>
          <p:nvPr>
            <p:ph idx="1"/>
          </p:nvPr>
        </p:nvSpPr>
        <p:spPr>
          <a:xfrm>
            <a:off x="762000" y="1600200"/>
            <a:ext cx="11058698" cy="4495800"/>
          </a:xfrm>
        </p:spPr>
        <p:txBody>
          <a:bodyPr>
            <a:normAutofit fontScale="92500" lnSpcReduction="10000"/>
          </a:bodyPr>
          <a:lstStyle/>
          <a:p>
            <a:r>
              <a:rPr lang="en-US" dirty="0"/>
              <a:t>Can be used to cluster objects, individuals and entities</a:t>
            </a:r>
          </a:p>
          <a:p>
            <a:endParaRPr lang="en-US" dirty="0"/>
          </a:p>
          <a:p>
            <a:r>
              <a:rPr lang="en-US" dirty="0"/>
              <a:t>Similarity is based on multiple variables</a:t>
            </a:r>
          </a:p>
          <a:p>
            <a:endParaRPr lang="en-US" dirty="0"/>
          </a:p>
          <a:p>
            <a:r>
              <a:rPr lang="en-US" dirty="0"/>
              <a:t>Measures proximity between  study variables</a:t>
            </a:r>
          </a:p>
          <a:p>
            <a:endParaRPr lang="en-US" dirty="0"/>
          </a:p>
          <a:p>
            <a:r>
              <a:rPr lang="en-US" dirty="0"/>
              <a:t>Groups that are grouped in one cluster are homogenous as compared to others</a:t>
            </a:r>
          </a:p>
          <a:p>
            <a:endParaRPr lang="en-US" dirty="0"/>
          </a:p>
          <a:p>
            <a:r>
              <a:rPr lang="en-US" dirty="0"/>
              <a:t>Can be conducted on metric, non-metric as well as mixed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2_PrenHall1">
  <a:themeElements>
    <a:clrScheme name="1_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PrenHall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enHall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PrenHall1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PrenHall1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PrenHall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PrenHall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PrenHall1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4207</TotalTime>
  <Words>1201</Words>
  <Application>Microsoft Office PowerPoint</Application>
  <PresentationFormat>Widescreen</PresentationFormat>
  <Paragraphs>115</Paragraphs>
  <Slides>39</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39</vt:i4>
      </vt:variant>
    </vt:vector>
  </HeadingPairs>
  <TitlesOfParts>
    <vt:vector size="48" baseType="lpstr">
      <vt:lpstr>Arial</vt:lpstr>
      <vt:lpstr>Berlin Sans FB</vt:lpstr>
      <vt:lpstr>Berlin Sans FB Demi</vt:lpstr>
      <vt:lpstr>Calibri</vt:lpstr>
      <vt:lpstr>Tw Cen MT</vt:lpstr>
      <vt:lpstr>Wingdings</vt:lpstr>
      <vt:lpstr>Wingdings 2</vt:lpstr>
      <vt:lpstr>Droplet</vt:lpstr>
      <vt:lpstr>2_PrenHall1</vt:lpstr>
      <vt:lpstr>Clustering</vt:lpstr>
      <vt:lpstr>Introduction to clustering</vt:lpstr>
      <vt:lpstr>What is clustering?</vt:lpstr>
      <vt:lpstr>Clustering (By Type)</vt:lpstr>
      <vt:lpstr>Clustering (By Color) </vt:lpstr>
      <vt:lpstr>Clustering by color example</vt:lpstr>
      <vt:lpstr>Applications of Clustering</vt:lpstr>
      <vt:lpstr>What is Cluster analysis?</vt:lpstr>
      <vt:lpstr>Cluster analysis- basic tenets </vt:lpstr>
      <vt:lpstr>Usage of cluster analysis</vt:lpstr>
      <vt:lpstr>Usage of cluster analysis</vt:lpstr>
      <vt:lpstr>Linkage Method</vt:lpstr>
      <vt:lpstr>PowerPoint Presentation</vt:lpstr>
      <vt:lpstr>OVERVIEW</vt:lpstr>
      <vt:lpstr>HOW DOES CLUSTERING WORK? </vt:lpstr>
      <vt:lpstr>HOW DOES CLUSTERING WORK? (contd…) </vt:lpstr>
      <vt:lpstr> K-MEANS Clustering</vt:lpstr>
      <vt:lpstr> CREATING PRODUCT SEGMENTS USING 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HIERARCHICAL CLUSTERING</vt:lpstr>
      <vt:lpstr>Hands-on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(IoT)</dc:title>
  <dc:creator>Shriram K V</dc:creator>
  <cp:lastModifiedBy>mahesh</cp:lastModifiedBy>
  <cp:revision>203</cp:revision>
  <dcterms:created xsi:type="dcterms:W3CDTF">2018-03-15T13:51:04Z</dcterms:created>
  <dcterms:modified xsi:type="dcterms:W3CDTF">2022-09-06T04:32:30Z</dcterms:modified>
</cp:coreProperties>
</file>