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35" r:id="rId3"/>
    <p:sldId id="339" r:id="rId4"/>
    <p:sldId id="336" r:id="rId5"/>
    <p:sldId id="338" r:id="rId6"/>
    <p:sldId id="355" r:id="rId7"/>
    <p:sldId id="340" r:id="rId8"/>
    <p:sldId id="341" r:id="rId9"/>
    <p:sldId id="342" r:id="rId10"/>
    <p:sldId id="343" r:id="rId11"/>
    <p:sldId id="344" r:id="rId12"/>
    <p:sldId id="345" r:id="rId13"/>
    <p:sldId id="346" r:id="rId14"/>
    <p:sldId id="356" r:id="rId15"/>
    <p:sldId id="357" r:id="rId16"/>
    <p:sldId id="358" r:id="rId17"/>
    <p:sldId id="359" r:id="rId18"/>
    <p:sldId id="347" r:id="rId19"/>
    <p:sldId id="360" r:id="rId20"/>
    <p:sldId id="348" r:id="rId21"/>
    <p:sldId id="349" r:id="rId22"/>
    <p:sldId id="350" r:id="rId23"/>
    <p:sldId id="361" r:id="rId24"/>
    <p:sldId id="362" r:id="rId25"/>
    <p:sldId id="363" r:id="rId26"/>
    <p:sldId id="351" r:id="rId27"/>
    <p:sldId id="352" r:id="rId28"/>
    <p:sldId id="353" r:id="rId29"/>
    <p:sldId id="354" r:id="rId30"/>
    <p:sldId id="337" r:id="rId31"/>
    <p:sldId id="25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DB3"/>
    <a:srgbClr val="540000"/>
    <a:srgbClr val="2E0000"/>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7026A-4AAA-4A20-AB51-6B6597EDBADE}" v="31" dt="2019-01-06T23:24:03.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26" autoAdjust="0"/>
    <p:restoredTop sz="50000" autoAdjust="0"/>
  </p:normalViewPr>
  <p:slideViewPr>
    <p:cSldViewPr snapToGrid="0">
      <p:cViewPr varScale="1">
        <p:scale>
          <a:sx n="72" d="100"/>
          <a:sy n="72" d="100"/>
        </p:scale>
        <p:origin x="40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345ECAD-3394-4C20-BBBF-4A6BA3A84CF4}" type="datetimeFigureOut">
              <a:rPr lang="en-US"/>
              <a:pPr>
                <a:defRPr/>
              </a:pPr>
              <a:t>06-Jan-19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EFB9B00-F637-4009-ABE7-B858A374688F}" type="slidenum">
              <a:rPr lang="en-US" altLang="en-US"/>
              <a:pPr/>
              <a:t>‹#›</a:t>
            </a:fld>
            <a:endParaRPr lang="en-US" altLang="en-US"/>
          </a:p>
        </p:txBody>
      </p:sp>
    </p:spTree>
    <p:extLst>
      <p:ext uri="{BB962C8B-B14F-4D97-AF65-F5344CB8AC3E}">
        <p14:creationId xmlns:p14="http://schemas.microsoft.com/office/powerpoint/2010/main" val="16610117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13238"/>
            <a:ext cx="6858000" cy="1655762"/>
          </a:xfrm>
        </p:spPr>
        <p:txBody>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3AA3B93-A1CF-411F-AB99-F0841B802A84}" type="datetimeFigureOut">
              <a:rPr lang="en-US"/>
              <a:pPr>
                <a:defRPr/>
              </a:pPr>
              <a:t>06-Jan-19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9061F4-FA6C-4C5C-9A5A-AFFE6E95DA0A}" type="slidenum">
              <a:rPr lang="en-US" altLang="en-US"/>
              <a:pPr/>
              <a:t>‹#›</a:t>
            </a:fld>
            <a:endParaRPr lang="en-US" altLang="en-US"/>
          </a:p>
        </p:txBody>
      </p:sp>
    </p:spTree>
    <p:extLst>
      <p:ext uri="{BB962C8B-B14F-4D97-AF65-F5344CB8AC3E}">
        <p14:creationId xmlns:p14="http://schemas.microsoft.com/office/powerpoint/2010/main" val="343189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F31F77-B534-4827-A462-628B45955B0B}" type="datetimeFigureOut">
              <a:rPr lang="en-US"/>
              <a:pPr>
                <a:defRPr/>
              </a:pPr>
              <a:t>06-Jan-19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9AB1408-0E78-484E-BA2B-B7AF9ECCF345}" type="slidenum">
              <a:rPr lang="en-US" altLang="en-US"/>
              <a:pPr/>
              <a:t>‹#›</a:t>
            </a:fld>
            <a:endParaRPr lang="en-US" altLang="en-US"/>
          </a:p>
        </p:txBody>
      </p:sp>
    </p:spTree>
    <p:extLst>
      <p:ext uri="{BB962C8B-B14F-4D97-AF65-F5344CB8AC3E}">
        <p14:creationId xmlns:p14="http://schemas.microsoft.com/office/powerpoint/2010/main" val="60022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E81ABA4-24D3-47C1-A7C6-4D5C0407477D}" type="datetimeFigureOut">
              <a:rPr lang="en-US"/>
              <a:pPr>
                <a:defRPr/>
              </a:pPr>
              <a:t>06-Jan-19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42D8C3A-A00C-4E1F-8C2B-34D861FFF249}" type="slidenum">
              <a:rPr lang="en-US" altLang="en-US"/>
              <a:pPr/>
              <a:t>‹#›</a:t>
            </a:fld>
            <a:endParaRPr lang="en-US" altLang="en-US"/>
          </a:p>
        </p:txBody>
      </p:sp>
    </p:spTree>
    <p:extLst>
      <p:ext uri="{BB962C8B-B14F-4D97-AF65-F5344CB8AC3E}">
        <p14:creationId xmlns:p14="http://schemas.microsoft.com/office/powerpoint/2010/main" val="223991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069" y="0"/>
            <a:ext cx="8775510" cy="859810"/>
          </a:xfrm>
        </p:spPr>
        <p:txBody>
          <a:bodyPr/>
          <a:lstStyle/>
          <a:p>
            <a:r>
              <a:rPr lang="en-US" dirty="0"/>
              <a:t>Click to edit Master title style</a:t>
            </a:r>
          </a:p>
        </p:txBody>
      </p:sp>
      <p:sp>
        <p:nvSpPr>
          <p:cNvPr id="3" name="Content Placeholder 2"/>
          <p:cNvSpPr>
            <a:spLocks noGrp="1"/>
          </p:cNvSpPr>
          <p:nvPr>
            <p:ph idx="1"/>
          </p:nvPr>
        </p:nvSpPr>
        <p:spPr>
          <a:xfrm>
            <a:off x="191069" y="1346200"/>
            <a:ext cx="8775510" cy="490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615E560-BDE2-4F74-B310-2E3BC57F5990}" type="datetimeFigureOut">
              <a:rPr lang="en-US"/>
              <a:pPr>
                <a:defRPr/>
              </a:pPr>
              <a:t>06-Jan-19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CA4010-35C3-48DB-A282-899B6B79F12D}" type="slidenum">
              <a:rPr lang="en-US" altLang="en-US"/>
              <a:pPr/>
              <a:t>‹#›</a:t>
            </a:fld>
            <a:endParaRPr lang="en-US" altLang="en-US"/>
          </a:p>
        </p:txBody>
      </p:sp>
    </p:spTree>
    <p:extLst>
      <p:ext uri="{BB962C8B-B14F-4D97-AF65-F5344CB8AC3E}">
        <p14:creationId xmlns:p14="http://schemas.microsoft.com/office/powerpoint/2010/main" val="176079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C50EA5-1C92-4348-8798-3CC0E2AAC170}" type="datetimeFigureOut">
              <a:rPr lang="en-US"/>
              <a:pPr>
                <a:defRPr/>
              </a:pPr>
              <a:t>06-Jan-19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FDDEFAD-FB41-4702-8EBC-6B27AE47BEE6}" type="slidenum">
              <a:rPr lang="en-US" altLang="en-US"/>
              <a:pPr/>
              <a:t>‹#›</a:t>
            </a:fld>
            <a:endParaRPr lang="en-US" altLang="en-US"/>
          </a:p>
        </p:txBody>
      </p:sp>
    </p:spTree>
    <p:extLst>
      <p:ext uri="{BB962C8B-B14F-4D97-AF65-F5344CB8AC3E}">
        <p14:creationId xmlns:p14="http://schemas.microsoft.com/office/powerpoint/2010/main" val="350423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9F8CE83-7F60-4049-A7EC-CC80CDF7B7D6}" type="datetimeFigureOut">
              <a:rPr lang="en-US"/>
              <a:pPr>
                <a:defRPr/>
              </a:pPr>
              <a:t>06-Jan-19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ABB016E-4A5B-4F31-A0CA-B0E1825C80DA}" type="slidenum">
              <a:rPr lang="en-US" altLang="en-US"/>
              <a:pPr/>
              <a:t>‹#›</a:t>
            </a:fld>
            <a:endParaRPr lang="en-US" altLang="en-US"/>
          </a:p>
        </p:txBody>
      </p:sp>
    </p:spTree>
    <p:extLst>
      <p:ext uri="{BB962C8B-B14F-4D97-AF65-F5344CB8AC3E}">
        <p14:creationId xmlns:p14="http://schemas.microsoft.com/office/powerpoint/2010/main" val="17012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4C8A299-BCDA-42D9-8079-D64A85ECF777}" type="datetimeFigureOut">
              <a:rPr lang="en-US"/>
              <a:pPr>
                <a:defRPr/>
              </a:pPr>
              <a:t>06-Jan-19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2E73065-95F7-4CBD-AFBA-9D4043C06199}" type="slidenum">
              <a:rPr lang="en-US" altLang="en-US"/>
              <a:pPr/>
              <a:t>‹#›</a:t>
            </a:fld>
            <a:endParaRPr lang="en-US" altLang="en-US"/>
          </a:p>
        </p:txBody>
      </p:sp>
    </p:spTree>
    <p:extLst>
      <p:ext uri="{BB962C8B-B14F-4D97-AF65-F5344CB8AC3E}">
        <p14:creationId xmlns:p14="http://schemas.microsoft.com/office/powerpoint/2010/main" val="8984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3BACBB5-2805-4FEA-852B-D3B215C65A8C}" type="datetimeFigureOut">
              <a:rPr lang="en-US"/>
              <a:pPr>
                <a:defRPr/>
              </a:pPr>
              <a:t>06-Jan-19</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CD9339A8-01C7-4234-B369-CFC0BE8A68E1}" type="slidenum">
              <a:rPr lang="en-US" altLang="en-US"/>
              <a:pPr/>
              <a:t>‹#›</a:t>
            </a:fld>
            <a:endParaRPr lang="en-US" altLang="en-US"/>
          </a:p>
        </p:txBody>
      </p:sp>
    </p:spTree>
    <p:extLst>
      <p:ext uri="{BB962C8B-B14F-4D97-AF65-F5344CB8AC3E}">
        <p14:creationId xmlns:p14="http://schemas.microsoft.com/office/powerpoint/2010/main" val="17236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8C50C9B-8665-45B4-8F7D-14782F6D14F2}" type="datetimeFigureOut">
              <a:rPr lang="en-US"/>
              <a:pPr>
                <a:defRPr/>
              </a:pPr>
              <a:t>06-Jan-19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EEC3E6DD-FCAE-4258-AF49-A52EC9786C05}" type="slidenum">
              <a:rPr lang="en-US" altLang="en-US"/>
              <a:pPr/>
              <a:t>‹#›</a:t>
            </a:fld>
            <a:endParaRPr lang="en-US" altLang="en-US"/>
          </a:p>
        </p:txBody>
      </p:sp>
    </p:spTree>
    <p:extLst>
      <p:ext uri="{BB962C8B-B14F-4D97-AF65-F5344CB8AC3E}">
        <p14:creationId xmlns:p14="http://schemas.microsoft.com/office/powerpoint/2010/main" val="42176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9F3D9D5-F88A-43A4-8CDD-65A5EAA3D357}" type="datetimeFigureOut">
              <a:rPr lang="en-US"/>
              <a:pPr>
                <a:defRPr/>
              </a:pPr>
              <a:t>06-Jan-19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E1686D0-E61A-4D81-978D-7D5780E7248B}" type="slidenum">
              <a:rPr lang="en-US" altLang="en-US"/>
              <a:pPr/>
              <a:t>‹#›</a:t>
            </a:fld>
            <a:endParaRPr lang="en-US" altLang="en-US"/>
          </a:p>
        </p:txBody>
      </p:sp>
    </p:spTree>
    <p:extLst>
      <p:ext uri="{BB962C8B-B14F-4D97-AF65-F5344CB8AC3E}">
        <p14:creationId xmlns:p14="http://schemas.microsoft.com/office/powerpoint/2010/main" val="3619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B3EC1C-83F2-4882-B763-406D55E688A3}" type="datetimeFigureOut">
              <a:rPr lang="en-US"/>
              <a:pPr>
                <a:defRPr/>
              </a:pPr>
              <a:t>06-Jan-19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4060177-EB54-461E-95A5-9D12AB5B076F}" type="slidenum">
              <a:rPr lang="en-US" altLang="en-US"/>
              <a:pPr/>
              <a:t>‹#›</a:t>
            </a:fld>
            <a:endParaRPr lang="en-US" altLang="en-US"/>
          </a:p>
        </p:txBody>
      </p:sp>
    </p:spTree>
    <p:extLst>
      <p:ext uri="{BB962C8B-B14F-4D97-AF65-F5344CB8AC3E}">
        <p14:creationId xmlns:p14="http://schemas.microsoft.com/office/powerpoint/2010/main" val="1885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0125" y="0"/>
            <a:ext cx="8830102" cy="87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150125" y="1346200"/>
            <a:ext cx="8830102"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1864D06F-482C-42CE-BC09-D002E08920ED}" type="datetimeFigureOut">
              <a:rPr lang="en-US"/>
              <a:pPr>
                <a:defRPr/>
              </a:pPr>
              <a:t>06-Jan-19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49" y="6356350"/>
            <a:ext cx="252227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A601C9C-012A-4C30-9B73-46513D720D2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77" r:id="rId2"/>
    <p:sldLayoutId id="2147483678" r:id="rId3"/>
    <p:sldLayoutId id="2147483679" r:id="rId4"/>
    <p:sldLayoutId id="2147483680" r:id="rId5"/>
    <p:sldLayoutId id="2147483686" r:id="rId6"/>
    <p:sldLayoutId id="2147483687" r:id="rId7"/>
    <p:sldLayoutId id="2147483681" r:id="rId8"/>
    <p:sldLayoutId id="2147483682" r:id="rId9"/>
    <p:sldLayoutId id="2147483683" r:id="rId10"/>
    <p:sldLayoutId id="2147483684" r:id="rId11"/>
  </p:sldLayoutIdLst>
  <p:txStyles>
    <p:titleStyle>
      <a:lvl1pPr algn="ctr" defTabSz="685800" rtl="0" eaLnBrk="0" fontAlgn="base" hangingPunct="0">
        <a:lnSpc>
          <a:spcPct val="90000"/>
        </a:lnSpc>
        <a:spcBef>
          <a:spcPct val="0"/>
        </a:spcBef>
        <a:spcAft>
          <a:spcPct val="0"/>
        </a:spcAft>
        <a:defRPr sz="3600" b="1" kern="1200">
          <a:solidFill>
            <a:schemeClr val="bg1"/>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rgbClr val="404040"/>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rgbClr val="404040"/>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398" y="1407049"/>
            <a:ext cx="7373203" cy="544620"/>
          </a:xfrm>
        </p:spPr>
        <p:txBody>
          <a:bodyPr rtlCol="0">
            <a:noAutofit/>
          </a:bodyPr>
          <a:lstStyle/>
          <a:p>
            <a:pPr>
              <a:defRPr/>
            </a:pPr>
            <a:r>
              <a:rPr lang="en-US" sz="3600" dirty="0">
                <a:solidFill>
                  <a:schemeClr val="accent2">
                    <a:lumMod val="50000"/>
                  </a:schemeClr>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BÁO CÁO BÀI TẬP LỚN</a:t>
            </a:r>
            <a:endParaRPr lang="en-US" sz="36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27797" y="4413016"/>
            <a:ext cx="7860421" cy="1936840"/>
          </a:xfrm>
        </p:spPr>
        <p:txBody>
          <a:bodyPr rtlCol="0">
            <a:normAutofit fontScale="92500" lnSpcReduction="20000"/>
          </a:bodyPr>
          <a:lstStyle/>
          <a:p>
            <a:pPr algn="l"/>
            <a:r>
              <a:rPr lang="es-ES_tradnl" sz="2100" b="1" dirty="0">
                <a:latin typeface="Calibri (Body)"/>
              </a:rPr>
              <a:t>   </a:t>
            </a:r>
            <a:r>
              <a:rPr lang="vi-VN" sz="2100" b="1" dirty="0">
                <a:latin typeface="Calibri (Body)"/>
              </a:rPr>
              <a:t>GIÁO VIÊN HƯỚNG DẪN</a:t>
            </a:r>
            <a:r>
              <a:rPr lang="es-ES_tradnl" sz="2100" b="1" dirty="0">
                <a:latin typeface="Calibri (Body)"/>
              </a:rPr>
              <a:t>: 	PGS.HUỲNH QUYẾT THẮNG</a:t>
            </a:r>
          </a:p>
          <a:p>
            <a:pPr algn="l"/>
            <a:endParaRPr lang="es-ES_tradnl" sz="2100" b="1" dirty="0">
              <a:latin typeface="Calibri (Body)"/>
            </a:endParaRPr>
          </a:p>
          <a:p>
            <a:pPr algn="l"/>
            <a:r>
              <a:rPr lang="es-ES_tradnl" sz="2100" b="1" dirty="0">
                <a:latin typeface="Calibri (Body)"/>
              </a:rPr>
              <a:t>     </a:t>
            </a:r>
            <a:r>
              <a:rPr lang="vi-VN" sz="2100" b="1" dirty="0">
                <a:latin typeface="Calibri (Body)"/>
              </a:rPr>
              <a:t>          </a:t>
            </a:r>
            <a:r>
              <a:rPr lang="es-ES_tradnl" sz="2100" b="1" dirty="0">
                <a:latin typeface="Calibri (Body)"/>
              </a:rPr>
              <a:t>NHÓM </a:t>
            </a:r>
            <a:r>
              <a:rPr lang="vi-VN" sz="2100" b="1" dirty="0">
                <a:latin typeface="Calibri (Body)"/>
              </a:rPr>
              <a:t>SINH VIÊN</a:t>
            </a:r>
            <a:r>
              <a:rPr lang="es-ES_tradnl" sz="2100" b="1" dirty="0">
                <a:latin typeface="Calibri (Body)"/>
              </a:rPr>
              <a:t>:    </a:t>
            </a:r>
            <a:r>
              <a:rPr lang="vi-VN" sz="2100" b="1" dirty="0">
                <a:latin typeface="Calibri (Body)"/>
              </a:rPr>
              <a:t>1. </a:t>
            </a:r>
            <a:r>
              <a:rPr lang="en-US" sz="2100" b="1" dirty="0" err="1">
                <a:latin typeface="Calibri (Body)"/>
              </a:rPr>
              <a:t>Nguyễn</a:t>
            </a:r>
            <a:r>
              <a:rPr lang="en-US" sz="2100" b="1" dirty="0">
                <a:latin typeface="Calibri (Body)"/>
              </a:rPr>
              <a:t> Thanh </a:t>
            </a:r>
            <a:r>
              <a:rPr lang="en-US" sz="2100" b="1">
                <a:latin typeface="Calibri (Body)"/>
              </a:rPr>
              <a:t>Hà</a:t>
            </a:r>
            <a:endParaRPr lang="vi-VN" sz="2100" b="1" dirty="0">
              <a:latin typeface="Calibri (Body)"/>
            </a:endParaRPr>
          </a:p>
          <a:p>
            <a:pPr algn="l"/>
            <a:r>
              <a:rPr lang="vi-VN" sz="2100" b="1" dirty="0">
                <a:latin typeface="Calibri (Body)"/>
              </a:rPr>
              <a:t>                                                     2.</a:t>
            </a:r>
            <a:r>
              <a:rPr lang="en-US" sz="2100" b="1" dirty="0">
                <a:latin typeface="Calibri (Body)"/>
              </a:rPr>
              <a:t> </a:t>
            </a:r>
            <a:r>
              <a:rPr lang="en-US" sz="2100" b="1" dirty="0" err="1">
                <a:latin typeface="Calibri (Body)"/>
              </a:rPr>
              <a:t>Nguyễn</a:t>
            </a:r>
            <a:r>
              <a:rPr lang="en-US" sz="2100" b="1" dirty="0">
                <a:latin typeface="Calibri (Body)"/>
              </a:rPr>
              <a:t> Th</a:t>
            </a:r>
            <a:r>
              <a:rPr lang="vi-VN" sz="2100" b="1" dirty="0">
                <a:latin typeface="Calibri (Body)"/>
              </a:rPr>
              <a:t>ư</a:t>
            </a:r>
            <a:r>
              <a:rPr lang="en-US" sz="2100" b="1" dirty="0" err="1">
                <a:latin typeface="Calibri (Body)"/>
              </a:rPr>
              <a:t>ợng</a:t>
            </a:r>
            <a:r>
              <a:rPr lang="en-US" sz="2100" b="1" dirty="0">
                <a:latin typeface="Calibri (Body)"/>
              </a:rPr>
              <a:t> </a:t>
            </a:r>
            <a:r>
              <a:rPr lang="en-US" sz="2100" b="1" dirty="0" err="1">
                <a:latin typeface="Calibri (Body)"/>
              </a:rPr>
              <a:t>Khánh</a:t>
            </a:r>
            <a:endParaRPr lang="vi-VN" sz="2100" b="1" dirty="0">
              <a:latin typeface="Calibri (Body)"/>
            </a:endParaRPr>
          </a:p>
          <a:p>
            <a:pPr algn="l"/>
            <a:r>
              <a:rPr lang="es-ES_tradnl" sz="2100" b="1" dirty="0">
                <a:latin typeface="Calibri (Body)"/>
              </a:rPr>
              <a:t>                                                     3. </a:t>
            </a:r>
            <a:r>
              <a:rPr lang="es-ES_tradnl" sz="2100" b="1" dirty="0" err="1">
                <a:latin typeface="Calibri (Body)"/>
              </a:rPr>
              <a:t>Nguyễn</a:t>
            </a:r>
            <a:r>
              <a:rPr lang="es-ES_tradnl" sz="2100" b="1" dirty="0">
                <a:latin typeface="Calibri (Body)"/>
              </a:rPr>
              <a:t> </a:t>
            </a:r>
            <a:r>
              <a:rPr lang="es-ES_tradnl" sz="2100" b="1" dirty="0" err="1">
                <a:latin typeface="Calibri (Body)"/>
              </a:rPr>
              <a:t>Xuân</a:t>
            </a:r>
            <a:r>
              <a:rPr lang="es-ES_tradnl" sz="2100" b="1" dirty="0">
                <a:latin typeface="Calibri (Body)"/>
              </a:rPr>
              <a:t> </a:t>
            </a:r>
            <a:r>
              <a:rPr lang="es-ES_tradnl" sz="2100" b="1" dirty="0" err="1">
                <a:latin typeface="Calibri (Body)"/>
              </a:rPr>
              <a:t>Tùng</a:t>
            </a:r>
            <a:endParaRPr lang="es-ES_tradnl" sz="2100" b="1" dirty="0">
              <a:latin typeface="Calibri (Body)"/>
            </a:endParaRPr>
          </a:p>
          <a:p>
            <a:pPr algn="l"/>
            <a:r>
              <a:rPr lang="es-ES_tradnl" sz="2100" b="1" dirty="0">
                <a:latin typeface="Calibri (Body)"/>
              </a:rPr>
              <a:t>                                                   </a:t>
            </a:r>
          </a:p>
          <a:p>
            <a:pPr algn="l"/>
            <a:endParaRPr lang="es-ES_tradnl" sz="1800" dirty="0">
              <a:latin typeface="Calibri (Body)"/>
            </a:endParaRPr>
          </a:p>
        </p:txBody>
      </p:sp>
      <p:sp>
        <p:nvSpPr>
          <p:cNvPr id="4" name="Title 1"/>
          <p:cNvSpPr txBox="1">
            <a:spLocks/>
          </p:cNvSpPr>
          <p:nvPr/>
        </p:nvSpPr>
        <p:spPr bwMode="auto">
          <a:xfrm>
            <a:off x="240145" y="2101706"/>
            <a:ext cx="8811491" cy="178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Autofit/>
          </a:bodyPr>
          <a:lstStyle>
            <a:lvl1pPr marL="0" marR="0" indent="0" algn="ctr" defTabSz="685800" rtl="0" eaLnBrk="1" fontAlgn="auto" latinLnBrk="0" hangingPunct="1">
              <a:lnSpc>
                <a:spcPct val="90000"/>
              </a:lnSpc>
              <a:spcBef>
                <a:spcPct val="0"/>
              </a:spcBef>
              <a:spcAft>
                <a:spcPts val="0"/>
              </a:spcAft>
              <a:buClrTx/>
              <a:buSzTx/>
              <a:buFontTx/>
              <a:buNone/>
              <a:tabLst/>
              <a:defRPr sz="4400" b="1" kern="1200">
                <a:solidFill>
                  <a:schemeClr val="tx1">
                    <a:lumMod val="75000"/>
                    <a:lumOff val="25000"/>
                  </a:schemeClr>
                </a:solidFill>
                <a:latin typeface="+mj-lt"/>
                <a:ea typeface="+mj-ea"/>
                <a:cs typeface="+mj-cs"/>
              </a:defRPr>
            </a:lvl1pPr>
            <a:lvl2pPr algn="l" defTabSz="685800" rtl="0" eaLnBrk="0" fontAlgn="base" hangingPunct="0">
              <a:lnSpc>
                <a:spcPct val="90000"/>
              </a:lnSpc>
              <a:spcBef>
                <a:spcPct val="0"/>
              </a:spcBef>
              <a:spcAft>
                <a:spcPct val="0"/>
              </a:spcAft>
              <a:defRPr sz="3600" b="1">
                <a:solidFill>
                  <a:schemeClr val="bg1"/>
                </a:solidFill>
                <a:latin typeface="Calibri Light" pitchFamily="34" charset="0"/>
              </a:defRPr>
            </a:lvl2pPr>
            <a:lvl3pPr algn="l" defTabSz="685800" rtl="0" eaLnBrk="0" fontAlgn="base" hangingPunct="0">
              <a:lnSpc>
                <a:spcPct val="90000"/>
              </a:lnSpc>
              <a:spcBef>
                <a:spcPct val="0"/>
              </a:spcBef>
              <a:spcAft>
                <a:spcPct val="0"/>
              </a:spcAft>
              <a:defRPr sz="3600" b="1">
                <a:solidFill>
                  <a:schemeClr val="bg1"/>
                </a:solidFill>
                <a:latin typeface="Calibri Light" pitchFamily="34" charset="0"/>
              </a:defRPr>
            </a:lvl3pPr>
            <a:lvl4pPr algn="l" defTabSz="685800" rtl="0" eaLnBrk="0" fontAlgn="base" hangingPunct="0">
              <a:lnSpc>
                <a:spcPct val="90000"/>
              </a:lnSpc>
              <a:spcBef>
                <a:spcPct val="0"/>
              </a:spcBef>
              <a:spcAft>
                <a:spcPct val="0"/>
              </a:spcAft>
              <a:defRPr sz="3600" b="1">
                <a:solidFill>
                  <a:schemeClr val="bg1"/>
                </a:solidFill>
                <a:latin typeface="Calibri Light" pitchFamily="34" charset="0"/>
              </a:defRPr>
            </a:lvl4pPr>
            <a:lvl5pPr algn="l" defTabSz="685800" rtl="0" eaLnBrk="0" fontAlgn="base" hangingPunct="0">
              <a:lnSpc>
                <a:spcPct val="90000"/>
              </a:lnSpc>
              <a:spcBef>
                <a:spcPct val="0"/>
              </a:spcBef>
              <a:spcAft>
                <a:spcPct val="0"/>
              </a:spcAft>
              <a:defRPr sz="3600" b="1">
                <a:solidFill>
                  <a:schemeClr val="bg1"/>
                </a:solidFill>
                <a:latin typeface="Calibri Light" pitchFamily="34" charset="0"/>
              </a:defRPr>
            </a:lvl5pPr>
            <a:lvl6pPr marL="457200" algn="l" defTabSz="685800" rtl="0" fontAlgn="base">
              <a:lnSpc>
                <a:spcPct val="90000"/>
              </a:lnSpc>
              <a:spcBef>
                <a:spcPct val="0"/>
              </a:spcBef>
              <a:spcAft>
                <a:spcPct val="0"/>
              </a:spcAft>
              <a:defRPr sz="3600" b="1">
                <a:solidFill>
                  <a:schemeClr val="bg1"/>
                </a:solidFill>
                <a:latin typeface="Calibri Light" pitchFamily="34" charset="0"/>
              </a:defRPr>
            </a:lvl6pPr>
            <a:lvl7pPr marL="914400" algn="l" defTabSz="685800" rtl="0" fontAlgn="base">
              <a:lnSpc>
                <a:spcPct val="90000"/>
              </a:lnSpc>
              <a:spcBef>
                <a:spcPct val="0"/>
              </a:spcBef>
              <a:spcAft>
                <a:spcPct val="0"/>
              </a:spcAft>
              <a:defRPr sz="3600" b="1">
                <a:solidFill>
                  <a:schemeClr val="bg1"/>
                </a:solidFill>
                <a:latin typeface="Calibri Light" pitchFamily="34" charset="0"/>
              </a:defRPr>
            </a:lvl7pPr>
            <a:lvl8pPr marL="1371600" algn="l" defTabSz="685800" rtl="0" fontAlgn="base">
              <a:lnSpc>
                <a:spcPct val="90000"/>
              </a:lnSpc>
              <a:spcBef>
                <a:spcPct val="0"/>
              </a:spcBef>
              <a:spcAft>
                <a:spcPct val="0"/>
              </a:spcAft>
              <a:defRPr sz="3600" b="1">
                <a:solidFill>
                  <a:schemeClr val="bg1"/>
                </a:solidFill>
                <a:latin typeface="Calibri Light" pitchFamily="34" charset="0"/>
              </a:defRPr>
            </a:lvl8pPr>
            <a:lvl9pPr marL="1828800" algn="l" defTabSz="685800" rtl="0" fontAlgn="base">
              <a:lnSpc>
                <a:spcPct val="90000"/>
              </a:lnSpc>
              <a:spcBef>
                <a:spcPct val="0"/>
              </a:spcBef>
              <a:spcAft>
                <a:spcPct val="0"/>
              </a:spcAft>
              <a:defRPr sz="3600" b="1">
                <a:solidFill>
                  <a:schemeClr val="bg1"/>
                </a:solidFill>
                <a:latin typeface="Calibri Light" pitchFamily="34" charset="0"/>
              </a:defRPr>
            </a:lvl9pPr>
          </a:lstStyle>
          <a:p>
            <a:pPr>
              <a:defRPr/>
            </a:pPr>
            <a:r>
              <a:rPr lang="en-US" sz="1600" u="sng" dirty="0">
                <a:solidFill>
                  <a:srgbClr val="540000"/>
                </a:solidFill>
                <a:latin typeface="Tahoma" panose="020B0604030504040204" pitchFamily="34" charset="0"/>
                <a:ea typeface="Tahoma" panose="020B0604030504040204" pitchFamily="34" charset="0"/>
                <a:cs typeface="Tahoma" panose="020B0604030504040204" pitchFamily="34" charset="0"/>
              </a:rPr>
              <a:t>TÊN ĐỀ TÀI</a:t>
            </a:r>
          </a:p>
          <a:p>
            <a:pPr>
              <a:defRPr/>
            </a:pPr>
            <a:endParaRPr lang="en-US" sz="1600" u="sng" dirty="0">
              <a:solidFill>
                <a:srgbClr val="540000"/>
              </a:solidFill>
              <a:latin typeface="Tahoma" panose="020B0604030504040204" pitchFamily="34" charset="0"/>
              <a:ea typeface="Tahoma" panose="020B0604030504040204" pitchFamily="34" charset="0"/>
              <a:cs typeface="Tahoma" panose="020B0604030504040204" pitchFamily="34" charset="0"/>
            </a:endParaRPr>
          </a:p>
          <a:p>
            <a:pPr>
              <a:defRPr/>
            </a:pPr>
            <a:r>
              <a:rPr lang="en-US" sz="3200" dirty="0">
                <a:solidFill>
                  <a:srgbClr val="540000"/>
                </a:solidFill>
                <a:latin typeface="Tahoma" panose="020B0604030504040204" pitchFamily="34" charset="0"/>
                <a:ea typeface="Tahoma" panose="020B0604030504040204" pitchFamily="34" charset="0"/>
                <a:cs typeface="Tahoma" panose="020B0604030504040204" pitchFamily="34" charset="0"/>
              </a:rPr>
              <a:t>ÁP DỤNG MOEA FRAMEWORK</a:t>
            </a:r>
          </a:p>
          <a:p>
            <a:pPr>
              <a:defRPr/>
            </a:pPr>
            <a:r>
              <a:rPr lang="en-US" sz="3200" dirty="0">
                <a:solidFill>
                  <a:srgbClr val="540000"/>
                </a:solidFill>
                <a:latin typeface="Tahoma" panose="020B0604030504040204" pitchFamily="34" charset="0"/>
                <a:ea typeface="Tahoma" panose="020B0604030504040204" pitchFamily="34" charset="0"/>
                <a:cs typeface="Tahoma" panose="020B0604030504040204" pitchFamily="34" charset="0"/>
              </a:rPr>
              <a:t>CHO BÀI TOÁN ĐẤU THẦU NHIỀU VÒNG</a:t>
            </a:r>
          </a:p>
          <a:p>
            <a:pPr>
              <a:defRPr/>
            </a:pPr>
            <a:endParaRPr lang="en-US" sz="1600" dirty="0">
              <a:solidFill>
                <a:srgbClr val="540000"/>
              </a:solidFill>
              <a:latin typeface="Tahoma" panose="020B0604030504040204" pitchFamily="34" charset="0"/>
              <a:ea typeface="Tahoma" panose="020B0604030504040204" pitchFamily="34" charset="0"/>
              <a:cs typeface="Tahoma" panose="020B0604030504040204" pitchFamily="34" charset="0"/>
            </a:endParaRPr>
          </a:p>
          <a:p>
            <a:pPr algn="l">
              <a:defRPr/>
            </a:pPr>
            <a:endParaRPr lang="en-US" sz="1000" u="sng" dirty="0">
              <a:solidFill>
                <a:srgbClr val="54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bwMode="auto">
          <a:xfrm>
            <a:off x="1143000" y="6349856"/>
            <a:ext cx="6858000" cy="35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eaLnBrk="1" fontAlgn="auto" hangingPunct="1">
              <a:spcAft>
                <a:spcPts val="0"/>
              </a:spcAft>
              <a:defRPr/>
            </a:pPr>
            <a:r>
              <a:rPr lang="en-US" sz="1800" i="1" dirty="0" err="1">
                <a:latin typeface="Times New Roman" panose="02020603050405020304" pitchFamily="18" charset="0"/>
                <a:cs typeface="Times New Roman" panose="02020603050405020304" pitchFamily="18" charset="0"/>
              </a:rPr>
              <a:t>Hà</a:t>
            </a:r>
            <a:r>
              <a:rPr lang="en-US" sz="1800" i="1" dirty="0">
                <a:latin typeface="Times New Roman" panose="02020603050405020304" pitchFamily="18" charset="0"/>
                <a:cs typeface="Times New Roman" panose="02020603050405020304" pitchFamily="18" charset="0"/>
              </a:rPr>
              <a:t> Nội, </a:t>
            </a:r>
            <a:r>
              <a:rPr lang="en-US" sz="1800" i="1" dirty="0" err="1">
                <a:latin typeface="Times New Roman" panose="02020603050405020304" pitchFamily="18" charset="0"/>
                <a:cs typeface="Times New Roman" panose="02020603050405020304" pitchFamily="18" charset="0"/>
              </a:rPr>
              <a:t>Tháng</a:t>
            </a:r>
            <a:r>
              <a:rPr lang="en-US" sz="1800" i="1" dirty="0">
                <a:latin typeface="Times New Roman" panose="02020603050405020304" pitchFamily="18" charset="0"/>
                <a:cs typeface="Times New Roman" panose="02020603050405020304" pitchFamily="18" charset="0"/>
              </a:rPr>
              <a:t> </a:t>
            </a:r>
            <a:r>
              <a:rPr lang="vi-VN" sz="1800" i="1" dirty="0">
                <a:latin typeface="Times New Roman" panose="02020603050405020304" pitchFamily="18" charset="0"/>
                <a:cs typeface="Times New Roman" panose="02020603050405020304" pitchFamily="18" charset="0"/>
              </a:rPr>
              <a:t>9</a:t>
            </a:r>
            <a:r>
              <a:rPr lang="en-US" sz="1800" i="1" dirty="0">
                <a:latin typeface="Times New Roman" panose="02020603050405020304" pitchFamily="18" charset="0"/>
                <a:cs typeface="Times New Roman" panose="02020603050405020304" pitchFamily="18" charset="0"/>
              </a:rPr>
              <a:t>/2018</a:t>
            </a:r>
          </a:p>
        </p:txBody>
      </p:sp>
      <p:pic>
        <p:nvPicPr>
          <p:cNvPr id="1026" name="Picture 2" descr="https://soict.hust.edu.vn/images/SoICT_%20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662" y="249382"/>
            <a:ext cx="458621" cy="725667"/>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bwMode="auto">
          <a:xfrm>
            <a:off x="5818909" y="471058"/>
            <a:ext cx="2522753" cy="49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0" indent="0" algn="ctr" defTabSz="685800" rtl="0" eaLnBrk="0" fontAlgn="base" hangingPunct="0">
              <a:lnSpc>
                <a:spcPct val="90000"/>
              </a:lnSpc>
              <a:spcBef>
                <a:spcPts val="750"/>
              </a:spcBef>
              <a:spcAft>
                <a:spcPct val="0"/>
              </a:spcAft>
              <a:buFont typeface="Arial" panose="020B0604020202020204" pitchFamily="34" charset="0"/>
              <a:buNone/>
              <a:defRPr sz="2800" kern="1200">
                <a:solidFill>
                  <a:schemeClr val="bg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rgbClr val="404040"/>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rgbClr val="404040"/>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rgbClr val="404040"/>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1400" b="1" dirty="0">
                <a:solidFill>
                  <a:srgbClr val="0070C0"/>
                </a:solidFill>
              </a:rPr>
              <a:t>VIỆN CÔNG NGHỆ THÔNG TIN VÀ TRUYỀN THÔNG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AutoNum type="arabicPeriod" startAt="3"/>
              <a:tabLst/>
              <a:defRPr/>
            </a:pPr>
            <a:r>
              <a:rPr lang="en-US" b="1" dirty="0"/>
              <a:t>MOEA framework </a:t>
            </a:r>
            <a:r>
              <a:rPr lang="en-US" b="1" dirty="0" err="1"/>
              <a:t>và</a:t>
            </a:r>
            <a:r>
              <a:rPr lang="en-US" b="1" dirty="0"/>
              <a:t> </a:t>
            </a:r>
            <a:r>
              <a:rPr lang="en-US" b="1" dirty="0" err="1"/>
              <a:t>áp</a:t>
            </a:r>
            <a:r>
              <a:rPr lang="en-US" b="1" dirty="0"/>
              <a:t> </a:t>
            </a:r>
            <a:r>
              <a:rPr lang="en-US" b="1" dirty="0" err="1"/>
              <a:t>dụng</a:t>
            </a:r>
            <a:r>
              <a:rPr lang="en-US" b="1" dirty="0"/>
              <a:t> </a:t>
            </a:r>
            <a:r>
              <a:rPr lang="en-US" b="1" dirty="0" err="1"/>
              <a:t>vào</a:t>
            </a:r>
            <a:r>
              <a:rPr lang="en-US" b="1" dirty="0"/>
              <a:t> </a:t>
            </a:r>
            <a:r>
              <a:rPr lang="en-US" b="1" dirty="0" err="1"/>
              <a:t>bài</a:t>
            </a:r>
            <a:r>
              <a:rPr lang="en-US" b="1" dirty="0"/>
              <a:t> </a:t>
            </a:r>
            <a:r>
              <a:rPr lang="en-US" b="1" dirty="0" err="1"/>
              <a:t>toán</a:t>
            </a:r>
            <a:endParaRPr lang="en-US" b="1" dirty="0"/>
          </a:p>
          <a:p>
            <a:pPr lvl="1" defTabSz="914400" eaLnBrk="1" fontAlgn="auto" hangingPunct="1">
              <a:lnSpc>
                <a:spcPct val="100000"/>
              </a:lnSpc>
              <a:spcBef>
                <a:spcPts val="0"/>
              </a:spcBef>
              <a:spcAft>
                <a:spcPts val="0"/>
              </a:spcAft>
              <a:defRPr/>
            </a:pPr>
            <a:r>
              <a:rPr lang="en-US" sz="2000" dirty="0"/>
              <a:t>MOEA (Multi-Objective Evolutionary Algorithms) Framework: framework </a:t>
            </a:r>
            <a:r>
              <a:rPr lang="en-US" sz="2000" dirty="0" err="1"/>
              <a:t>đã</a:t>
            </a:r>
            <a:r>
              <a:rPr lang="en-US" sz="2000" dirty="0"/>
              <a:t> </a:t>
            </a:r>
            <a:r>
              <a:rPr lang="en-US" sz="2000" dirty="0" err="1"/>
              <a:t>cài</a:t>
            </a:r>
            <a:r>
              <a:rPr lang="en-US" sz="2000" dirty="0"/>
              <a:t> </a:t>
            </a:r>
            <a:r>
              <a:rPr lang="en-US" sz="2000" dirty="0" err="1"/>
              <a:t>đặt</a:t>
            </a:r>
            <a:r>
              <a:rPr lang="en-US" sz="2000" dirty="0"/>
              <a:t> </a:t>
            </a:r>
            <a:r>
              <a:rPr lang="en-US" sz="2000" dirty="0" err="1"/>
              <a:t>sẵn</a:t>
            </a:r>
            <a:r>
              <a:rPr lang="en-US" sz="2000" dirty="0"/>
              <a:t> </a:t>
            </a:r>
            <a:r>
              <a:rPr lang="en-US" sz="2000" dirty="0" err="1"/>
              <a:t>các</a:t>
            </a:r>
            <a:r>
              <a:rPr lang="en-US" sz="2000" dirty="0"/>
              <a:t> </a:t>
            </a:r>
            <a:r>
              <a:rPr lang="en-US" sz="2000" dirty="0" err="1"/>
              <a:t>giải</a:t>
            </a:r>
            <a:r>
              <a:rPr lang="en-US" sz="2000" dirty="0"/>
              <a:t> </a:t>
            </a:r>
            <a:r>
              <a:rPr lang="en-US" sz="2000" dirty="0" err="1"/>
              <a:t>thuật</a:t>
            </a:r>
            <a:r>
              <a:rPr lang="en-US" sz="2000" dirty="0"/>
              <a:t> </a:t>
            </a:r>
            <a:r>
              <a:rPr lang="en-US" sz="2000" dirty="0" err="1"/>
              <a:t>tiến</a:t>
            </a:r>
            <a:r>
              <a:rPr lang="en-US" sz="2000" dirty="0"/>
              <a:t> </a:t>
            </a:r>
            <a:r>
              <a:rPr lang="en-US" sz="2000" dirty="0" err="1"/>
              <a:t>hoá</a:t>
            </a:r>
            <a:r>
              <a:rPr lang="en-US" sz="2000" dirty="0"/>
              <a:t> </a:t>
            </a:r>
            <a:r>
              <a:rPr lang="en-US" sz="2000" dirty="0" err="1"/>
              <a:t>để</a:t>
            </a:r>
            <a:r>
              <a:rPr lang="en-US" sz="2000" dirty="0"/>
              <a:t> </a:t>
            </a:r>
            <a:r>
              <a:rPr lang="en-US" sz="2000" dirty="0" err="1"/>
              <a:t>giải</a:t>
            </a:r>
            <a:r>
              <a:rPr lang="en-US" sz="2000" dirty="0"/>
              <a:t> </a:t>
            </a:r>
            <a:r>
              <a:rPr lang="en-US" sz="2000" dirty="0" err="1"/>
              <a:t>các</a:t>
            </a:r>
            <a:r>
              <a:rPr lang="en-US" sz="2000" dirty="0"/>
              <a:t> </a:t>
            </a:r>
            <a:r>
              <a:rPr lang="en-US" sz="2000" dirty="0" err="1"/>
              <a:t>bài</a:t>
            </a:r>
            <a:r>
              <a:rPr lang="en-US" sz="2000" dirty="0"/>
              <a:t> </a:t>
            </a:r>
            <a:r>
              <a:rPr lang="en-US" sz="2000" dirty="0" err="1"/>
              <a:t>toán</a:t>
            </a:r>
            <a:r>
              <a:rPr lang="en-US" sz="2000" dirty="0"/>
              <a:t> </a:t>
            </a:r>
            <a:r>
              <a:rPr lang="en-US" sz="2000" dirty="0" err="1"/>
              <a:t>tối</a:t>
            </a:r>
            <a:r>
              <a:rPr lang="en-US" sz="2000" dirty="0"/>
              <a:t> 	</a:t>
            </a:r>
            <a:r>
              <a:rPr lang="vi-VN" sz="2000" dirty="0"/>
              <a:t>ư</a:t>
            </a:r>
            <a:r>
              <a:rPr lang="en-US" sz="2000" dirty="0"/>
              <a:t>u </a:t>
            </a:r>
            <a:r>
              <a:rPr lang="en-US" sz="2000" dirty="0" err="1"/>
              <a:t>hoá</a:t>
            </a:r>
            <a:r>
              <a:rPr lang="en-US" sz="2000" dirty="0"/>
              <a:t> </a:t>
            </a:r>
            <a:r>
              <a:rPr lang="en-US" sz="2000" dirty="0" err="1"/>
              <a:t>đa</a:t>
            </a:r>
            <a:r>
              <a:rPr lang="en-US" sz="2000" dirty="0"/>
              <a:t> </a:t>
            </a:r>
            <a:r>
              <a:rPr lang="en-US" sz="2000" dirty="0" err="1"/>
              <a:t>mục</a:t>
            </a:r>
            <a:r>
              <a:rPr lang="en-US" sz="2000" dirty="0"/>
              <a:t> </a:t>
            </a:r>
            <a:r>
              <a:rPr lang="en-US" sz="2000" dirty="0" err="1"/>
              <a:t>tiêu</a:t>
            </a:r>
            <a:endParaRPr lang="en-US" sz="2000" dirty="0"/>
          </a:p>
          <a:p>
            <a:pPr lvl="1" defTabSz="914400" eaLnBrk="1" fontAlgn="auto" hangingPunct="1">
              <a:lnSpc>
                <a:spcPct val="100000"/>
              </a:lnSpc>
              <a:spcBef>
                <a:spcPts val="0"/>
              </a:spcBef>
              <a:spcAft>
                <a:spcPts val="0"/>
              </a:spcAft>
              <a:defRPr/>
            </a:pPr>
            <a:r>
              <a:rPr lang="en-US" sz="2000" dirty="0" err="1"/>
              <a:t>Cần</a:t>
            </a:r>
            <a:r>
              <a:rPr lang="en-US" sz="2000" dirty="0"/>
              <a:t> </a:t>
            </a:r>
            <a:r>
              <a:rPr lang="en-US" sz="2000" dirty="0" err="1"/>
              <a:t>định</a:t>
            </a:r>
            <a:r>
              <a:rPr lang="en-US" sz="2000" dirty="0"/>
              <a:t> </a:t>
            </a:r>
            <a:r>
              <a:rPr lang="en-US" sz="2000" dirty="0" err="1"/>
              <a:t>nghĩa</a:t>
            </a:r>
            <a:r>
              <a:rPr lang="en-US" sz="2000" dirty="0"/>
              <a:t> </a:t>
            </a:r>
            <a:r>
              <a:rPr lang="en-US" sz="2000" dirty="0" err="1"/>
              <a:t>bài</a:t>
            </a:r>
            <a:r>
              <a:rPr lang="en-US" sz="2000" dirty="0"/>
              <a:t> </a:t>
            </a:r>
            <a:r>
              <a:rPr lang="en-US" sz="2000" dirty="0" err="1"/>
              <a:t>toán</a:t>
            </a:r>
            <a:r>
              <a:rPr lang="en-US" sz="2000" dirty="0"/>
              <a:t>: </a:t>
            </a:r>
            <a:r>
              <a:rPr lang="en-US" sz="2000" dirty="0" err="1"/>
              <a:t>biến</a:t>
            </a:r>
            <a:r>
              <a:rPr lang="en-US" sz="2000" dirty="0"/>
              <a:t> </a:t>
            </a:r>
            <a:r>
              <a:rPr lang="en-US" sz="2000" dirty="0" err="1"/>
              <a:t>quyết</a:t>
            </a:r>
            <a:r>
              <a:rPr lang="en-US" sz="2000" dirty="0"/>
              <a:t> </a:t>
            </a:r>
            <a:r>
              <a:rPr lang="en-US" sz="2000" dirty="0" err="1"/>
              <a:t>định</a:t>
            </a:r>
            <a:r>
              <a:rPr lang="en-US" sz="2000" dirty="0"/>
              <a:t>, </a:t>
            </a:r>
            <a:r>
              <a:rPr lang="en-US" sz="2000" dirty="0" err="1"/>
              <a:t>hàm</a:t>
            </a:r>
            <a:r>
              <a:rPr lang="en-US" sz="2000" dirty="0"/>
              <a:t> </a:t>
            </a:r>
            <a:r>
              <a:rPr lang="en-US" sz="2000" dirty="0" err="1"/>
              <a:t>mục</a:t>
            </a:r>
            <a:r>
              <a:rPr lang="en-US" sz="2000" dirty="0"/>
              <a:t> </a:t>
            </a:r>
            <a:r>
              <a:rPr lang="en-US" sz="2000" dirty="0" err="1"/>
              <a:t>tiêu</a:t>
            </a:r>
            <a:r>
              <a:rPr lang="en-US" sz="2000" dirty="0"/>
              <a:t>, </a:t>
            </a:r>
            <a:r>
              <a:rPr lang="en-US" sz="2000" dirty="0" err="1"/>
              <a:t>ràng</a:t>
            </a:r>
            <a:r>
              <a:rPr lang="en-US" sz="2000" dirty="0"/>
              <a:t> </a:t>
            </a:r>
            <a:r>
              <a:rPr lang="en-US" sz="2000" dirty="0" err="1"/>
              <a:t>buộc</a:t>
            </a:r>
            <a:endParaRPr lang="en-US" dirty="0"/>
          </a:p>
        </p:txBody>
      </p:sp>
    </p:spTree>
    <p:extLst>
      <p:ext uri="{BB962C8B-B14F-4D97-AF65-F5344CB8AC3E}">
        <p14:creationId xmlns:p14="http://schemas.microsoft.com/office/powerpoint/2010/main" val="119069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    </a:t>
            </a:r>
            <a:r>
              <a:rPr lang="en-US" b="1" dirty="0" err="1"/>
              <a:t>Các</a:t>
            </a:r>
            <a:r>
              <a:rPr lang="en-US" b="1" dirty="0"/>
              <a:t> </a:t>
            </a:r>
            <a:r>
              <a:rPr lang="en-US" b="1" dirty="0" err="1"/>
              <a:t>thuật</a:t>
            </a:r>
            <a:r>
              <a:rPr lang="en-US" b="1" dirty="0"/>
              <a:t> </a:t>
            </a:r>
            <a:r>
              <a:rPr lang="en-US" b="1" dirty="0" err="1"/>
              <a:t>toán</a:t>
            </a:r>
            <a:r>
              <a:rPr lang="en-US" b="1" dirty="0"/>
              <a:t> </a:t>
            </a:r>
            <a:r>
              <a:rPr lang="en-US" b="1" dirty="0" err="1"/>
              <a:t>áp</a:t>
            </a:r>
            <a:r>
              <a:rPr lang="en-US" b="1" dirty="0"/>
              <a:t> </a:t>
            </a:r>
            <a:r>
              <a:rPr lang="en-US" b="1" dirty="0" err="1"/>
              <a:t>dụng</a:t>
            </a:r>
            <a:endParaRPr lang="en-US" b="1" dirty="0"/>
          </a:p>
          <a:p>
            <a:pPr lvl="1" defTabSz="914400" eaLnBrk="1" fontAlgn="auto" hangingPunct="1">
              <a:lnSpc>
                <a:spcPct val="100000"/>
              </a:lnSpc>
              <a:spcBef>
                <a:spcPts val="0"/>
              </a:spcBef>
              <a:spcAft>
                <a:spcPts val="0"/>
              </a:spcAft>
              <a:defRPr/>
            </a:pPr>
            <a:r>
              <a:rPr lang="en-US" sz="2000" b="1"/>
              <a:t>NSGA-III</a:t>
            </a:r>
            <a:r>
              <a:rPr lang="en-US" sz="2000" b="1" dirty="0"/>
              <a:t>: </a:t>
            </a:r>
            <a:r>
              <a:rPr lang="en-US" sz="2000" dirty="0" err="1"/>
              <a:t>dựa</a:t>
            </a:r>
            <a:r>
              <a:rPr lang="en-US" sz="2000" dirty="0"/>
              <a:t> </a:t>
            </a:r>
            <a:r>
              <a:rPr lang="en-US" sz="2000" dirty="0" err="1"/>
              <a:t>trên</a:t>
            </a:r>
            <a:r>
              <a:rPr lang="en-US" sz="2000" dirty="0"/>
              <a:t> non-dominate sorting</a:t>
            </a:r>
            <a:endParaRPr lang="en-US" sz="2000" b="1" dirty="0"/>
          </a:p>
          <a:p>
            <a:pPr lvl="1" defTabSz="914400" eaLnBrk="1" fontAlgn="auto" hangingPunct="1">
              <a:lnSpc>
                <a:spcPct val="100000"/>
              </a:lnSpc>
              <a:spcBef>
                <a:spcPts val="0"/>
              </a:spcBef>
              <a:spcAft>
                <a:spcPts val="0"/>
              </a:spcAft>
              <a:defRPr/>
            </a:pPr>
            <a:r>
              <a:rPr lang="el-GR" sz="2000" b="1"/>
              <a:t>ε</a:t>
            </a:r>
            <a:r>
              <a:rPr lang="en-US" sz="2000" b="1" dirty="0"/>
              <a:t>-MOEA: </a:t>
            </a:r>
            <a:r>
              <a:rPr lang="en-US" sz="2000" dirty="0" err="1"/>
              <a:t>dựa</a:t>
            </a:r>
            <a:r>
              <a:rPr lang="en-US" sz="2000" dirty="0"/>
              <a:t> </a:t>
            </a:r>
            <a:r>
              <a:rPr lang="en-US" sz="2000" dirty="0" err="1"/>
              <a:t>trên</a:t>
            </a:r>
            <a:r>
              <a:rPr lang="en-US" sz="2000" dirty="0"/>
              <a:t> </a:t>
            </a:r>
            <a:r>
              <a:rPr lang="en-US" sz="2000" dirty="0" err="1"/>
              <a:t>khái</a:t>
            </a:r>
            <a:r>
              <a:rPr lang="en-US" sz="2000" dirty="0"/>
              <a:t> </a:t>
            </a:r>
            <a:r>
              <a:rPr lang="en-US" sz="2000" dirty="0" err="1"/>
              <a:t>niệm</a:t>
            </a:r>
            <a:r>
              <a:rPr lang="en-US" sz="2000" dirty="0"/>
              <a:t> </a:t>
            </a:r>
            <a:r>
              <a:rPr lang="el-GR" sz="2000" dirty="0"/>
              <a:t>ε</a:t>
            </a:r>
            <a:r>
              <a:rPr lang="en-US" sz="2000" dirty="0"/>
              <a:t>-dominate</a:t>
            </a:r>
            <a:endParaRPr lang="en-US" sz="2000" b="1" dirty="0"/>
          </a:p>
          <a:p>
            <a:pPr lvl="1" defTabSz="914400" eaLnBrk="1" fontAlgn="auto" hangingPunct="1">
              <a:lnSpc>
                <a:spcPct val="100000"/>
              </a:lnSpc>
              <a:spcBef>
                <a:spcPts val="0"/>
              </a:spcBef>
              <a:spcAft>
                <a:spcPts val="0"/>
              </a:spcAft>
              <a:defRPr/>
            </a:pPr>
            <a:r>
              <a:rPr lang="en-US" sz="2000" b="1"/>
              <a:t>GDE3: </a:t>
            </a:r>
            <a:r>
              <a:rPr lang="en-US" sz="2000"/>
              <a:t>dựa trên c</a:t>
            </a:r>
            <a:r>
              <a:rPr lang="vi-VN" sz="2000"/>
              <a:t>ơ</a:t>
            </a:r>
            <a:r>
              <a:rPr lang="en-US" sz="2000"/>
              <a:t> sở di truyền không qua lai ghép, chỉ đột biến và chọn lọc</a:t>
            </a:r>
            <a:endParaRPr lang="en-US" sz="2000" b="1" dirty="0"/>
          </a:p>
          <a:p>
            <a:pPr lvl="1" defTabSz="914400" eaLnBrk="1" fontAlgn="auto" hangingPunct="1">
              <a:lnSpc>
                <a:spcPct val="100000"/>
              </a:lnSpc>
              <a:spcBef>
                <a:spcPts val="0"/>
              </a:spcBef>
              <a:spcAft>
                <a:spcPts val="0"/>
              </a:spcAft>
              <a:defRPr/>
            </a:pPr>
            <a:r>
              <a:rPr lang="en-US" sz="2000" b="1"/>
              <a:t>PESA2</a:t>
            </a:r>
            <a:r>
              <a:rPr lang="en-US" sz="2000" b="1" dirty="0"/>
              <a:t>: </a:t>
            </a:r>
            <a:r>
              <a:rPr lang="en-US" sz="2000" dirty="0" err="1"/>
              <a:t>dựa</a:t>
            </a:r>
            <a:r>
              <a:rPr lang="en-US" sz="2000" dirty="0"/>
              <a:t> </a:t>
            </a:r>
            <a:r>
              <a:rPr lang="en-US" sz="2000" dirty="0" err="1"/>
              <a:t>trên</a:t>
            </a:r>
            <a:r>
              <a:rPr lang="en-US" sz="2000" dirty="0"/>
              <a:t> </a:t>
            </a:r>
            <a:r>
              <a:rPr lang="en-US" sz="2000" dirty="0" err="1"/>
              <a:t>việc</a:t>
            </a:r>
            <a:r>
              <a:rPr lang="en-US" sz="2000" dirty="0"/>
              <a:t> </a:t>
            </a:r>
            <a:r>
              <a:rPr lang="en-US" sz="2000" dirty="0" err="1"/>
              <a:t>duy</a:t>
            </a:r>
            <a:r>
              <a:rPr lang="en-US" sz="2000" dirty="0"/>
              <a:t> </a:t>
            </a:r>
            <a:r>
              <a:rPr lang="en-US" sz="2000" dirty="0" err="1"/>
              <a:t>trì</a:t>
            </a:r>
            <a:r>
              <a:rPr lang="en-US" sz="2000" dirty="0"/>
              <a:t> </a:t>
            </a:r>
            <a:r>
              <a:rPr lang="en-US" sz="2000" dirty="0" err="1"/>
              <a:t>một</a:t>
            </a:r>
            <a:r>
              <a:rPr lang="en-US" sz="2000" dirty="0"/>
              <a:t> </a:t>
            </a:r>
            <a:r>
              <a:rPr lang="en-US" sz="2000" dirty="0" err="1"/>
              <a:t>quần</a:t>
            </a:r>
            <a:r>
              <a:rPr lang="en-US" sz="2000" dirty="0"/>
              <a:t> </a:t>
            </a:r>
            <a:r>
              <a:rPr lang="en-US" sz="2000" dirty="0" err="1"/>
              <a:t>thể</a:t>
            </a:r>
            <a:r>
              <a:rPr lang="en-US" sz="2000" dirty="0"/>
              <a:t> </a:t>
            </a:r>
            <a:r>
              <a:rPr lang="en-US" sz="2000" dirty="0" err="1"/>
              <a:t>khác</a:t>
            </a:r>
            <a:r>
              <a:rPr lang="en-US" sz="2000" dirty="0"/>
              <a:t>, </a:t>
            </a:r>
            <a:r>
              <a:rPr lang="en-US" sz="2000" dirty="0" err="1"/>
              <a:t>chứa</a:t>
            </a:r>
            <a:r>
              <a:rPr lang="en-US" sz="2000" dirty="0"/>
              <a:t> </a:t>
            </a:r>
            <a:r>
              <a:rPr lang="en-US" sz="2000" dirty="0" err="1"/>
              <a:t>các</a:t>
            </a:r>
            <a:r>
              <a:rPr lang="en-US" sz="2000" dirty="0"/>
              <a:t> </a:t>
            </a:r>
            <a:r>
              <a:rPr lang="en-US" sz="2000"/>
              <a:t>solution vượt </a:t>
            </a:r>
            <a:r>
              <a:rPr lang="en-US" sz="2000" dirty="0" err="1"/>
              <a:t>trội</a:t>
            </a:r>
            <a:r>
              <a:rPr lang="en-US" sz="2000" dirty="0"/>
              <a:t> </a:t>
            </a:r>
            <a:r>
              <a:rPr lang="en-US" sz="2000" dirty="0" err="1"/>
              <a:t>được</a:t>
            </a:r>
            <a:r>
              <a:rPr lang="en-US" sz="2000" dirty="0"/>
              <a:t> </a:t>
            </a:r>
            <a:r>
              <a:rPr lang="en-US" sz="2000" dirty="0" err="1"/>
              <a:t>phát</a:t>
            </a:r>
            <a:r>
              <a:rPr lang="en-US" sz="2000" dirty="0"/>
              <a:t> </a:t>
            </a:r>
            <a:r>
              <a:rPr lang="en-US" sz="2000" dirty="0" err="1"/>
              <a:t>hiện</a:t>
            </a:r>
            <a:r>
              <a:rPr lang="en-US" sz="2000" dirty="0"/>
              <a:t> </a:t>
            </a:r>
            <a:r>
              <a:rPr lang="en-US" sz="2000" dirty="0" err="1"/>
              <a:t>trong</a:t>
            </a:r>
            <a:r>
              <a:rPr lang="en-US" sz="2000" dirty="0"/>
              <a:t> </a:t>
            </a:r>
            <a:r>
              <a:rPr lang="en-US" sz="2000" dirty="0" err="1"/>
              <a:t>suốt</a:t>
            </a:r>
            <a:r>
              <a:rPr lang="en-US" sz="2000" dirty="0"/>
              <a:t> </a:t>
            </a:r>
            <a:r>
              <a:rPr lang="en-US" sz="2000" dirty="0" err="1"/>
              <a:t>quá</a:t>
            </a:r>
            <a:r>
              <a:rPr lang="en-US" sz="2000" dirty="0"/>
              <a:t> </a:t>
            </a:r>
            <a:r>
              <a:rPr lang="en-US" sz="2000" dirty="0" err="1"/>
              <a:t>trình</a:t>
            </a:r>
            <a:r>
              <a:rPr lang="en-US" sz="2000" dirty="0"/>
              <a:t> </a:t>
            </a:r>
            <a:r>
              <a:rPr lang="en-US" sz="2000" dirty="0" err="1"/>
              <a:t>tìm</a:t>
            </a:r>
            <a:r>
              <a:rPr lang="en-US" sz="2000" dirty="0"/>
              <a:t> </a:t>
            </a:r>
            <a:r>
              <a:rPr lang="en-US" sz="2000" dirty="0" err="1"/>
              <a:t>kiếm</a:t>
            </a:r>
            <a:endParaRPr lang="en-US" sz="2000" b="1" dirty="0"/>
          </a:p>
          <a:p>
            <a:pPr lvl="1" defTabSz="914400" eaLnBrk="1" fontAlgn="auto" hangingPunct="1">
              <a:lnSpc>
                <a:spcPct val="100000"/>
              </a:lnSpc>
              <a:spcBef>
                <a:spcPts val="0"/>
              </a:spcBef>
              <a:spcAft>
                <a:spcPts val="0"/>
              </a:spcAft>
              <a:defRPr/>
            </a:pPr>
            <a:r>
              <a:rPr lang="en-US" sz="2000" b="1"/>
              <a:t>IBEA</a:t>
            </a:r>
            <a:r>
              <a:rPr lang="en-US" sz="2000" b="1" dirty="0"/>
              <a:t>: </a:t>
            </a:r>
            <a:r>
              <a:rPr lang="en-US" sz="2000" dirty="0" err="1"/>
              <a:t>dựa</a:t>
            </a:r>
            <a:r>
              <a:rPr lang="en-US" sz="2000" dirty="0"/>
              <a:t> </a:t>
            </a:r>
            <a:r>
              <a:rPr lang="en-US" sz="2000" dirty="0" err="1"/>
              <a:t>trên</a:t>
            </a:r>
            <a:r>
              <a:rPr lang="en-US" sz="2000" dirty="0"/>
              <a:t> </a:t>
            </a:r>
            <a:r>
              <a:rPr lang="en-US" sz="2000" dirty="0" err="1"/>
              <a:t>chỉ</a:t>
            </a:r>
            <a:r>
              <a:rPr lang="en-US" sz="2000" dirty="0"/>
              <a:t> </a:t>
            </a:r>
            <a:r>
              <a:rPr lang="en-US" sz="2000" dirty="0" err="1"/>
              <a:t>số</a:t>
            </a:r>
            <a:r>
              <a:rPr lang="en-US" sz="2000" dirty="0"/>
              <a:t> </a:t>
            </a:r>
            <a:r>
              <a:rPr lang="en-US" sz="2000" dirty="0" err="1"/>
              <a:t>bị</a:t>
            </a:r>
            <a:r>
              <a:rPr lang="en-US" sz="2000" dirty="0"/>
              <a:t> </a:t>
            </a:r>
            <a:r>
              <a:rPr lang="en-US" sz="2000" dirty="0" err="1"/>
              <a:t>trội</a:t>
            </a:r>
            <a:r>
              <a:rPr lang="en-US" sz="2000" dirty="0"/>
              <a:t> </a:t>
            </a:r>
            <a:r>
              <a:rPr lang="en-US" sz="2000" dirty="0" err="1"/>
              <a:t>giữa</a:t>
            </a:r>
            <a:r>
              <a:rPr lang="en-US" sz="2000" dirty="0"/>
              <a:t> </a:t>
            </a:r>
            <a:r>
              <a:rPr lang="en-US" sz="2000" dirty="0" err="1"/>
              <a:t>các</a:t>
            </a:r>
            <a:r>
              <a:rPr lang="en-US" sz="2000" dirty="0"/>
              <a:t> </a:t>
            </a:r>
            <a:r>
              <a:rPr lang="en-US" sz="2000" dirty="0" err="1"/>
              <a:t>các</a:t>
            </a:r>
            <a:r>
              <a:rPr lang="en-US" sz="2000" dirty="0"/>
              <a:t> </a:t>
            </a:r>
            <a:r>
              <a:rPr lang="en-US" sz="2000" dirty="0" err="1"/>
              <a:t>miền</a:t>
            </a:r>
            <a:r>
              <a:rPr lang="en-US" sz="2000" dirty="0"/>
              <a:t> </a:t>
            </a:r>
            <a:r>
              <a:rPr lang="en-US" sz="2000" dirty="0" err="1"/>
              <a:t>không</a:t>
            </a:r>
            <a:r>
              <a:rPr lang="en-US" sz="2000" dirty="0"/>
              <a:t> </a:t>
            </a:r>
            <a:r>
              <a:rPr lang="en-US" sz="2000" dirty="0" err="1"/>
              <a:t>gian</a:t>
            </a:r>
            <a:r>
              <a:rPr lang="en-US" sz="2000" dirty="0"/>
              <a:t> </a:t>
            </a:r>
            <a:r>
              <a:rPr lang="en-US" sz="2000" dirty="0" err="1"/>
              <a:t>mục</a:t>
            </a:r>
            <a:r>
              <a:rPr lang="en-US" sz="2000" dirty="0"/>
              <a:t> </a:t>
            </a:r>
            <a:r>
              <a:rPr lang="en-US" sz="2000" dirty="0" err="1"/>
              <a:t>tiêu</a:t>
            </a:r>
            <a:endParaRPr lang="en-US" sz="2000" b="1" dirty="0"/>
          </a:p>
          <a:p>
            <a:pPr lvl="1" defTabSz="914400" eaLnBrk="1" fontAlgn="auto" hangingPunct="1">
              <a:lnSpc>
                <a:spcPct val="100000"/>
              </a:lnSpc>
              <a:spcBef>
                <a:spcPts val="0"/>
              </a:spcBef>
              <a:spcAft>
                <a:spcPts val="0"/>
              </a:spcAft>
              <a:defRPr/>
            </a:pPr>
            <a:r>
              <a:rPr lang="en-US" sz="2000" b="1"/>
              <a:t>SMPSO</a:t>
            </a:r>
            <a:r>
              <a:rPr lang="en-US" sz="2000" b="1" dirty="0"/>
              <a:t>: </a:t>
            </a:r>
            <a:r>
              <a:rPr lang="en-US" sz="2000" dirty="0" err="1"/>
              <a:t>dựa</a:t>
            </a:r>
            <a:r>
              <a:rPr lang="en-US" sz="2000" dirty="0"/>
              <a:t> </a:t>
            </a:r>
            <a:r>
              <a:rPr lang="en-US" sz="2000" dirty="0" err="1"/>
              <a:t>trên</a:t>
            </a:r>
            <a:r>
              <a:rPr lang="en-US" sz="2000" dirty="0"/>
              <a:t> </a:t>
            </a:r>
            <a:r>
              <a:rPr lang="en-US" sz="2000" dirty="0" err="1"/>
              <a:t>việc</a:t>
            </a:r>
            <a:r>
              <a:rPr lang="en-US" sz="2000" dirty="0"/>
              <a:t> </a:t>
            </a:r>
            <a:r>
              <a:rPr lang="en-US" sz="2000" dirty="0" err="1"/>
              <a:t>cập</a:t>
            </a:r>
            <a:r>
              <a:rPr lang="en-US" sz="2000" dirty="0"/>
              <a:t> </a:t>
            </a:r>
            <a:r>
              <a:rPr lang="en-US" sz="2000" dirty="0" err="1"/>
              <a:t>nhật</a:t>
            </a:r>
            <a:r>
              <a:rPr lang="en-US" sz="2000" dirty="0"/>
              <a:t> </a:t>
            </a:r>
            <a:r>
              <a:rPr lang="en-US" sz="2000" dirty="0" err="1"/>
              <a:t>các</a:t>
            </a:r>
            <a:r>
              <a:rPr lang="en-US" sz="2000" dirty="0"/>
              <a:t> </a:t>
            </a:r>
            <a:r>
              <a:rPr lang="en-US" sz="2000" dirty="0" err="1"/>
              <a:t>thế</a:t>
            </a:r>
            <a:r>
              <a:rPr lang="en-US" sz="2000" dirty="0"/>
              <a:t> </a:t>
            </a:r>
            <a:r>
              <a:rPr lang="en-US" sz="2000" dirty="0" err="1"/>
              <a:t>hệ</a:t>
            </a:r>
            <a:r>
              <a:rPr lang="en-US" sz="2000" dirty="0"/>
              <a:t> </a:t>
            </a:r>
            <a:r>
              <a:rPr lang="en-US" sz="2000" dirty="0" err="1"/>
              <a:t>theo</a:t>
            </a:r>
            <a:r>
              <a:rPr lang="en-US" sz="2000" dirty="0"/>
              <a:t> </a:t>
            </a:r>
            <a:r>
              <a:rPr lang="en-US" sz="2000" dirty="0" err="1"/>
              <a:t>giá</a:t>
            </a:r>
            <a:r>
              <a:rPr lang="en-US" sz="2000" dirty="0"/>
              <a:t> </a:t>
            </a:r>
            <a:r>
              <a:rPr lang="en-US" sz="2000" dirty="0" err="1"/>
              <a:t>trị</a:t>
            </a:r>
            <a:r>
              <a:rPr lang="en-US" sz="2000" dirty="0"/>
              <a:t> </a:t>
            </a:r>
            <a:r>
              <a:rPr lang="en-US" sz="2000" dirty="0" err="1"/>
              <a:t>tốt</a:t>
            </a:r>
            <a:r>
              <a:rPr lang="en-US" sz="2000" dirty="0"/>
              <a:t> </a:t>
            </a:r>
            <a:r>
              <a:rPr lang="en-US" sz="2000" dirty="0" err="1"/>
              <a:t>nhất</a:t>
            </a:r>
            <a:r>
              <a:rPr lang="en-US" sz="2000" dirty="0"/>
              <a:t> </a:t>
            </a:r>
            <a:r>
              <a:rPr lang="en-US" sz="2000" dirty="0" err="1"/>
              <a:t>của</a:t>
            </a:r>
            <a:r>
              <a:rPr lang="en-US" sz="2000" dirty="0"/>
              <a:t> </a:t>
            </a:r>
            <a:r>
              <a:rPr lang="en-US" sz="2000" err="1"/>
              <a:t>cả</a:t>
            </a:r>
            <a:r>
              <a:rPr lang="en-US" sz="2000"/>
              <a:t> quần </a:t>
            </a:r>
            <a:r>
              <a:rPr lang="en-US" sz="2000" dirty="0" err="1"/>
              <a:t>thể</a:t>
            </a:r>
            <a:r>
              <a:rPr lang="en-US" sz="2000" dirty="0"/>
              <a:t> </a:t>
            </a:r>
            <a:r>
              <a:rPr lang="en-US" sz="2000" dirty="0" err="1"/>
              <a:t>và</a:t>
            </a:r>
            <a:r>
              <a:rPr lang="en-US" sz="2000" dirty="0"/>
              <a:t> </a:t>
            </a:r>
            <a:r>
              <a:rPr lang="en-US" sz="2000" dirty="0" err="1"/>
              <a:t>từng</a:t>
            </a:r>
            <a:r>
              <a:rPr lang="en-US" sz="2000" dirty="0"/>
              <a:t> </a:t>
            </a:r>
            <a:r>
              <a:rPr lang="en-US" sz="2000" dirty="0" err="1"/>
              <a:t>cá</a:t>
            </a:r>
            <a:r>
              <a:rPr lang="en-US" sz="2000" dirty="0"/>
              <a:t> </a:t>
            </a:r>
            <a:r>
              <a:rPr lang="en-US" sz="2000" dirty="0" err="1"/>
              <a:t>thể</a:t>
            </a:r>
            <a:endParaRPr lang="en-US" sz="2000" b="1" dirty="0"/>
          </a:p>
        </p:txBody>
      </p:sp>
    </p:spTree>
    <p:extLst>
      <p:ext uri="{BB962C8B-B14F-4D97-AF65-F5344CB8AC3E}">
        <p14:creationId xmlns:p14="http://schemas.microsoft.com/office/powerpoint/2010/main" val="36528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4.1.    </a:t>
            </a:r>
            <a:r>
              <a:rPr lang="en-US" b="1" dirty="0" err="1"/>
              <a:t>Thuật</a:t>
            </a:r>
            <a:r>
              <a:rPr lang="en-US" b="1" dirty="0"/>
              <a:t> </a:t>
            </a:r>
            <a:r>
              <a:rPr lang="en-US" b="1" dirty="0" err="1"/>
              <a:t>toán</a:t>
            </a:r>
            <a:r>
              <a:rPr lang="en-US" b="1" dirty="0"/>
              <a:t> NSGA-III</a:t>
            </a:r>
          </a:p>
          <a:p>
            <a:pPr lvl="1" defTabSz="914400" eaLnBrk="1" fontAlgn="auto" hangingPunct="1">
              <a:lnSpc>
                <a:spcPct val="100000"/>
              </a:lnSpc>
              <a:spcBef>
                <a:spcPts val="0"/>
              </a:spcBef>
              <a:spcAft>
                <a:spcPts val="0"/>
              </a:spcAft>
              <a:defRPr/>
            </a:pPr>
            <a:r>
              <a:rPr lang="en-US" sz="2000" b="1" dirty="0"/>
              <a:t>NSGA:</a:t>
            </a:r>
            <a:r>
              <a:rPr lang="en-US" sz="2000" dirty="0"/>
              <a:t> </a:t>
            </a:r>
            <a:r>
              <a:rPr lang="en-US" sz="2000" dirty="0" err="1"/>
              <a:t>Dựa</a:t>
            </a:r>
            <a:r>
              <a:rPr lang="en-US" sz="2000" dirty="0"/>
              <a:t> </a:t>
            </a:r>
            <a:r>
              <a:rPr lang="en-US" sz="2000" dirty="0" err="1"/>
              <a:t>trên</a:t>
            </a:r>
            <a:r>
              <a:rPr lang="en-US" sz="2000" dirty="0"/>
              <a:t> dominate </a:t>
            </a:r>
            <a:r>
              <a:rPr lang="en-US" sz="2000" dirty="0" err="1"/>
              <a:t>để</a:t>
            </a:r>
            <a:r>
              <a:rPr lang="en-US" sz="2000" dirty="0"/>
              <a:t> </a:t>
            </a:r>
            <a:r>
              <a:rPr lang="en-US" sz="2000" dirty="0" err="1"/>
              <a:t>xếp</a:t>
            </a:r>
            <a:r>
              <a:rPr lang="en-US" sz="2000" dirty="0"/>
              <a:t> </a:t>
            </a:r>
            <a:r>
              <a:rPr lang="en-US" sz="2000" dirty="0" err="1"/>
              <a:t>hạng</a:t>
            </a:r>
            <a:r>
              <a:rPr lang="en-US" sz="2000" dirty="0"/>
              <a:t> </a:t>
            </a:r>
            <a:r>
              <a:rPr lang="en-US" sz="2000" dirty="0" err="1"/>
              <a:t>các</a:t>
            </a:r>
            <a:r>
              <a:rPr lang="en-US" sz="2000" dirty="0"/>
              <a:t> </a:t>
            </a:r>
            <a:r>
              <a:rPr lang="en-US" sz="2000" dirty="0" err="1"/>
              <a:t>cá</a:t>
            </a:r>
            <a:r>
              <a:rPr lang="en-US" sz="2000" dirty="0"/>
              <a:t> </a:t>
            </a:r>
            <a:r>
              <a:rPr lang="en-US" sz="2000" dirty="0" err="1"/>
              <a:t>thể</a:t>
            </a:r>
            <a:r>
              <a:rPr lang="en-US" sz="2000" dirty="0"/>
              <a:t> + </a:t>
            </a:r>
            <a:r>
              <a:rPr lang="en-US" sz="2000" dirty="0" err="1"/>
              <a:t>Tham</a:t>
            </a:r>
            <a:r>
              <a:rPr lang="en-US" sz="2000" dirty="0"/>
              <a:t> </a:t>
            </a:r>
            <a:r>
              <a:rPr lang="en-US" sz="2000" dirty="0" err="1"/>
              <a:t>số</a:t>
            </a:r>
            <a:r>
              <a:rPr lang="en-US" sz="2000" dirty="0"/>
              <a:t> </a:t>
            </a:r>
            <a:r>
              <a:rPr lang="en-US" sz="2000" dirty="0" err="1"/>
              <a:t>độ</a:t>
            </a:r>
            <a:r>
              <a:rPr lang="en-US" sz="2000" dirty="0"/>
              <a:t> bao </a:t>
            </a:r>
            <a:r>
              <a:rPr lang="en-US" sz="2000" dirty="0" err="1"/>
              <a:t>phủ</a:t>
            </a:r>
            <a:r>
              <a:rPr lang="en-US" sz="2000" dirty="0"/>
              <a:t> (</a:t>
            </a:r>
            <a:r>
              <a:rPr lang="en-US" sz="2000" dirty="0" err="1"/>
              <a:t>đảm</a:t>
            </a:r>
            <a:r>
              <a:rPr lang="en-US" sz="2000" dirty="0"/>
              <a:t> </a:t>
            </a:r>
            <a:r>
              <a:rPr lang="en-US" sz="2000" dirty="0" err="1"/>
              <a:t>bảo</a:t>
            </a:r>
            <a:r>
              <a:rPr lang="en-US" sz="2000" dirty="0"/>
              <a:t> </a:t>
            </a:r>
            <a:r>
              <a:rPr lang="en-US" sz="2000" dirty="0" err="1"/>
              <a:t>đa</a:t>
            </a:r>
            <a:r>
              <a:rPr lang="en-US" sz="2000" dirty="0"/>
              <a:t> </a:t>
            </a:r>
            <a:r>
              <a:rPr lang="en-US" sz="2000" dirty="0" err="1"/>
              <a:t>dạng</a:t>
            </a:r>
            <a:r>
              <a:rPr lang="en-US" sz="2000" dirty="0"/>
              <a:t> </a:t>
            </a:r>
            <a:r>
              <a:rPr lang="en-US" sz="2000" dirty="0" err="1"/>
              <a:t>quần</a:t>
            </a:r>
            <a:r>
              <a:rPr lang="en-US" sz="2000" dirty="0"/>
              <a:t> </a:t>
            </a:r>
            <a:r>
              <a:rPr lang="en-US" sz="2000" dirty="0" err="1"/>
              <a:t>thể</a:t>
            </a:r>
            <a:r>
              <a:rPr lang="en-US" sz="2000" dirty="0"/>
              <a:t>)</a:t>
            </a:r>
          </a:p>
          <a:p>
            <a:pPr lvl="2" defTabSz="914400" eaLnBrk="1" fontAlgn="auto" hangingPunct="1">
              <a:lnSpc>
                <a:spcPct val="100000"/>
              </a:lnSpc>
              <a:spcBef>
                <a:spcPts val="0"/>
              </a:spcBef>
              <a:spcAft>
                <a:spcPts val="0"/>
              </a:spcAft>
              <a:defRPr/>
            </a:pPr>
            <a:r>
              <a:rPr lang="en-US" sz="1800" dirty="0"/>
              <a:t>B</a:t>
            </a:r>
            <a:r>
              <a:rPr lang="vi-VN" sz="1800" dirty="0"/>
              <a:t>ư</a:t>
            </a:r>
            <a:r>
              <a:rPr lang="en-US" sz="1800" dirty="0" err="1"/>
              <a:t>ớc</a:t>
            </a:r>
            <a:r>
              <a:rPr lang="en-US" sz="1800" dirty="0"/>
              <a:t> 1: </a:t>
            </a:r>
            <a:r>
              <a:rPr lang="en-US" sz="1800" dirty="0" err="1"/>
              <a:t>Sinh</a:t>
            </a:r>
            <a:r>
              <a:rPr lang="en-US" sz="1800" dirty="0"/>
              <a:t> </a:t>
            </a:r>
            <a:r>
              <a:rPr lang="en-US" sz="1800" dirty="0" err="1"/>
              <a:t>tập</a:t>
            </a:r>
            <a:r>
              <a:rPr lang="en-US" sz="1800" dirty="0"/>
              <a:t> </a:t>
            </a:r>
            <a:r>
              <a:rPr lang="en-US" sz="1800" dirty="0" err="1"/>
              <a:t>cá</a:t>
            </a:r>
            <a:r>
              <a:rPr lang="en-US" sz="1800" dirty="0"/>
              <a:t> </a:t>
            </a:r>
            <a:r>
              <a:rPr lang="en-US" sz="1800" dirty="0" err="1"/>
              <a:t>thể</a:t>
            </a:r>
            <a:r>
              <a:rPr lang="en-US" sz="1800" dirty="0"/>
              <a:t> </a:t>
            </a:r>
            <a:r>
              <a:rPr lang="en-US" sz="1800" dirty="0" err="1"/>
              <a:t>ngẫu</a:t>
            </a:r>
            <a:r>
              <a:rPr lang="en-US" sz="1800" dirty="0"/>
              <a:t> </a:t>
            </a:r>
            <a:r>
              <a:rPr lang="en-US" sz="1800" dirty="0" err="1"/>
              <a:t>nhiên</a:t>
            </a:r>
            <a:endParaRPr lang="en-US" sz="1800" dirty="0"/>
          </a:p>
          <a:p>
            <a:pPr lvl="2" defTabSz="914400" eaLnBrk="1" fontAlgn="auto" hangingPunct="1">
              <a:lnSpc>
                <a:spcPct val="100000"/>
              </a:lnSpc>
              <a:spcBef>
                <a:spcPts val="0"/>
              </a:spcBef>
              <a:spcAft>
                <a:spcPts val="0"/>
              </a:spcAft>
              <a:defRPr/>
            </a:pPr>
            <a:r>
              <a:rPr lang="en-US" sz="1800" dirty="0"/>
              <a:t>B</a:t>
            </a:r>
            <a:r>
              <a:rPr lang="vi-VN" sz="1800" dirty="0"/>
              <a:t>ư</a:t>
            </a:r>
            <a:r>
              <a:rPr lang="en-US" sz="1800" dirty="0" err="1"/>
              <a:t>ớc</a:t>
            </a:r>
            <a:r>
              <a:rPr lang="en-US" sz="1800" dirty="0"/>
              <a:t> 2: Lai </a:t>
            </a:r>
            <a:r>
              <a:rPr lang="en-US" sz="1800" dirty="0" err="1"/>
              <a:t>ghép</a:t>
            </a:r>
            <a:r>
              <a:rPr lang="en-US" sz="1800" dirty="0"/>
              <a:t> </a:t>
            </a:r>
            <a:r>
              <a:rPr lang="en-US" sz="1800" dirty="0" err="1"/>
              <a:t>và</a:t>
            </a:r>
            <a:r>
              <a:rPr lang="en-US" sz="1800" dirty="0"/>
              <a:t> </a:t>
            </a:r>
            <a:r>
              <a:rPr lang="en-US" sz="1800" dirty="0" err="1"/>
              <a:t>đột</a:t>
            </a:r>
            <a:r>
              <a:rPr lang="en-US" sz="1800" dirty="0"/>
              <a:t> </a:t>
            </a:r>
            <a:r>
              <a:rPr lang="en-US" sz="1800" dirty="0" err="1"/>
              <a:t>biến</a:t>
            </a:r>
            <a:endParaRPr lang="en-US" sz="1800" dirty="0"/>
          </a:p>
          <a:p>
            <a:pPr lvl="2" defTabSz="914400" eaLnBrk="1" fontAlgn="auto" hangingPunct="1">
              <a:lnSpc>
                <a:spcPct val="100000"/>
              </a:lnSpc>
              <a:spcBef>
                <a:spcPts val="0"/>
              </a:spcBef>
              <a:spcAft>
                <a:spcPts val="0"/>
              </a:spcAft>
              <a:defRPr/>
            </a:pPr>
            <a:r>
              <a:rPr lang="en-US" sz="1800" dirty="0"/>
              <a:t>B</a:t>
            </a:r>
            <a:r>
              <a:rPr lang="vi-VN" sz="1800" dirty="0"/>
              <a:t>ư</a:t>
            </a:r>
            <a:r>
              <a:rPr lang="en-US" sz="1800" dirty="0" err="1"/>
              <a:t>ớc</a:t>
            </a:r>
            <a:r>
              <a:rPr lang="en-US" sz="1800" dirty="0"/>
              <a:t> 3: </a:t>
            </a:r>
            <a:r>
              <a:rPr lang="en-US" sz="1800" dirty="0" err="1"/>
              <a:t>Xếp</a:t>
            </a:r>
            <a:r>
              <a:rPr lang="en-US" sz="1800" dirty="0"/>
              <a:t> </a:t>
            </a:r>
            <a:r>
              <a:rPr lang="en-US" sz="1800" dirty="0" err="1"/>
              <a:t>hạng</a:t>
            </a:r>
            <a:r>
              <a:rPr lang="en-US" sz="1800" dirty="0"/>
              <a:t> </a:t>
            </a:r>
            <a:r>
              <a:rPr lang="en-US" sz="1800" dirty="0" err="1"/>
              <a:t>và</a:t>
            </a:r>
            <a:r>
              <a:rPr lang="en-US" sz="1800" dirty="0"/>
              <a:t> </a:t>
            </a:r>
            <a:r>
              <a:rPr lang="en-US" sz="1800" dirty="0" err="1"/>
              <a:t>chọn</a:t>
            </a:r>
            <a:r>
              <a:rPr lang="en-US" sz="1800" dirty="0"/>
              <a:t> </a:t>
            </a:r>
            <a:r>
              <a:rPr lang="en-US" sz="1800" dirty="0" err="1"/>
              <a:t>lọc</a:t>
            </a:r>
            <a:endParaRPr lang="en-US" sz="1800" dirty="0"/>
          </a:p>
          <a:p>
            <a:pPr lvl="2" defTabSz="914400" eaLnBrk="1" fontAlgn="auto" hangingPunct="1">
              <a:lnSpc>
                <a:spcPct val="100000"/>
              </a:lnSpc>
              <a:spcBef>
                <a:spcPts val="0"/>
              </a:spcBef>
              <a:spcAft>
                <a:spcPts val="0"/>
              </a:spcAft>
              <a:defRPr/>
            </a:pPr>
            <a:r>
              <a:rPr lang="en-US" sz="1800" dirty="0"/>
              <a:t>B</a:t>
            </a:r>
            <a:r>
              <a:rPr lang="vi-VN" sz="1800" dirty="0"/>
              <a:t>ư</a:t>
            </a:r>
            <a:r>
              <a:rPr lang="en-US" sz="1800" dirty="0" err="1"/>
              <a:t>ớc</a:t>
            </a:r>
            <a:r>
              <a:rPr lang="en-US" sz="1800" dirty="0"/>
              <a:t> 4: </a:t>
            </a:r>
            <a:r>
              <a:rPr lang="en-US" sz="1800" dirty="0" err="1"/>
              <a:t>Nếu</a:t>
            </a:r>
            <a:r>
              <a:rPr lang="en-US" sz="1800" dirty="0"/>
              <a:t> </a:t>
            </a:r>
            <a:r>
              <a:rPr lang="en-US" sz="1800" dirty="0" err="1"/>
              <a:t>thoả</a:t>
            </a:r>
            <a:r>
              <a:rPr lang="en-US" sz="1800" dirty="0"/>
              <a:t> </a:t>
            </a:r>
            <a:r>
              <a:rPr lang="en-US" sz="1800" dirty="0" err="1"/>
              <a:t>mãn</a:t>
            </a:r>
            <a:r>
              <a:rPr lang="en-US" sz="1800" dirty="0"/>
              <a:t> </a:t>
            </a:r>
            <a:r>
              <a:rPr lang="en-US" sz="1800" dirty="0" err="1"/>
              <a:t>điều</a:t>
            </a:r>
            <a:r>
              <a:rPr lang="en-US" sz="1800" dirty="0"/>
              <a:t> </a:t>
            </a:r>
            <a:r>
              <a:rPr lang="en-US" sz="1800" dirty="0" err="1"/>
              <a:t>kiện</a:t>
            </a:r>
            <a:r>
              <a:rPr lang="en-US" sz="1800" dirty="0"/>
              <a:t> </a:t>
            </a:r>
            <a:r>
              <a:rPr lang="en-US" sz="1800" dirty="0" err="1"/>
              <a:t>dừng</a:t>
            </a:r>
            <a:r>
              <a:rPr lang="en-US" sz="1800" dirty="0"/>
              <a:t> </a:t>
            </a:r>
            <a:r>
              <a:rPr lang="en-US" sz="1800" dirty="0" err="1"/>
              <a:t>thì</a:t>
            </a:r>
            <a:r>
              <a:rPr lang="en-US" sz="1800" dirty="0"/>
              <a:t> </a:t>
            </a:r>
            <a:r>
              <a:rPr lang="en-US" sz="1800" dirty="0" err="1"/>
              <a:t>dừng</a:t>
            </a:r>
            <a:r>
              <a:rPr lang="en-US" sz="1800" dirty="0"/>
              <a:t>, ng</a:t>
            </a:r>
            <a:r>
              <a:rPr lang="vi-VN" sz="1800" dirty="0"/>
              <a:t>ư</a:t>
            </a:r>
            <a:r>
              <a:rPr lang="en-US" sz="1800" dirty="0" err="1"/>
              <a:t>ợc</a:t>
            </a:r>
            <a:r>
              <a:rPr lang="en-US" sz="1800" dirty="0"/>
              <a:t> </a:t>
            </a:r>
            <a:r>
              <a:rPr lang="en-US" sz="1800" dirty="0" err="1"/>
              <a:t>lại</a:t>
            </a:r>
            <a:r>
              <a:rPr lang="en-US" sz="1800" dirty="0"/>
              <a:t> </a:t>
            </a:r>
            <a:r>
              <a:rPr lang="en-US" sz="1800" dirty="0" err="1"/>
              <a:t>thì</a:t>
            </a:r>
            <a:r>
              <a:rPr lang="en-US" sz="1800" dirty="0"/>
              <a:t> quay </a:t>
            </a:r>
            <a:r>
              <a:rPr lang="en-US" sz="1800" dirty="0" err="1"/>
              <a:t>lại</a:t>
            </a:r>
            <a:r>
              <a:rPr lang="en-US" sz="1800" dirty="0"/>
              <a:t> b</a:t>
            </a:r>
            <a:r>
              <a:rPr lang="vi-VN" sz="1800" dirty="0"/>
              <a:t>ư</a:t>
            </a:r>
            <a:r>
              <a:rPr lang="en-US" sz="1800" dirty="0" err="1"/>
              <a:t>ớc</a:t>
            </a:r>
            <a:r>
              <a:rPr lang="en-US" sz="1800" dirty="0"/>
              <a:t> 2</a:t>
            </a:r>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r>
              <a:rPr lang="en-US" sz="2000" b="1" dirty="0"/>
              <a:t>NSGA-II: </a:t>
            </a:r>
            <a:r>
              <a:rPr lang="en-US" sz="2000" dirty="0" err="1"/>
              <a:t>cải</a:t>
            </a:r>
            <a:r>
              <a:rPr lang="en-US" sz="2000" dirty="0"/>
              <a:t> </a:t>
            </a:r>
            <a:r>
              <a:rPr lang="en-US" sz="2000" dirty="0" err="1"/>
              <a:t>tiến</a:t>
            </a:r>
            <a:r>
              <a:rPr lang="en-US" sz="2000" dirty="0"/>
              <a:t> NSGA ở b</a:t>
            </a:r>
            <a:r>
              <a:rPr lang="vi-VN" sz="2000" dirty="0"/>
              <a:t>ư</a:t>
            </a:r>
            <a:r>
              <a:rPr lang="en-US" sz="2000" dirty="0" err="1"/>
              <a:t>ớc</a:t>
            </a:r>
            <a:r>
              <a:rPr lang="en-US" sz="2000" dirty="0"/>
              <a:t> </a:t>
            </a:r>
            <a:r>
              <a:rPr lang="en-US" sz="2000" dirty="0" err="1"/>
              <a:t>phân</a:t>
            </a:r>
            <a:r>
              <a:rPr lang="en-US" sz="2000" dirty="0"/>
              <a:t> </a:t>
            </a:r>
            <a:r>
              <a:rPr lang="en-US" sz="2000" dirty="0" err="1"/>
              <a:t>lớp</a:t>
            </a:r>
            <a:r>
              <a:rPr lang="en-US" sz="2000" dirty="0"/>
              <a:t> Pareto Front</a:t>
            </a:r>
          </a:p>
          <a:p>
            <a:pPr lvl="1" defTabSz="914400" eaLnBrk="1" fontAlgn="auto" hangingPunct="1">
              <a:lnSpc>
                <a:spcPct val="100000"/>
              </a:lnSpc>
              <a:spcBef>
                <a:spcPts val="0"/>
              </a:spcBef>
              <a:spcAft>
                <a:spcPts val="0"/>
              </a:spcAft>
              <a:defRPr/>
            </a:pPr>
            <a:endParaRPr lang="en-US" sz="2000" dirty="0"/>
          </a:p>
          <a:p>
            <a:pPr lvl="1" defTabSz="914400" eaLnBrk="1" fontAlgn="auto" hangingPunct="1">
              <a:lnSpc>
                <a:spcPct val="100000"/>
              </a:lnSpc>
              <a:spcBef>
                <a:spcPts val="0"/>
              </a:spcBef>
              <a:spcAft>
                <a:spcPts val="0"/>
              </a:spcAft>
              <a:defRPr/>
            </a:pPr>
            <a:r>
              <a:rPr lang="en-US" sz="2000" b="1" dirty="0"/>
              <a:t>NSGA-III: </a:t>
            </a:r>
            <a:r>
              <a:rPr lang="en-US" sz="2000" dirty="0" err="1"/>
              <a:t>cải</a:t>
            </a:r>
            <a:r>
              <a:rPr lang="en-US" sz="2000" dirty="0"/>
              <a:t> </a:t>
            </a:r>
            <a:r>
              <a:rPr lang="en-US" sz="2000" dirty="0" err="1"/>
              <a:t>tiến</a:t>
            </a:r>
            <a:r>
              <a:rPr lang="en-US" sz="2000" dirty="0"/>
              <a:t> NSGA-II b</a:t>
            </a:r>
            <a:r>
              <a:rPr lang="vi-VN" sz="2000" dirty="0"/>
              <a:t>ư</a:t>
            </a:r>
            <a:r>
              <a:rPr lang="en-US" sz="2000" dirty="0" err="1"/>
              <a:t>ớc</a:t>
            </a:r>
            <a:r>
              <a:rPr lang="en-US" sz="2000" dirty="0"/>
              <a:t> </a:t>
            </a:r>
            <a:r>
              <a:rPr lang="en-US" sz="2000" dirty="0" err="1"/>
              <a:t>chọn</a:t>
            </a:r>
            <a:r>
              <a:rPr lang="en-US" sz="2000" dirty="0"/>
              <a:t> </a:t>
            </a:r>
            <a:r>
              <a:rPr lang="en-US" sz="2000" dirty="0" err="1"/>
              <a:t>lọc</a:t>
            </a:r>
            <a:r>
              <a:rPr lang="en-US" sz="2000" dirty="0"/>
              <a:t>:</a:t>
            </a:r>
            <a:endParaRPr lang="en-US" sz="2000"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Tree>
    <p:extLst>
      <p:ext uri="{BB962C8B-B14F-4D97-AF65-F5344CB8AC3E}">
        <p14:creationId xmlns:p14="http://schemas.microsoft.com/office/powerpoint/2010/main" val="87005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4.2.    </a:t>
            </a:r>
            <a:r>
              <a:rPr lang="en-US" b="1" dirty="0" err="1"/>
              <a:t>Thuật</a:t>
            </a:r>
            <a:r>
              <a:rPr lang="en-US" b="1" dirty="0"/>
              <a:t> </a:t>
            </a:r>
            <a:r>
              <a:rPr lang="en-US" b="1" dirty="0" err="1"/>
              <a:t>toán</a:t>
            </a:r>
            <a:r>
              <a:rPr lang="en-US" b="1" dirty="0"/>
              <a:t> </a:t>
            </a:r>
            <a:r>
              <a:rPr lang="fr-FR" b="1" dirty="0"/>
              <a:t>ε-MOEA</a:t>
            </a:r>
          </a:p>
          <a:p>
            <a:pPr lvl="1"/>
            <a:r>
              <a:rPr lang="en-US" sz="2000" dirty="0" err="1"/>
              <a:t>Là</a:t>
            </a:r>
            <a:r>
              <a:rPr lang="en-US" sz="2000" dirty="0"/>
              <a:t> </a:t>
            </a:r>
            <a:r>
              <a:rPr lang="en-US" sz="2000" dirty="0" err="1"/>
              <a:t>giải</a:t>
            </a:r>
            <a:r>
              <a:rPr lang="en-US" sz="2000" dirty="0"/>
              <a:t> </a:t>
            </a:r>
            <a:r>
              <a:rPr lang="en-US" sz="2000" dirty="0" err="1"/>
              <a:t>thuật</a:t>
            </a:r>
            <a:r>
              <a:rPr lang="en-US" sz="2000" dirty="0"/>
              <a:t> </a:t>
            </a:r>
            <a:r>
              <a:rPr lang="en-US" sz="2000" dirty="0" err="1"/>
              <a:t>tiến</a:t>
            </a:r>
            <a:r>
              <a:rPr lang="en-US" sz="2000" dirty="0"/>
              <a:t> </a:t>
            </a:r>
            <a:r>
              <a:rPr lang="en-US" sz="2000" dirty="0" err="1"/>
              <a:t>hoá</a:t>
            </a:r>
            <a:r>
              <a:rPr lang="en-US" sz="2000" dirty="0"/>
              <a:t>: </a:t>
            </a:r>
            <a:r>
              <a:rPr lang="en-US" sz="2000" dirty="0" err="1"/>
              <a:t>coi</a:t>
            </a:r>
            <a:r>
              <a:rPr lang="en-US" sz="2000" dirty="0"/>
              <a:t> </a:t>
            </a:r>
            <a:r>
              <a:rPr lang="en-US" sz="2000" dirty="0" err="1"/>
              <a:t>mỗi</a:t>
            </a:r>
            <a:r>
              <a:rPr lang="en-US" sz="2000" dirty="0"/>
              <a:t> </a:t>
            </a:r>
            <a:r>
              <a:rPr lang="en-US" sz="2000" dirty="0" err="1"/>
              <a:t>lời</a:t>
            </a:r>
            <a:r>
              <a:rPr lang="en-US" sz="2000" dirty="0"/>
              <a:t> </a:t>
            </a:r>
            <a:r>
              <a:rPr lang="en-US" sz="2000" dirty="0" err="1"/>
              <a:t>giải</a:t>
            </a:r>
            <a:r>
              <a:rPr lang="en-US" sz="2000" dirty="0"/>
              <a:t> </a:t>
            </a:r>
            <a:r>
              <a:rPr lang="en-US" sz="2000" dirty="0" err="1"/>
              <a:t>là</a:t>
            </a:r>
            <a:r>
              <a:rPr lang="en-US" sz="2000" dirty="0"/>
              <a:t> </a:t>
            </a:r>
            <a:r>
              <a:rPr lang="en-US" sz="2000" dirty="0" err="1"/>
              <a:t>một</a:t>
            </a:r>
            <a:r>
              <a:rPr lang="en-US" sz="2000" dirty="0"/>
              <a:t> </a:t>
            </a:r>
            <a:r>
              <a:rPr lang="en-US" sz="2000" dirty="0" err="1"/>
              <a:t>cá</a:t>
            </a:r>
            <a:r>
              <a:rPr lang="en-US" sz="2000" dirty="0"/>
              <a:t> </a:t>
            </a:r>
            <a:r>
              <a:rPr lang="en-US" sz="2000" dirty="0" err="1"/>
              <a:t>thể</a:t>
            </a:r>
            <a:r>
              <a:rPr lang="en-US" sz="2000" dirty="0"/>
              <a:t>, </a:t>
            </a:r>
            <a:r>
              <a:rPr lang="en-US" sz="2000" dirty="0" err="1"/>
              <a:t>tập</a:t>
            </a:r>
            <a:r>
              <a:rPr lang="en-US" sz="2000" dirty="0"/>
              <a:t> </a:t>
            </a:r>
            <a:r>
              <a:rPr lang="en-US" sz="2000" dirty="0" err="1"/>
              <a:t>lời</a:t>
            </a:r>
            <a:r>
              <a:rPr lang="en-US" sz="2000" dirty="0"/>
              <a:t> </a:t>
            </a:r>
            <a:r>
              <a:rPr lang="en-US" sz="2000" dirty="0" err="1"/>
              <a:t>giải</a:t>
            </a:r>
            <a:r>
              <a:rPr lang="en-US" sz="2000" dirty="0"/>
              <a:t> </a:t>
            </a:r>
            <a:r>
              <a:rPr lang="en-US" sz="2000" dirty="0" err="1"/>
              <a:t>là</a:t>
            </a:r>
            <a:r>
              <a:rPr lang="en-US" sz="2000" dirty="0"/>
              <a:t> </a:t>
            </a:r>
            <a:r>
              <a:rPr lang="en-US" sz="2000" dirty="0" err="1"/>
              <a:t>quần</a:t>
            </a:r>
            <a:r>
              <a:rPr lang="en-US" sz="2000" dirty="0"/>
              <a:t> </a:t>
            </a:r>
            <a:r>
              <a:rPr lang="en-US" sz="2000" dirty="0" err="1"/>
              <a:t>thể</a:t>
            </a:r>
            <a:r>
              <a:rPr lang="en-US" sz="2000" dirty="0"/>
              <a:t>, </a:t>
            </a:r>
            <a:r>
              <a:rPr lang="en-US" sz="2000" dirty="0" err="1"/>
              <a:t>hai</a:t>
            </a:r>
            <a:r>
              <a:rPr lang="en-US" sz="2000" dirty="0"/>
              <a:t> </a:t>
            </a:r>
            <a:r>
              <a:rPr lang="en-US" sz="2000" dirty="0" err="1"/>
              <a:t>lời</a:t>
            </a:r>
            <a:r>
              <a:rPr lang="en-US" sz="2000" dirty="0"/>
              <a:t> </a:t>
            </a:r>
            <a:r>
              <a:rPr lang="en-US" sz="2000" dirty="0" err="1"/>
              <a:t>giải</a:t>
            </a:r>
            <a:r>
              <a:rPr lang="en-US" sz="2000" dirty="0"/>
              <a:t> (cha </a:t>
            </a:r>
            <a:r>
              <a:rPr lang="en-US" sz="2000" dirty="0" err="1"/>
              <a:t>mẹ</a:t>
            </a:r>
            <a:r>
              <a:rPr lang="en-US" sz="2000" dirty="0"/>
              <a:t>) </a:t>
            </a:r>
            <a:r>
              <a:rPr lang="en-US" sz="2000" dirty="0" err="1"/>
              <a:t>có</a:t>
            </a:r>
            <a:r>
              <a:rPr lang="en-US" sz="2000" dirty="0"/>
              <a:t> </a:t>
            </a:r>
            <a:r>
              <a:rPr lang="en-US" sz="2000" dirty="0" err="1"/>
              <a:t>thể</a:t>
            </a:r>
            <a:r>
              <a:rPr lang="en-US" sz="2000" dirty="0"/>
              <a:t> </a:t>
            </a:r>
            <a:r>
              <a:rPr lang="en-US" sz="2000" dirty="0" err="1"/>
              <a:t>kết</a:t>
            </a:r>
            <a:r>
              <a:rPr lang="en-US" sz="2000" dirty="0"/>
              <a:t> </a:t>
            </a:r>
            <a:r>
              <a:rPr lang="en-US" sz="2000" dirty="0" err="1"/>
              <a:t>hợp</a:t>
            </a:r>
            <a:r>
              <a:rPr lang="en-US" sz="2000" dirty="0"/>
              <a:t> (</a:t>
            </a:r>
            <a:r>
              <a:rPr lang="en-US" sz="2000" dirty="0" err="1"/>
              <a:t>lai</a:t>
            </a:r>
            <a:r>
              <a:rPr lang="en-US" sz="2000" dirty="0"/>
              <a:t>) </a:t>
            </a:r>
            <a:r>
              <a:rPr lang="en-US" sz="2000" dirty="0" err="1"/>
              <a:t>với</a:t>
            </a:r>
            <a:r>
              <a:rPr lang="en-US" sz="2000" dirty="0"/>
              <a:t> </a:t>
            </a:r>
            <a:r>
              <a:rPr lang="en-US" sz="2000" dirty="0" err="1"/>
              <a:t>nhau</a:t>
            </a:r>
            <a:r>
              <a:rPr lang="en-US" sz="2000" dirty="0"/>
              <a:t> </a:t>
            </a:r>
            <a:r>
              <a:rPr lang="en-US" sz="2000" dirty="0" err="1"/>
              <a:t>để</a:t>
            </a:r>
            <a:r>
              <a:rPr lang="en-US" sz="2000" dirty="0"/>
              <a:t> </a:t>
            </a:r>
            <a:r>
              <a:rPr lang="en-US" sz="2000" dirty="0" err="1"/>
              <a:t>tạo</a:t>
            </a:r>
            <a:r>
              <a:rPr lang="en-US" sz="2000" dirty="0"/>
              <a:t> </a:t>
            </a:r>
            <a:r>
              <a:rPr lang="en-US" sz="2000" dirty="0" err="1"/>
              <a:t>thành</a:t>
            </a:r>
            <a:r>
              <a:rPr lang="en-US" sz="2000" dirty="0"/>
              <a:t> </a:t>
            </a:r>
            <a:r>
              <a:rPr lang="en-US" sz="2000" dirty="0" err="1"/>
              <a:t>lời</a:t>
            </a:r>
            <a:r>
              <a:rPr lang="en-US" sz="2000" dirty="0"/>
              <a:t> </a:t>
            </a:r>
            <a:r>
              <a:rPr lang="en-US" sz="2000" dirty="0" err="1"/>
              <a:t>giải</a:t>
            </a:r>
            <a:r>
              <a:rPr lang="en-US" sz="2000" dirty="0"/>
              <a:t> </a:t>
            </a:r>
            <a:r>
              <a:rPr lang="en-US" sz="2000" dirty="0" err="1"/>
              <a:t>mới</a:t>
            </a:r>
            <a:r>
              <a:rPr lang="en-US" sz="2000" dirty="0"/>
              <a:t> (</a:t>
            </a:r>
            <a:r>
              <a:rPr lang="en-US" sz="2000" dirty="0" err="1"/>
              <a:t>cá</a:t>
            </a:r>
            <a:r>
              <a:rPr lang="en-US" sz="2000" dirty="0"/>
              <a:t> </a:t>
            </a:r>
            <a:r>
              <a:rPr lang="en-US" sz="2000" dirty="0" err="1"/>
              <a:t>thể</a:t>
            </a:r>
            <a:r>
              <a:rPr lang="en-US" sz="2000" dirty="0"/>
              <a:t> con)</a:t>
            </a:r>
          </a:p>
          <a:p>
            <a:pPr lvl="1"/>
            <a:r>
              <a:rPr lang="en-US" sz="2000" dirty="0" err="1"/>
              <a:t>Quy</a:t>
            </a:r>
            <a:r>
              <a:rPr lang="en-US" sz="2000" dirty="0"/>
              <a:t> </a:t>
            </a:r>
            <a:r>
              <a:rPr lang="en-US" sz="2000" dirty="0" err="1"/>
              <a:t>trình</a:t>
            </a:r>
            <a:r>
              <a:rPr lang="en-US" sz="2000" dirty="0"/>
              <a:t> </a:t>
            </a:r>
            <a:r>
              <a:rPr lang="en-US" sz="2000" dirty="0" err="1"/>
              <a:t>chung</a:t>
            </a:r>
            <a:r>
              <a:rPr lang="en-US" sz="2000" dirty="0"/>
              <a:t>: </a:t>
            </a:r>
            <a:r>
              <a:rPr lang="en-US" sz="2000" dirty="0" err="1"/>
              <a:t>Khởi</a:t>
            </a:r>
            <a:r>
              <a:rPr lang="en-US" sz="2000" dirty="0"/>
              <a:t> </a:t>
            </a:r>
            <a:r>
              <a:rPr lang="en-US" sz="2000" dirty="0" err="1"/>
              <a:t>tạo</a:t>
            </a:r>
            <a:r>
              <a:rPr lang="en-US" sz="2000" dirty="0"/>
              <a:t> -&gt; Lai </a:t>
            </a:r>
            <a:r>
              <a:rPr lang="en-US" sz="2000" dirty="0" err="1"/>
              <a:t>ghép</a:t>
            </a:r>
            <a:r>
              <a:rPr lang="en-US" sz="2000" dirty="0"/>
              <a:t> -&gt; </a:t>
            </a:r>
            <a:r>
              <a:rPr lang="en-US" sz="2000" dirty="0" err="1"/>
              <a:t>Chọn</a:t>
            </a:r>
            <a:r>
              <a:rPr lang="en-US" sz="2000" dirty="0"/>
              <a:t> </a:t>
            </a:r>
            <a:r>
              <a:rPr lang="en-US" sz="2000" dirty="0" err="1"/>
              <a:t>lọc</a:t>
            </a:r>
            <a:endParaRPr lang="en-US" sz="2000" dirty="0"/>
          </a:p>
          <a:p>
            <a:pPr lvl="1"/>
            <a:r>
              <a:rPr lang="en-US" sz="2000" dirty="0" err="1"/>
              <a:t>Dựa</a:t>
            </a:r>
            <a:r>
              <a:rPr lang="en-US" sz="2000" dirty="0"/>
              <a:t> </a:t>
            </a:r>
            <a:r>
              <a:rPr lang="en-US" sz="2000" dirty="0" err="1"/>
              <a:t>trên</a:t>
            </a:r>
            <a:r>
              <a:rPr lang="en-US" sz="2000" dirty="0"/>
              <a:t> </a:t>
            </a:r>
            <a:r>
              <a:rPr lang="en-US" sz="2000" dirty="0" err="1"/>
              <a:t>khái</a:t>
            </a:r>
            <a:r>
              <a:rPr lang="en-US" sz="2000" dirty="0"/>
              <a:t> </a:t>
            </a:r>
            <a:r>
              <a:rPr lang="en-US" sz="2000" dirty="0" err="1"/>
              <a:t>niệm</a:t>
            </a:r>
            <a:r>
              <a:rPr lang="en-US" sz="2000" dirty="0"/>
              <a:t> </a:t>
            </a:r>
            <a:r>
              <a:rPr lang="el-GR" sz="2000" dirty="0"/>
              <a:t>ε</a:t>
            </a:r>
            <a:r>
              <a:rPr lang="en-US" sz="2000" dirty="0"/>
              <a:t>-dominate, </a:t>
            </a:r>
            <a:r>
              <a:rPr lang="en-US" sz="2000" dirty="0" err="1"/>
              <a:t>một</a:t>
            </a:r>
            <a:r>
              <a:rPr lang="en-US" sz="2000" dirty="0"/>
              <a:t> </a:t>
            </a:r>
            <a:r>
              <a:rPr lang="en-US" sz="2000" dirty="0" err="1"/>
              <a:t>khái</a:t>
            </a:r>
            <a:r>
              <a:rPr lang="en-US" sz="2000" dirty="0"/>
              <a:t> </a:t>
            </a:r>
            <a:r>
              <a:rPr lang="en-US" sz="2000" dirty="0" err="1"/>
              <a:t>niệm</a:t>
            </a:r>
            <a:r>
              <a:rPr lang="en-US" sz="2000" dirty="0"/>
              <a:t> </a:t>
            </a:r>
            <a:r>
              <a:rPr lang="en-US" sz="2000" dirty="0" err="1"/>
              <a:t>tổng</a:t>
            </a:r>
            <a:r>
              <a:rPr lang="en-US" sz="2000" dirty="0"/>
              <a:t> </a:t>
            </a:r>
            <a:r>
              <a:rPr lang="en-US" sz="2000" dirty="0" err="1"/>
              <a:t>quát</a:t>
            </a:r>
            <a:r>
              <a:rPr lang="en-US" sz="2000" dirty="0"/>
              <a:t> </a:t>
            </a:r>
            <a:r>
              <a:rPr lang="en-US" sz="2000" dirty="0" err="1"/>
              <a:t>hơn</a:t>
            </a:r>
            <a:r>
              <a:rPr lang="en-US" sz="2000" dirty="0"/>
              <a:t> dominate</a:t>
            </a:r>
          </a:p>
          <a:p>
            <a:pPr lvl="1" defTabSz="914400" eaLnBrk="1" fontAlgn="auto" hangingPunct="1">
              <a:lnSpc>
                <a:spcPct val="100000"/>
              </a:lnSpc>
              <a:spcBef>
                <a:spcPts val="0"/>
              </a:spcBef>
              <a:spcAft>
                <a:spcPts val="0"/>
              </a:spcAft>
              <a:defRPr/>
            </a:pPr>
            <a:endParaRPr lang="en-US" sz="2100" b="1" dirty="0"/>
          </a:p>
        </p:txBody>
      </p:sp>
    </p:spTree>
    <p:extLst>
      <p:ext uri="{BB962C8B-B14F-4D97-AF65-F5344CB8AC3E}">
        <p14:creationId xmlns:p14="http://schemas.microsoft.com/office/powerpoint/2010/main" val="43935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4.2.    </a:t>
            </a:r>
            <a:r>
              <a:rPr lang="en-US" b="1" dirty="0" err="1"/>
              <a:t>Thuật</a:t>
            </a:r>
            <a:r>
              <a:rPr lang="en-US" b="1" dirty="0"/>
              <a:t> </a:t>
            </a:r>
            <a:r>
              <a:rPr lang="en-US" b="1" dirty="0" err="1"/>
              <a:t>toán</a:t>
            </a:r>
            <a:r>
              <a:rPr lang="en-US" b="1" dirty="0"/>
              <a:t> </a:t>
            </a:r>
            <a:r>
              <a:rPr lang="fr-FR" b="1" dirty="0"/>
              <a:t>ε-MOEA</a:t>
            </a:r>
          </a:p>
          <a:p>
            <a:pPr lvl="1"/>
            <a:r>
              <a:rPr lang="en-US" sz="2000" dirty="0" err="1"/>
              <a:t>Khởi</a:t>
            </a:r>
            <a:r>
              <a:rPr lang="en-US" sz="2000" dirty="0"/>
              <a:t> </a:t>
            </a:r>
            <a:r>
              <a:rPr lang="en-US" sz="2000" dirty="0" err="1"/>
              <a:t>tạo</a:t>
            </a:r>
            <a:r>
              <a:rPr lang="en-US" sz="2000" dirty="0"/>
              <a:t> </a:t>
            </a:r>
            <a:r>
              <a:rPr lang="en-US" sz="2000" dirty="0" err="1"/>
              <a:t>quần</a:t>
            </a:r>
            <a:r>
              <a:rPr lang="en-US" sz="2000" dirty="0"/>
              <a:t> </a:t>
            </a:r>
            <a:r>
              <a:rPr lang="en-US" sz="2000" dirty="0" err="1"/>
              <a:t>thể</a:t>
            </a:r>
            <a:r>
              <a:rPr lang="en-US" sz="2000" dirty="0"/>
              <a:t> ban </a:t>
            </a:r>
            <a:r>
              <a:rPr lang="en-US" sz="2000" dirty="0" err="1"/>
              <a:t>đầu</a:t>
            </a:r>
            <a:r>
              <a:rPr lang="en-US" sz="2000" dirty="0"/>
              <a:t> P(0)</a:t>
            </a:r>
          </a:p>
          <a:p>
            <a:pPr lvl="1"/>
            <a:r>
              <a:rPr lang="en-US" sz="2000" dirty="0" err="1"/>
              <a:t>Chọn</a:t>
            </a:r>
            <a:r>
              <a:rPr lang="en-US" sz="2000" dirty="0"/>
              <a:t> ra </a:t>
            </a:r>
            <a:r>
              <a:rPr lang="en-US" sz="2000" dirty="0" err="1"/>
              <a:t>các</a:t>
            </a:r>
            <a:r>
              <a:rPr lang="en-US" sz="2000" dirty="0"/>
              <a:t> </a:t>
            </a:r>
            <a:r>
              <a:rPr lang="en-US" sz="2000" dirty="0" err="1"/>
              <a:t>cá</a:t>
            </a:r>
            <a:r>
              <a:rPr lang="en-US" sz="2000" dirty="0"/>
              <a:t> </a:t>
            </a:r>
            <a:r>
              <a:rPr lang="en-US" sz="2000" dirty="0" err="1"/>
              <a:t>thể</a:t>
            </a:r>
            <a:r>
              <a:rPr lang="en-US" sz="2000" dirty="0"/>
              <a:t> </a:t>
            </a:r>
            <a:r>
              <a:rPr lang="en-US" sz="2000" dirty="0" err="1"/>
              <a:t>tốt</a:t>
            </a:r>
            <a:r>
              <a:rPr lang="en-US" sz="2000" dirty="0"/>
              <a:t> </a:t>
            </a:r>
            <a:r>
              <a:rPr lang="en-US" sz="2000" dirty="0" err="1"/>
              <a:t>nhất</a:t>
            </a:r>
            <a:r>
              <a:rPr lang="en-US" sz="2000" dirty="0"/>
              <a:t> (</a:t>
            </a:r>
            <a:r>
              <a:rPr lang="en-US" sz="2000" dirty="0" err="1"/>
              <a:t>tập</a:t>
            </a:r>
            <a:r>
              <a:rPr lang="en-US" sz="2000" dirty="0"/>
              <a:t> pareto optimal) </a:t>
            </a:r>
            <a:r>
              <a:rPr lang="en-US" sz="2000" dirty="0" err="1"/>
              <a:t>trong</a:t>
            </a:r>
            <a:r>
              <a:rPr lang="en-US" sz="2000" dirty="0"/>
              <a:t> P(0) đ</a:t>
            </a:r>
            <a:r>
              <a:rPr lang="vi-VN" sz="2000" dirty="0"/>
              <a:t>ư</a:t>
            </a:r>
            <a:r>
              <a:rPr lang="en-US" sz="2000" dirty="0"/>
              <a:t>a </a:t>
            </a:r>
            <a:r>
              <a:rPr lang="en-US" sz="2000" dirty="0" err="1"/>
              <a:t>vào</a:t>
            </a:r>
            <a:r>
              <a:rPr lang="en-US" sz="2000" dirty="0"/>
              <a:t> </a:t>
            </a:r>
            <a:r>
              <a:rPr lang="en-US" sz="2000" dirty="0" err="1"/>
              <a:t>quần</a:t>
            </a:r>
            <a:r>
              <a:rPr lang="en-US" sz="2000" dirty="0"/>
              <a:t> </a:t>
            </a:r>
            <a:r>
              <a:rPr lang="en-US" sz="2000" dirty="0" err="1"/>
              <a:t>thể</a:t>
            </a:r>
            <a:r>
              <a:rPr lang="en-US" sz="2000" dirty="0"/>
              <a:t> E(0) (</a:t>
            </a:r>
            <a:r>
              <a:rPr lang="en-US" sz="2000" dirty="0" err="1"/>
              <a:t>quần</a:t>
            </a:r>
            <a:r>
              <a:rPr lang="en-US" sz="2000" dirty="0"/>
              <a:t> </a:t>
            </a:r>
            <a:r>
              <a:rPr lang="en-US" sz="2000" dirty="0" err="1"/>
              <a:t>thể</a:t>
            </a:r>
            <a:r>
              <a:rPr lang="en-US" sz="2000" dirty="0"/>
              <a:t> l</a:t>
            </a:r>
            <a:r>
              <a:rPr lang="vi-VN" sz="2000" dirty="0"/>
              <a:t>ư</a:t>
            </a:r>
            <a:r>
              <a:rPr lang="en-US" sz="2000" dirty="0"/>
              <a:t>u </a:t>
            </a:r>
            <a:r>
              <a:rPr lang="en-US" sz="2000" dirty="0" err="1"/>
              <a:t>trữ</a:t>
            </a:r>
            <a:r>
              <a:rPr lang="en-US" sz="2000" dirty="0"/>
              <a:t>/</a:t>
            </a:r>
            <a:r>
              <a:rPr lang="en-US" sz="2000" dirty="0" err="1"/>
              <a:t>bảo</a:t>
            </a:r>
            <a:r>
              <a:rPr lang="en-US" sz="2000" dirty="0"/>
              <a:t> </a:t>
            </a:r>
            <a:r>
              <a:rPr lang="en-US" sz="2000" dirty="0" err="1"/>
              <a:t>tồn</a:t>
            </a:r>
            <a:r>
              <a:rPr lang="en-US" sz="2000" dirty="0"/>
              <a:t>)</a:t>
            </a:r>
          </a:p>
          <a:p>
            <a:pPr lvl="1"/>
            <a:r>
              <a:rPr lang="en-US" sz="2000" dirty="0" err="1"/>
              <a:t>Chọn</a:t>
            </a:r>
            <a:r>
              <a:rPr lang="en-US" sz="2000" dirty="0"/>
              <a:t> </a:t>
            </a:r>
            <a:r>
              <a:rPr lang="en-US" sz="2000" dirty="0" err="1"/>
              <a:t>ngẫu</a:t>
            </a:r>
            <a:r>
              <a:rPr lang="en-US" sz="2000" dirty="0"/>
              <a:t> </a:t>
            </a:r>
            <a:r>
              <a:rPr lang="en-US" sz="2000" dirty="0" err="1"/>
              <a:t>nhiên</a:t>
            </a:r>
            <a:r>
              <a:rPr lang="en-US" sz="2000" dirty="0"/>
              <a:t> 1 </a:t>
            </a:r>
            <a:r>
              <a:rPr lang="en-US" sz="2000" dirty="0" err="1"/>
              <a:t>cá</a:t>
            </a:r>
            <a:r>
              <a:rPr lang="en-US" sz="2000" dirty="0"/>
              <a:t> </a:t>
            </a:r>
            <a:r>
              <a:rPr lang="en-US" sz="2000" dirty="0" err="1"/>
              <a:t>thể</a:t>
            </a:r>
            <a:r>
              <a:rPr lang="en-US" sz="2000" dirty="0"/>
              <a:t> </a:t>
            </a:r>
            <a:r>
              <a:rPr lang="en-US" sz="2000" dirty="0" err="1"/>
              <a:t>trong</a:t>
            </a:r>
            <a:r>
              <a:rPr lang="en-US" sz="2000" dirty="0"/>
              <a:t> </a:t>
            </a:r>
            <a:r>
              <a:rPr lang="en-US" sz="2000" dirty="0" err="1"/>
              <a:t>mỗi</a:t>
            </a:r>
            <a:r>
              <a:rPr lang="en-US" sz="2000" dirty="0"/>
              <a:t> </a:t>
            </a:r>
            <a:r>
              <a:rPr lang="en-US" sz="2000" dirty="0" err="1"/>
              <a:t>quần</a:t>
            </a:r>
            <a:r>
              <a:rPr lang="en-US" sz="2000" dirty="0"/>
              <a:t> </a:t>
            </a:r>
            <a:r>
              <a:rPr lang="en-US" sz="2000" dirty="0" err="1"/>
              <a:t>thể</a:t>
            </a:r>
            <a:r>
              <a:rPr lang="en-US" sz="2000" dirty="0"/>
              <a:t> P(0), E(0), </a:t>
            </a:r>
            <a:r>
              <a:rPr lang="en-US" sz="2000" dirty="0" err="1"/>
              <a:t>lai</a:t>
            </a:r>
            <a:r>
              <a:rPr lang="en-US" sz="2000" dirty="0"/>
              <a:t> </a:t>
            </a:r>
            <a:r>
              <a:rPr lang="en-US" sz="2000" dirty="0" err="1"/>
              <a:t>ghép</a:t>
            </a:r>
            <a:r>
              <a:rPr lang="en-US" sz="2000" dirty="0"/>
              <a:t> </a:t>
            </a:r>
            <a:r>
              <a:rPr lang="en-US" sz="2000" dirty="0" err="1"/>
              <a:t>với</a:t>
            </a:r>
            <a:r>
              <a:rPr lang="en-US" sz="2000" dirty="0"/>
              <a:t> </a:t>
            </a:r>
            <a:r>
              <a:rPr lang="en-US" sz="2000" dirty="0" err="1"/>
              <a:t>nhau</a:t>
            </a:r>
            <a:r>
              <a:rPr lang="en-US" sz="2000" dirty="0"/>
              <a:t> </a:t>
            </a:r>
            <a:r>
              <a:rPr lang="en-US" sz="2000" dirty="0" err="1"/>
              <a:t>tạo</a:t>
            </a:r>
            <a:r>
              <a:rPr lang="en-US" sz="2000" dirty="0"/>
              <a:t> </a:t>
            </a:r>
            <a:r>
              <a:rPr lang="en-US" sz="2000" dirty="0" err="1"/>
              <a:t>thành</a:t>
            </a:r>
            <a:r>
              <a:rPr lang="en-US" sz="2000" dirty="0"/>
              <a:t> </a:t>
            </a:r>
            <a:r>
              <a:rPr lang="en-US" sz="2000" dirty="0" err="1"/>
              <a:t>cá</a:t>
            </a:r>
            <a:r>
              <a:rPr lang="en-US" sz="2000" dirty="0"/>
              <a:t> </a:t>
            </a:r>
            <a:r>
              <a:rPr lang="en-US" sz="2000" dirty="0" err="1"/>
              <a:t>thể</a:t>
            </a:r>
            <a:r>
              <a:rPr lang="en-US" sz="2000" dirty="0"/>
              <a:t> con </a:t>
            </a:r>
            <a:r>
              <a:rPr lang="en-US" sz="2000" i="1" dirty="0"/>
              <a:t>c</a:t>
            </a:r>
            <a:r>
              <a:rPr lang="en-US" sz="2000" dirty="0"/>
              <a:t> (tr</a:t>
            </a:r>
            <a:r>
              <a:rPr lang="vi-VN" sz="2000" dirty="0"/>
              <a:t>ư</a:t>
            </a:r>
            <a:r>
              <a:rPr lang="en-US" sz="2000" dirty="0" err="1"/>
              <a:t>ờng</a:t>
            </a:r>
            <a:r>
              <a:rPr lang="en-US" sz="2000" dirty="0"/>
              <a:t> </a:t>
            </a:r>
            <a:r>
              <a:rPr lang="en-US" sz="2000" dirty="0" err="1"/>
              <a:t>hợp</a:t>
            </a:r>
            <a:r>
              <a:rPr lang="en-US" sz="2000" dirty="0"/>
              <a:t> </a:t>
            </a:r>
            <a:r>
              <a:rPr lang="en-US" sz="2000" dirty="0" err="1"/>
              <a:t>tổng</a:t>
            </a:r>
            <a:r>
              <a:rPr lang="en-US" sz="2000" dirty="0"/>
              <a:t> </a:t>
            </a:r>
            <a:r>
              <a:rPr lang="en-US" sz="2000" dirty="0" err="1"/>
              <a:t>quát</a:t>
            </a:r>
            <a:r>
              <a:rPr lang="en-US" sz="2000" dirty="0"/>
              <a:t> </a:t>
            </a:r>
            <a:r>
              <a:rPr lang="en-US" sz="2000" dirty="0" err="1"/>
              <a:t>có</a:t>
            </a:r>
            <a:r>
              <a:rPr lang="en-US" sz="2000" dirty="0"/>
              <a:t> </a:t>
            </a:r>
            <a:r>
              <a:rPr lang="en-US" sz="2000" dirty="0" err="1"/>
              <a:t>thể</a:t>
            </a:r>
            <a:r>
              <a:rPr lang="en-US" sz="2000" dirty="0"/>
              <a:t> </a:t>
            </a:r>
            <a:r>
              <a:rPr lang="en-US" sz="2000" dirty="0" err="1"/>
              <a:t>tạo</a:t>
            </a:r>
            <a:r>
              <a:rPr lang="en-US" sz="2000" dirty="0"/>
              <a:t> ra </a:t>
            </a:r>
            <a:r>
              <a:rPr lang="en-US" sz="2000" dirty="0" err="1"/>
              <a:t>nhiều</a:t>
            </a:r>
            <a:r>
              <a:rPr lang="en-US" sz="2000" dirty="0"/>
              <a:t> </a:t>
            </a:r>
            <a:r>
              <a:rPr lang="en-US" sz="2000" dirty="0" err="1"/>
              <a:t>cá</a:t>
            </a:r>
            <a:r>
              <a:rPr lang="en-US" sz="2000" dirty="0"/>
              <a:t> </a:t>
            </a:r>
            <a:r>
              <a:rPr lang="en-US" sz="2000" dirty="0" err="1"/>
              <a:t>thể</a:t>
            </a:r>
            <a:r>
              <a:rPr lang="en-US" sz="2000" dirty="0"/>
              <a:t> con </a:t>
            </a:r>
            <a:r>
              <a:rPr lang="en-US" sz="2000" i="1" dirty="0"/>
              <a:t>c</a:t>
            </a:r>
            <a:r>
              <a:rPr lang="en-US" sz="2000" i="1" baseline="-25000" dirty="0"/>
              <a:t>i</a:t>
            </a:r>
            <a:r>
              <a:rPr lang="en-US" sz="2000" dirty="0"/>
              <a:t>)</a:t>
            </a:r>
          </a:p>
          <a:p>
            <a:pPr lvl="1"/>
            <a:r>
              <a:rPr lang="en-US" sz="2000" dirty="0" err="1"/>
              <a:t>Chọn</a:t>
            </a:r>
            <a:r>
              <a:rPr lang="en-US" sz="2000" dirty="0"/>
              <a:t> </a:t>
            </a:r>
            <a:r>
              <a:rPr lang="en-US" sz="2000" dirty="0" err="1"/>
              <a:t>lọc</a:t>
            </a:r>
            <a:r>
              <a:rPr lang="en-US" sz="2000" dirty="0"/>
              <a:t>: </a:t>
            </a:r>
            <a:r>
              <a:rPr lang="en-US" sz="2000" dirty="0" err="1"/>
              <a:t>Với</a:t>
            </a:r>
            <a:r>
              <a:rPr lang="en-US" sz="2000" dirty="0"/>
              <a:t> </a:t>
            </a:r>
            <a:r>
              <a:rPr lang="en-US" sz="2000" dirty="0" err="1"/>
              <a:t>mỗi</a:t>
            </a:r>
            <a:r>
              <a:rPr lang="en-US" sz="2000" dirty="0"/>
              <a:t> </a:t>
            </a:r>
            <a:r>
              <a:rPr lang="en-US" sz="2000" dirty="0" err="1"/>
              <a:t>cá</a:t>
            </a:r>
            <a:r>
              <a:rPr lang="en-US" sz="2000" dirty="0"/>
              <a:t> </a:t>
            </a:r>
            <a:r>
              <a:rPr lang="en-US" sz="2000" dirty="0" err="1"/>
              <a:t>thể</a:t>
            </a:r>
            <a:r>
              <a:rPr lang="en-US" sz="2000" dirty="0"/>
              <a:t> con đ</a:t>
            </a:r>
            <a:r>
              <a:rPr lang="vi-VN" sz="2000" dirty="0"/>
              <a:t>ư</a:t>
            </a:r>
            <a:r>
              <a:rPr lang="en-US" sz="2000" dirty="0" err="1"/>
              <a:t>ợc</a:t>
            </a:r>
            <a:r>
              <a:rPr lang="en-US" sz="2000" dirty="0"/>
              <a:t> </a:t>
            </a:r>
            <a:r>
              <a:rPr lang="en-US" sz="2000" dirty="0" err="1"/>
              <a:t>tạo</a:t>
            </a:r>
            <a:r>
              <a:rPr lang="en-US" sz="2000" dirty="0"/>
              <a:t> ra, </a:t>
            </a:r>
            <a:r>
              <a:rPr lang="en-US" sz="2000" dirty="0" err="1"/>
              <a:t>quyết</a:t>
            </a:r>
            <a:r>
              <a:rPr lang="en-US" sz="2000" dirty="0"/>
              <a:t> </a:t>
            </a:r>
            <a:r>
              <a:rPr lang="en-US" sz="2000" dirty="0" err="1"/>
              <a:t>định</a:t>
            </a:r>
            <a:r>
              <a:rPr lang="en-US" sz="2000" dirty="0"/>
              <a:t> </a:t>
            </a:r>
            <a:r>
              <a:rPr lang="en-US" sz="2000" dirty="0" err="1"/>
              <a:t>giữ</a:t>
            </a:r>
            <a:r>
              <a:rPr lang="en-US" sz="2000" dirty="0"/>
              <a:t> </a:t>
            </a:r>
            <a:r>
              <a:rPr lang="en-US" sz="2000" dirty="0" err="1"/>
              <a:t>lại</a:t>
            </a:r>
            <a:r>
              <a:rPr lang="en-US" sz="2000" dirty="0"/>
              <a:t> hay </a:t>
            </a:r>
            <a:r>
              <a:rPr lang="en-US" sz="2000" dirty="0" err="1"/>
              <a:t>không</a:t>
            </a:r>
            <a:r>
              <a:rPr lang="en-US" sz="2000" dirty="0"/>
              <a:t> </a:t>
            </a:r>
            <a:r>
              <a:rPr lang="en-US" sz="2000" dirty="0" err="1"/>
              <a:t>dựa</a:t>
            </a:r>
            <a:r>
              <a:rPr lang="en-US" sz="2000" dirty="0"/>
              <a:t> </a:t>
            </a:r>
            <a:r>
              <a:rPr lang="en-US" sz="2000" dirty="0" err="1"/>
              <a:t>vào</a:t>
            </a:r>
            <a:r>
              <a:rPr lang="en-US" sz="2000" dirty="0"/>
              <a:t> </a:t>
            </a:r>
            <a:r>
              <a:rPr lang="en-US" sz="2000" dirty="0" err="1"/>
              <a:t>khái</a:t>
            </a:r>
            <a:r>
              <a:rPr lang="en-US" sz="2000" dirty="0"/>
              <a:t> </a:t>
            </a:r>
            <a:r>
              <a:rPr lang="en-US" sz="2000" dirty="0" err="1"/>
              <a:t>niệm</a:t>
            </a:r>
            <a:r>
              <a:rPr lang="en-US" sz="2000" dirty="0"/>
              <a:t> </a:t>
            </a:r>
            <a:r>
              <a:rPr lang="el-GR" sz="2000" dirty="0"/>
              <a:t>ε</a:t>
            </a:r>
            <a:r>
              <a:rPr lang="en-US" sz="2000" dirty="0"/>
              <a:t>-dominate</a:t>
            </a:r>
            <a:endParaRPr lang="en-US" sz="2100" b="1" dirty="0"/>
          </a:p>
        </p:txBody>
      </p:sp>
      <p:pic>
        <p:nvPicPr>
          <p:cNvPr id="4" name="Picture 3">
            <a:extLst>
              <a:ext uri="{FF2B5EF4-FFF2-40B4-BE49-F238E27FC236}">
                <a16:creationId xmlns:a16="http://schemas.microsoft.com/office/drawing/2014/main" id="{B9949289-34C1-4896-AC14-49FCC20D2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355" y="3794062"/>
            <a:ext cx="3081289" cy="3063938"/>
          </a:xfrm>
          <a:prstGeom prst="rect">
            <a:avLst/>
          </a:prstGeom>
        </p:spPr>
      </p:pic>
    </p:spTree>
    <p:extLst>
      <p:ext uri="{BB962C8B-B14F-4D97-AF65-F5344CB8AC3E}">
        <p14:creationId xmlns:p14="http://schemas.microsoft.com/office/powerpoint/2010/main" val="9581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4.2.    </a:t>
            </a:r>
            <a:r>
              <a:rPr lang="en-US" b="1" dirty="0" err="1"/>
              <a:t>Thuật</a:t>
            </a:r>
            <a:r>
              <a:rPr lang="en-US" b="1" dirty="0"/>
              <a:t> </a:t>
            </a:r>
            <a:r>
              <a:rPr lang="en-US" b="1" dirty="0" err="1"/>
              <a:t>toán</a:t>
            </a:r>
            <a:r>
              <a:rPr lang="en-US" b="1" dirty="0"/>
              <a:t> </a:t>
            </a:r>
            <a:r>
              <a:rPr lang="fr-FR" b="1" dirty="0"/>
              <a:t>ε-MOEA</a:t>
            </a:r>
          </a:p>
          <a:p>
            <a:pPr lvl="1"/>
            <a:r>
              <a:rPr lang="en-US" sz="2000" dirty="0" err="1"/>
              <a:t>Khởi</a:t>
            </a:r>
            <a:r>
              <a:rPr lang="en-US" sz="2000" dirty="0"/>
              <a:t> </a:t>
            </a:r>
            <a:r>
              <a:rPr lang="en-US" sz="2000" dirty="0" err="1"/>
              <a:t>tạo</a:t>
            </a:r>
            <a:r>
              <a:rPr lang="en-US" sz="2000" dirty="0"/>
              <a:t> </a:t>
            </a:r>
            <a:r>
              <a:rPr lang="en-US" sz="2000" dirty="0" err="1"/>
              <a:t>quần</a:t>
            </a:r>
            <a:r>
              <a:rPr lang="en-US" sz="2000" dirty="0"/>
              <a:t> </a:t>
            </a:r>
            <a:r>
              <a:rPr lang="en-US" sz="2000" dirty="0" err="1"/>
              <a:t>thể</a:t>
            </a:r>
            <a:r>
              <a:rPr lang="en-US" sz="2000" dirty="0"/>
              <a:t> ban </a:t>
            </a:r>
            <a:r>
              <a:rPr lang="en-US" sz="2000" dirty="0" err="1"/>
              <a:t>đầu</a:t>
            </a:r>
            <a:r>
              <a:rPr lang="en-US" sz="2000" dirty="0"/>
              <a:t> P(0)</a:t>
            </a:r>
          </a:p>
          <a:p>
            <a:pPr lvl="1"/>
            <a:r>
              <a:rPr lang="en-US" sz="2000" dirty="0" err="1"/>
              <a:t>Chọn</a:t>
            </a:r>
            <a:r>
              <a:rPr lang="en-US" sz="2000" dirty="0"/>
              <a:t> ra </a:t>
            </a:r>
            <a:r>
              <a:rPr lang="en-US" sz="2000" dirty="0" err="1"/>
              <a:t>các</a:t>
            </a:r>
            <a:r>
              <a:rPr lang="en-US" sz="2000" dirty="0"/>
              <a:t> </a:t>
            </a:r>
            <a:r>
              <a:rPr lang="en-US" sz="2000" dirty="0" err="1"/>
              <a:t>cá</a:t>
            </a:r>
            <a:r>
              <a:rPr lang="en-US" sz="2000" dirty="0"/>
              <a:t> </a:t>
            </a:r>
            <a:r>
              <a:rPr lang="en-US" sz="2000" dirty="0" err="1"/>
              <a:t>thể</a:t>
            </a:r>
            <a:r>
              <a:rPr lang="en-US" sz="2000" dirty="0"/>
              <a:t> </a:t>
            </a:r>
            <a:r>
              <a:rPr lang="en-US" sz="2000" dirty="0" err="1"/>
              <a:t>tốt</a:t>
            </a:r>
            <a:r>
              <a:rPr lang="en-US" sz="2000" dirty="0"/>
              <a:t> </a:t>
            </a:r>
            <a:r>
              <a:rPr lang="en-US" sz="2000" dirty="0" err="1"/>
              <a:t>nhất</a:t>
            </a:r>
            <a:r>
              <a:rPr lang="en-US" sz="2000" dirty="0"/>
              <a:t> (</a:t>
            </a:r>
            <a:r>
              <a:rPr lang="en-US" sz="2000" dirty="0" err="1"/>
              <a:t>tập</a:t>
            </a:r>
            <a:r>
              <a:rPr lang="en-US" sz="2000" dirty="0"/>
              <a:t> pareto optimal) </a:t>
            </a:r>
            <a:r>
              <a:rPr lang="en-US" sz="2000" dirty="0" err="1"/>
              <a:t>trong</a:t>
            </a:r>
            <a:r>
              <a:rPr lang="en-US" sz="2000" dirty="0"/>
              <a:t> P(0) đ</a:t>
            </a:r>
            <a:r>
              <a:rPr lang="vi-VN" sz="2000" dirty="0"/>
              <a:t>ư</a:t>
            </a:r>
            <a:r>
              <a:rPr lang="en-US" sz="2000" dirty="0"/>
              <a:t>a </a:t>
            </a:r>
            <a:r>
              <a:rPr lang="en-US" sz="2000" dirty="0" err="1"/>
              <a:t>vào</a:t>
            </a:r>
            <a:r>
              <a:rPr lang="en-US" sz="2000" dirty="0"/>
              <a:t> </a:t>
            </a:r>
            <a:r>
              <a:rPr lang="en-US" sz="2000" dirty="0" err="1"/>
              <a:t>quần</a:t>
            </a:r>
            <a:r>
              <a:rPr lang="en-US" sz="2000" dirty="0"/>
              <a:t> </a:t>
            </a:r>
            <a:r>
              <a:rPr lang="en-US" sz="2000" dirty="0" err="1"/>
              <a:t>thể</a:t>
            </a:r>
            <a:r>
              <a:rPr lang="en-US" sz="2000" dirty="0"/>
              <a:t> E(0) (</a:t>
            </a:r>
            <a:r>
              <a:rPr lang="en-US" sz="2000" dirty="0" err="1"/>
              <a:t>quần</a:t>
            </a:r>
            <a:r>
              <a:rPr lang="en-US" sz="2000" dirty="0"/>
              <a:t> </a:t>
            </a:r>
            <a:r>
              <a:rPr lang="en-US" sz="2000" dirty="0" err="1"/>
              <a:t>thể</a:t>
            </a:r>
            <a:r>
              <a:rPr lang="en-US" sz="2000" dirty="0"/>
              <a:t> l</a:t>
            </a:r>
            <a:r>
              <a:rPr lang="vi-VN" sz="2000" dirty="0"/>
              <a:t>ư</a:t>
            </a:r>
            <a:r>
              <a:rPr lang="en-US" sz="2000" dirty="0"/>
              <a:t>u </a:t>
            </a:r>
            <a:r>
              <a:rPr lang="en-US" sz="2000" dirty="0" err="1"/>
              <a:t>trữ</a:t>
            </a:r>
            <a:r>
              <a:rPr lang="en-US" sz="2000" dirty="0"/>
              <a:t>/</a:t>
            </a:r>
            <a:r>
              <a:rPr lang="en-US" sz="2000" dirty="0" err="1"/>
              <a:t>bảo</a:t>
            </a:r>
            <a:r>
              <a:rPr lang="en-US" sz="2000" dirty="0"/>
              <a:t> </a:t>
            </a:r>
            <a:r>
              <a:rPr lang="en-US" sz="2000" dirty="0" err="1"/>
              <a:t>tồn</a:t>
            </a:r>
            <a:r>
              <a:rPr lang="en-US" sz="2000" dirty="0"/>
              <a:t>)</a:t>
            </a:r>
          </a:p>
          <a:p>
            <a:pPr lvl="1"/>
            <a:r>
              <a:rPr lang="en-US" sz="2000" dirty="0" err="1"/>
              <a:t>Chọn</a:t>
            </a:r>
            <a:r>
              <a:rPr lang="en-US" sz="2000" dirty="0"/>
              <a:t> </a:t>
            </a:r>
            <a:r>
              <a:rPr lang="en-US" sz="2000" dirty="0" err="1"/>
              <a:t>ngẫu</a:t>
            </a:r>
            <a:r>
              <a:rPr lang="en-US" sz="2000" dirty="0"/>
              <a:t> </a:t>
            </a:r>
            <a:r>
              <a:rPr lang="en-US" sz="2000" dirty="0" err="1"/>
              <a:t>nhiên</a:t>
            </a:r>
            <a:r>
              <a:rPr lang="en-US" sz="2000" dirty="0"/>
              <a:t> 1 </a:t>
            </a:r>
            <a:r>
              <a:rPr lang="en-US" sz="2000" dirty="0" err="1"/>
              <a:t>cá</a:t>
            </a:r>
            <a:r>
              <a:rPr lang="en-US" sz="2000" dirty="0"/>
              <a:t> </a:t>
            </a:r>
            <a:r>
              <a:rPr lang="en-US" sz="2000" dirty="0" err="1"/>
              <a:t>thể</a:t>
            </a:r>
            <a:r>
              <a:rPr lang="en-US" sz="2000" dirty="0"/>
              <a:t> </a:t>
            </a:r>
            <a:r>
              <a:rPr lang="en-US" sz="2000" dirty="0" err="1"/>
              <a:t>trong</a:t>
            </a:r>
            <a:r>
              <a:rPr lang="en-US" sz="2000" dirty="0"/>
              <a:t> </a:t>
            </a:r>
            <a:r>
              <a:rPr lang="en-US" sz="2000" dirty="0" err="1"/>
              <a:t>mỗi</a:t>
            </a:r>
            <a:r>
              <a:rPr lang="en-US" sz="2000" dirty="0"/>
              <a:t> </a:t>
            </a:r>
            <a:r>
              <a:rPr lang="en-US" sz="2000" dirty="0" err="1"/>
              <a:t>quần</a:t>
            </a:r>
            <a:r>
              <a:rPr lang="en-US" sz="2000" dirty="0"/>
              <a:t> </a:t>
            </a:r>
            <a:r>
              <a:rPr lang="en-US" sz="2000" dirty="0" err="1"/>
              <a:t>thể</a:t>
            </a:r>
            <a:r>
              <a:rPr lang="en-US" sz="2000" dirty="0"/>
              <a:t> P(0), E(0), </a:t>
            </a:r>
            <a:r>
              <a:rPr lang="en-US" sz="2000" dirty="0" err="1"/>
              <a:t>lai</a:t>
            </a:r>
            <a:r>
              <a:rPr lang="en-US" sz="2000" dirty="0"/>
              <a:t> </a:t>
            </a:r>
            <a:r>
              <a:rPr lang="en-US" sz="2000" dirty="0" err="1"/>
              <a:t>ghép</a:t>
            </a:r>
            <a:r>
              <a:rPr lang="en-US" sz="2000" dirty="0"/>
              <a:t> </a:t>
            </a:r>
            <a:r>
              <a:rPr lang="en-US" sz="2000" dirty="0" err="1"/>
              <a:t>với</a:t>
            </a:r>
            <a:r>
              <a:rPr lang="en-US" sz="2000" dirty="0"/>
              <a:t> </a:t>
            </a:r>
            <a:r>
              <a:rPr lang="en-US" sz="2000" dirty="0" err="1"/>
              <a:t>nhau</a:t>
            </a:r>
            <a:r>
              <a:rPr lang="en-US" sz="2000" dirty="0"/>
              <a:t> </a:t>
            </a:r>
            <a:r>
              <a:rPr lang="en-US" sz="2000" dirty="0" err="1"/>
              <a:t>tạo</a:t>
            </a:r>
            <a:r>
              <a:rPr lang="en-US" sz="2000" dirty="0"/>
              <a:t> </a:t>
            </a:r>
            <a:r>
              <a:rPr lang="en-US" sz="2000" dirty="0" err="1"/>
              <a:t>thành</a:t>
            </a:r>
            <a:r>
              <a:rPr lang="en-US" sz="2000" dirty="0"/>
              <a:t> </a:t>
            </a:r>
            <a:r>
              <a:rPr lang="en-US" sz="2000" dirty="0" err="1"/>
              <a:t>cá</a:t>
            </a:r>
            <a:r>
              <a:rPr lang="en-US" sz="2000" dirty="0"/>
              <a:t> </a:t>
            </a:r>
            <a:r>
              <a:rPr lang="en-US" sz="2000" dirty="0" err="1"/>
              <a:t>thể</a:t>
            </a:r>
            <a:r>
              <a:rPr lang="en-US" sz="2000" dirty="0"/>
              <a:t> con </a:t>
            </a:r>
            <a:r>
              <a:rPr lang="en-US" sz="2000" i="1" dirty="0"/>
              <a:t>c</a:t>
            </a:r>
            <a:r>
              <a:rPr lang="en-US" sz="2000" dirty="0"/>
              <a:t> (tr</a:t>
            </a:r>
            <a:r>
              <a:rPr lang="vi-VN" sz="2000" dirty="0"/>
              <a:t>ư</a:t>
            </a:r>
            <a:r>
              <a:rPr lang="en-US" sz="2000" dirty="0" err="1"/>
              <a:t>ờng</a:t>
            </a:r>
            <a:r>
              <a:rPr lang="en-US" sz="2000" dirty="0"/>
              <a:t> </a:t>
            </a:r>
            <a:r>
              <a:rPr lang="en-US" sz="2000" dirty="0" err="1"/>
              <a:t>hợp</a:t>
            </a:r>
            <a:r>
              <a:rPr lang="en-US" sz="2000" dirty="0"/>
              <a:t> </a:t>
            </a:r>
            <a:r>
              <a:rPr lang="en-US" sz="2000" dirty="0" err="1"/>
              <a:t>tổng</a:t>
            </a:r>
            <a:r>
              <a:rPr lang="en-US" sz="2000" dirty="0"/>
              <a:t> </a:t>
            </a:r>
            <a:r>
              <a:rPr lang="en-US" sz="2000" dirty="0" err="1"/>
              <a:t>quát</a:t>
            </a:r>
            <a:r>
              <a:rPr lang="en-US" sz="2000" dirty="0"/>
              <a:t> </a:t>
            </a:r>
            <a:r>
              <a:rPr lang="en-US" sz="2000" dirty="0" err="1"/>
              <a:t>có</a:t>
            </a:r>
            <a:r>
              <a:rPr lang="en-US" sz="2000" dirty="0"/>
              <a:t> </a:t>
            </a:r>
            <a:r>
              <a:rPr lang="en-US" sz="2000" dirty="0" err="1"/>
              <a:t>thể</a:t>
            </a:r>
            <a:r>
              <a:rPr lang="en-US" sz="2000" dirty="0"/>
              <a:t> </a:t>
            </a:r>
            <a:r>
              <a:rPr lang="en-US" sz="2000" dirty="0" err="1"/>
              <a:t>tạo</a:t>
            </a:r>
            <a:r>
              <a:rPr lang="en-US" sz="2000" dirty="0"/>
              <a:t> ra </a:t>
            </a:r>
            <a:r>
              <a:rPr lang="en-US" sz="2000" dirty="0" err="1"/>
              <a:t>nhiều</a:t>
            </a:r>
            <a:r>
              <a:rPr lang="en-US" sz="2000" dirty="0"/>
              <a:t> </a:t>
            </a:r>
            <a:r>
              <a:rPr lang="en-US" sz="2000" dirty="0" err="1"/>
              <a:t>cá</a:t>
            </a:r>
            <a:r>
              <a:rPr lang="en-US" sz="2000" dirty="0"/>
              <a:t> </a:t>
            </a:r>
            <a:r>
              <a:rPr lang="en-US" sz="2000" dirty="0" err="1"/>
              <a:t>thể</a:t>
            </a:r>
            <a:r>
              <a:rPr lang="en-US" sz="2000" dirty="0"/>
              <a:t> con </a:t>
            </a:r>
            <a:r>
              <a:rPr lang="en-US" sz="2000" i="1" dirty="0"/>
              <a:t>c</a:t>
            </a:r>
            <a:r>
              <a:rPr lang="en-US" sz="2000" i="1" baseline="-25000" dirty="0"/>
              <a:t>i</a:t>
            </a:r>
            <a:r>
              <a:rPr lang="en-US" sz="2000" dirty="0"/>
              <a:t>)</a:t>
            </a:r>
          </a:p>
          <a:p>
            <a:pPr lvl="1"/>
            <a:r>
              <a:rPr lang="en-US" sz="2000" dirty="0" err="1"/>
              <a:t>Chọn</a:t>
            </a:r>
            <a:r>
              <a:rPr lang="en-US" sz="2000" dirty="0"/>
              <a:t> </a:t>
            </a:r>
            <a:r>
              <a:rPr lang="en-US" sz="2000" dirty="0" err="1"/>
              <a:t>lọc</a:t>
            </a:r>
            <a:r>
              <a:rPr lang="en-US" sz="2000" dirty="0"/>
              <a:t>: </a:t>
            </a:r>
            <a:r>
              <a:rPr lang="en-US" sz="2000" dirty="0" err="1"/>
              <a:t>Với</a:t>
            </a:r>
            <a:r>
              <a:rPr lang="en-US" sz="2000" dirty="0"/>
              <a:t> </a:t>
            </a:r>
            <a:r>
              <a:rPr lang="en-US" sz="2000" dirty="0" err="1"/>
              <a:t>mỗi</a:t>
            </a:r>
            <a:r>
              <a:rPr lang="en-US" sz="2000" dirty="0"/>
              <a:t> </a:t>
            </a:r>
            <a:r>
              <a:rPr lang="en-US" sz="2000" dirty="0" err="1"/>
              <a:t>cá</a:t>
            </a:r>
            <a:r>
              <a:rPr lang="en-US" sz="2000" dirty="0"/>
              <a:t> </a:t>
            </a:r>
            <a:r>
              <a:rPr lang="en-US" sz="2000" dirty="0" err="1"/>
              <a:t>thể</a:t>
            </a:r>
            <a:r>
              <a:rPr lang="en-US" sz="2000" dirty="0"/>
              <a:t> con đ</a:t>
            </a:r>
            <a:r>
              <a:rPr lang="vi-VN" sz="2000" dirty="0"/>
              <a:t>ư</a:t>
            </a:r>
            <a:r>
              <a:rPr lang="en-US" sz="2000" dirty="0" err="1"/>
              <a:t>ợc</a:t>
            </a:r>
            <a:r>
              <a:rPr lang="en-US" sz="2000" dirty="0"/>
              <a:t> </a:t>
            </a:r>
            <a:r>
              <a:rPr lang="en-US" sz="2000" dirty="0" err="1"/>
              <a:t>tạo</a:t>
            </a:r>
            <a:r>
              <a:rPr lang="en-US" sz="2000" dirty="0"/>
              <a:t> ra, </a:t>
            </a:r>
            <a:r>
              <a:rPr lang="en-US" sz="2000" dirty="0" err="1"/>
              <a:t>quyết</a:t>
            </a:r>
            <a:r>
              <a:rPr lang="en-US" sz="2000" dirty="0"/>
              <a:t> </a:t>
            </a:r>
            <a:r>
              <a:rPr lang="en-US" sz="2000" dirty="0" err="1"/>
              <a:t>định</a:t>
            </a:r>
            <a:r>
              <a:rPr lang="en-US" sz="2000" dirty="0"/>
              <a:t> </a:t>
            </a:r>
            <a:r>
              <a:rPr lang="en-US" sz="2000" dirty="0" err="1"/>
              <a:t>giữ</a:t>
            </a:r>
            <a:r>
              <a:rPr lang="en-US" sz="2000" dirty="0"/>
              <a:t> </a:t>
            </a:r>
            <a:r>
              <a:rPr lang="en-US" sz="2000" dirty="0" err="1"/>
              <a:t>lại</a:t>
            </a:r>
            <a:r>
              <a:rPr lang="en-US" sz="2000" dirty="0"/>
              <a:t> hay </a:t>
            </a:r>
            <a:r>
              <a:rPr lang="en-US" sz="2000" dirty="0" err="1"/>
              <a:t>không</a:t>
            </a:r>
            <a:r>
              <a:rPr lang="en-US" sz="2000" dirty="0"/>
              <a:t> </a:t>
            </a:r>
            <a:r>
              <a:rPr lang="en-US" sz="2000" dirty="0" err="1"/>
              <a:t>dựa</a:t>
            </a:r>
            <a:r>
              <a:rPr lang="en-US" sz="2000" dirty="0"/>
              <a:t> </a:t>
            </a:r>
            <a:r>
              <a:rPr lang="en-US" sz="2000" dirty="0" err="1"/>
              <a:t>vào</a:t>
            </a:r>
            <a:r>
              <a:rPr lang="en-US" sz="2000" dirty="0"/>
              <a:t> </a:t>
            </a:r>
            <a:r>
              <a:rPr lang="en-US" sz="2000" dirty="0" err="1"/>
              <a:t>khái</a:t>
            </a:r>
            <a:r>
              <a:rPr lang="en-US" sz="2000" dirty="0"/>
              <a:t> </a:t>
            </a:r>
            <a:r>
              <a:rPr lang="en-US" sz="2000" dirty="0" err="1"/>
              <a:t>niệm</a:t>
            </a:r>
            <a:r>
              <a:rPr lang="en-US" sz="2000" dirty="0"/>
              <a:t> </a:t>
            </a:r>
            <a:r>
              <a:rPr lang="el-GR" sz="2000" dirty="0"/>
              <a:t>ε</a:t>
            </a:r>
            <a:r>
              <a:rPr lang="en-US" sz="2000" dirty="0"/>
              <a:t>-dominate</a:t>
            </a:r>
            <a:endParaRPr lang="en-US" sz="2100" b="1" dirty="0"/>
          </a:p>
        </p:txBody>
      </p:sp>
      <p:pic>
        <p:nvPicPr>
          <p:cNvPr id="4" name="Picture 3">
            <a:extLst>
              <a:ext uri="{FF2B5EF4-FFF2-40B4-BE49-F238E27FC236}">
                <a16:creationId xmlns:a16="http://schemas.microsoft.com/office/drawing/2014/main" id="{B9949289-34C1-4896-AC14-49FCC20D2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355" y="3794062"/>
            <a:ext cx="3081289" cy="3063938"/>
          </a:xfrm>
          <a:prstGeom prst="rect">
            <a:avLst/>
          </a:prstGeom>
        </p:spPr>
      </p:pic>
    </p:spTree>
    <p:extLst>
      <p:ext uri="{BB962C8B-B14F-4D97-AF65-F5344CB8AC3E}">
        <p14:creationId xmlns:p14="http://schemas.microsoft.com/office/powerpoint/2010/main" val="279642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4.2.    </a:t>
            </a:r>
            <a:r>
              <a:rPr lang="en-US" b="1" dirty="0" err="1"/>
              <a:t>Thuật</a:t>
            </a:r>
            <a:r>
              <a:rPr lang="en-US" b="1" dirty="0"/>
              <a:t> </a:t>
            </a:r>
            <a:r>
              <a:rPr lang="en-US" b="1" dirty="0" err="1"/>
              <a:t>toán</a:t>
            </a:r>
            <a:r>
              <a:rPr lang="en-US" b="1" dirty="0"/>
              <a:t> </a:t>
            </a:r>
            <a:r>
              <a:rPr lang="fr-FR" b="1" dirty="0"/>
              <a:t>ε-MOEA</a:t>
            </a:r>
          </a:p>
          <a:p>
            <a:pPr marL="0" marR="0" lvl="0" indent="0" defTabSz="914400" eaLnBrk="1" fontAlgn="auto" latinLnBrk="0" hangingPunct="1">
              <a:lnSpc>
                <a:spcPct val="100000"/>
              </a:lnSpc>
              <a:spcBef>
                <a:spcPts val="0"/>
              </a:spcBef>
              <a:spcAft>
                <a:spcPts val="0"/>
              </a:spcAft>
              <a:buClrTx/>
              <a:buSzTx/>
              <a:buNone/>
              <a:tabLst/>
              <a:defRPr/>
            </a:pPr>
            <a:r>
              <a:rPr lang="fr-FR" dirty="0"/>
              <a:t>     </a:t>
            </a:r>
            <a:r>
              <a:rPr lang="fr-FR" dirty="0" err="1"/>
              <a:t>Khái</a:t>
            </a:r>
            <a:r>
              <a:rPr lang="fr-FR" dirty="0"/>
              <a:t> </a:t>
            </a:r>
            <a:r>
              <a:rPr lang="fr-FR" dirty="0" err="1"/>
              <a:t>niệm</a:t>
            </a:r>
            <a:r>
              <a:rPr lang="fr-FR" dirty="0"/>
              <a:t> ε-</a:t>
            </a:r>
            <a:r>
              <a:rPr lang="fr-FR" dirty="0" err="1"/>
              <a:t>dominate</a:t>
            </a:r>
            <a:r>
              <a:rPr lang="fr-FR" dirty="0"/>
              <a:t>:</a:t>
            </a:r>
          </a:p>
          <a:p>
            <a:pPr lvl="1"/>
            <a:r>
              <a:rPr lang="en-US" sz="2000" dirty="0" err="1"/>
              <a:t>Gán</a:t>
            </a:r>
            <a:r>
              <a:rPr lang="en-US" sz="2000" dirty="0"/>
              <a:t> </a:t>
            </a:r>
            <a:r>
              <a:rPr lang="en-US" sz="2000" dirty="0" err="1"/>
              <a:t>cho</a:t>
            </a:r>
            <a:r>
              <a:rPr lang="en-US" sz="2000" dirty="0"/>
              <a:t> </a:t>
            </a:r>
            <a:r>
              <a:rPr lang="en-US" sz="2000" dirty="0" err="1"/>
              <a:t>mỗi</a:t>
            </a:r>
            <a:r>
              <a:rPr lang="en-US" sz="2000" dirty="0"/>
              <a:t> </a:t>
            </a:r>
            <a:r>
              <a:rPr lang="en-US" sz="2000" dirty="0" err="1"/>
              <a:t>lời</a:t>
            </a:r>
            <a:r>
              <a:rPr lang="en-US" sz="2000" dirty="0"/>
              <a:t> </a:t>
            </a:r>
            <a:r>
              <a:rPr lang="en-US" sz="2000" dirty="0" err="1"/>
              <a:t>giải</a:t>
            </a:r>
            <a:r>
              <a:rPr lang="en-US" sz="2000" dirty="0"/>
              <a:t> </a:t>
            </a:r>
            <a:r>
              <a:rPr lang="en-US" sz="2000" dirty="0" err="1"/>
              <a:t>một</a:t>
            </a:r>
            <a:r>
              <a:rPr lang="en-US" sz="2000" dirty="0"/>
              <a:t> </a:t>
            </a:r>
            <a:r>
              <a:rPr lang="en-US" sz="2000" dirty="0" err="1"/>
              <a:t>vecto</a:t>
            </a:r>
            <a:r>
              <a:rPr lang="en-US" sz="2000" dirty="0"/>
              <a:t> </a:t>
            </a:r>
            <a:r>
              <a:rPr lang="en-US" sz="2000" dirty="0" err="1"/>
              <a:t>đặc</a:t>
            </a:r>
            <a:r>
              <a:rPr lang="en-US" sz="2000" dirty="0"/>
              <a:t> tr</a:t>
            </a:r>
            <a:r>
              <a:rPr lang="vi-VN" sz="2000" dirty="0"/>
              <a:t>ư</a:t>
            </a:r>
            <a:r>
              <a:rPr lang="en-US" sz="2000" dirty="0"/>
              <a:t>ng B = (B</a:t>
            </a:r>
            <a:r>
              <a:rPr lang="en-US" sz="2000" baseline="-25000" dirty="0"/>
              <a:t>1</a:t>
            </a:r>
            <a:r>
              <a:rPr lang="en-US" sz="2000" dirty="0"/>
              <a:t>, B</a:t>
            </a:r>
            <a:r>
              <a:rPr lang="en-US" sz="2000" baseline="-25000" dirty="0"/>
              <a:t>2</a:t>
            </a:r>
            <a:r>
              <a:rPr lang="en-US" sz="2000" dirty="0"/>
              <a:t>,…, </a:t>
            </a:r>
            <a:r>
              <a:rPr lang="en-US" sz="2000" dirty="0" err="1"/>
              <a:t>B</a:t>
            </a:r>
            <a:r>
              <a:rPr lang="en-US" sz="2000" baseline="-25000" dirty="0" err="1"/>
              <a:t>m</a:t>
            </a:r>
            <a:r>
              <a:rPr lang="en-US" sz="2000" dirty="0"/>
              <a:t>) </a:t>
            </a:r>
            <a:r>
              <a:rPr lang="en-US" sz="2000" dirty="0" err="1"/>
              <a:t>với</a:t>
            </a:r>
            <a:r>
              <a:rPr lang="en-US" sz="2000" dirty="0"/>
              <a:t> m </a:t>
            </a:r>
            <a:r>
              <a:rPr lang="en-US" sz="2000" dirty="0" err="1"/>
              <a:t>là</a:t>
            </a:r>
            <a:r>
              <a:rPr lang="en-US" sz="2000" dirty="0"/>
              <a:t> </a:t>
            </a:r>
            <a:r>
              <a:rPr lang="en-US" sz="2000" dirty="0" err="1"/>
              <a:t>số</a:t>
            </a:r>
            <a:r>
              <a:rPr lang="en-US" sz="2000" dirty="0"/>
              <a:t> </a:t>
            </a:r>
            <a:r>
              <a:rPr lang="en-US" sz="2000" dirty="0" err="1"/>
              <a:t>mục</a:t>
            </a:r>
            <a:r>
              <a:rPr lang="en-US" sz="2000" dirty="0"/>
              <a:t> </a:t>
            </a:r>
            <a:r>
              <a:rPr lang="en-US" sz="2000" dirty="0" err="1"/>
              <a:t>tiêu</a:t>
            </a:r>
            <a:r>
              <a:rPr lang="en-US" sz="2000" dirty="0"/>
              <a:t>, </a:t>
            </a:r>
            <a:r>
              <a:rPr lang="en-US" sz="2000" dirty="0" err="1"/>
              <a:t>trong</a:t>
            </a:r>
            <a:r>
              <a:rPr lang="en-US" sz="2000" dirty="0"/>
              <a:t> </a:t>
            </a:r>
            <a:r>
              <a:rPr lang="en-US" sz="2000" dirty="0" err="1"/>
              <a:t>đó</a:t>
            </a:r>
            <a:r>
              <a:rPr lang="en-US" sz="2000" dirty="0"/>
              <a:t>:</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342900" lvl="1" indent="0">
              <a:buNone/>
            </a:pPr>
            <a:endParaRPr lang="en-US" sz="2000" dirty="0"/>
          </a:p>
          <a:p>
            <a:pPr lvl="1"/>
            <a:r>
              <a:rPr lang="en-US" sz="2000" dirty="0" err="1"/>
              <a:t>Dùng</a:t>
            </a:r>
            <a:r>
              <a:rPr lang="en-US" sz="2000" dirty="0"/>
              <a:t> </a:t>
            </a:r>
            <a:r>
              <a:rPr lang="en-US" sz="2000" dirty="0" err="1"/>
              <a:t>toạ</a:t>
            </a:r>
            <a:r>
              <a:rPr lang="en-US" sz="2000" dirty="0"/>
              <a:t> </a:t>
            </a:r>
            <a:r>
              <a:rPr lang="en-US" sz="2000" dirty="0" err="1"/>
              <a:t>độ</a:t>
            </a:r>
            <a:r>
              <a:rPr lang="en-US" sz="2000" dirty="0"/>
              <a:t> </a:t>
            </a:r>
            <a:r>
              <a:rPr lang="en-US" sz="2000" dirty="0" err="1"/>
              <a:t>điểm</a:t>
            </a:r>
            <a:r>
              <a:rPr lang="en-US" sz="2000" dirty="0"/>
              <a:t> A </a:t>
            </a:r>
            <a:r>
              <a:rPr lang="en-US" sz="2000" dirty="0" err="1"/>
              <a:t>thay</a:t>
            </a:r>
            <a:r>
              <a:rPr lang="en-US" sz="2000" dirty="0"/>
              <a:t> </a:t>
            </a:r>
            <a:r>
              <a:rPr lang="en-US" sz="2000" dirty="0" err="1"/>
              <a:t>cho</a:t>
            </a:r>
            <a:r>
              <a:rPr lang="en-US" sz="2000" dirty="0"/>
              <a:t> P </a:t>
            </a:r>
            <a:r>
              <a:rPr lang="en-US" sz="2000" dirty="0" err="1"/>
              <a:t>để</a:t>
            </a:r>
            <a:r>
              <a:rPr lang="en-US" sz="2000" dirty="0"/>
              <a:t> </a:t>
            </a:r>
            <a:r>
              <a:rPr lang="en-US" sz="2000" dirty="0" err="1"/>
              <a:t>đánh</a:t>
            </a:r>
            <a:r>
              <a:rPr lang="en-US" sz="2000" dirty="0"/>
              <a:t> </a:t>
            </a:r>
            <a:r>
              <a:rPr lang="en-US" sz="2000" dirty="0" err="1"/>
              <a:t>giá</a:t>
            </a:r>
            <a:r>
              <a:rPr lang="en-US" sz="2000" dirty="0"/>
              <a:t> </a:t>
            </a:r>
            <a:r>
              <a:rPr lang="el-GR" sz="2000" dirty="0"/>
              <a:t>ε</a:t>
            </a:r>
            <a:r>
              <a:rPr lang="en-US" sz="2000" dirty="0"/>
              <a:t>-dominate (tr</a:t>
            </a:r>
            <a:r>
              <a:rPr lang="vi-VN" sz="2000" dirty="0"/>
              <a:t>ư</a:t>
            </a:r>
            <a:r>
              <a:rPr lang="en-US" sz="2000" dirty="0" err="1"/>
              <a:t>ờng</a:t>
            </a:r>
            <a:r>
              <a:rPr lang="en-US" sz="2000" dirty="0"/>
              <a:t> </a:t>
            </a:r>
            <a:r>
              <a:rPr lang="en-US" sz="2000" dirty="0" err="1"/>
              <a:t>hợp</a:t>
            </a:r>
            <a:r>
              <a:rPr lang="en-US" sz="2000" dirty="0"/>
              <a:t> </a:t>
            </a:r>
            <a:r>
              <a:rPr lang="en-US" sz="2000" dirty="0" err="1"/>
              <a:t>tối</a:t>
            </a:r>
            <a:r>
              <a:rPr lang="en-US" sz="2000" dirty="0"/>
              <a:t> </a:t>
            </a:r>
            <a:r>
              <a:rPr lang="vi-VN" sz="2000" dirty="0"/>
              <a:t>ư</a:t>
            </a:r>
            <a:r>
              <a:rPr lang="en-US" sz="2000" dirty="0"/>
              <a:t>u </a:t>
            </a:r>
            <a:r>
              <a:rPr lang="en-US" sz="2000" dirty="0" err="1"/>
              <a:t>hoá</a:t>
            </a:r>
            <a:r>
              <a:rPr lang="en-US" sz="2000" dirty="0"/>
              <a:t> min)</a:t>
            </a:r>
          </a:p>
          <a:p>
            <a:pPr lvl="1"/>
            <a:r>
              <a:rPr lang="el-GR" sz="2000" dirty="0"/>
              <a:t>ε</a:t>
            </a:r>
            <a:r>
              <a:rPr lang="en-US" sz="2000" baseline="-25000" dirty="0"/>
              <a:t>j</a:t>
            </a:r>
            <a:r>
              <a:rPr lang="en-US" sz="2000" dirty="0"/>
              <a:t> </a:t>
            </a:r>
            <a:r>
              <a:rPr lang="en-US" sz="2000" dirty="0" err="1"/>
              <a:t>là</a:t>
            </a:r>
            <a:r>
              <a:rPr lang="en-US" sz="2000" dirty="0"/>
              <a:t> </a:t>
            </a:r>
            <a:r>
              <a:rPr lang="en-US" sz="2000" dirty="0" err="1"/>
              <a:t>các</a:t>
            </a:r>
            <a:r>
              <a:rPr lang="en-US" sz="2000" dirty="0"/>
              <a:t> </a:t>
            </a:r>
            <a:r>
              <a:rPr lang="en-US" sz="2000" dirty="0" err="1"/>
              <a:t>tham</a:t>
            </a:r>
            <a:r>
              <a:rPr lang="en-US" sz="2000" dirty="0"/>
              <a:t> </a:t>
            </a:r>
            <a:r>
              <a:rPr lang="en-US" sz="2000" dirty="0" err="1"/>
              <a:t>số</a:t>
            </a:r>
            <a:r>
              <a:rPr lang="en-US" sz="2000" dirty="0"/>
              <a:t> </a:t>
            </a:r>
            <a:r>
              <a:rPr lang="en-US" sz="2000" dirty="0" err="1"/>
              <a:t>tự</a:t>
            </a:r>
            <a:r>
              <a:rPr lang="en-US" sz="2000" dirty="0"/>
              <a:t> </a:t>
            </a:r>
            <a:r>
              <a:rPr lang="en-US" sz="2000" dirty="0" err="1"/>
              <a:t>chọn</a:t>
            </a:r>
            <a:r>
              <a:rPr lang="en-US" sz="2000" dirty="0"/>
              <a:t> (</a:t>
            </a:r>
            <a:r>
              <a:rPr lang="en-US" sz="2000" dirty="0" err="1"/>
              <a:t>khi</a:t>
            </a:r>
            <a:r>
              <a:rPr lang="en-US" sz="2000" dirty="0"/>
              <a:t> </a:t>
            </a:r>
            <a:r>
              <a:rPr lang="en-US" sz="2000" dirty="0" err="1"/>
              <a:t>các</a:t>
            </a:r>
            <a:r>
              <a:rPr lang="en-US" sz="2000" dirty="0"/>
              <a:t> </a:t>
            </a:r>
            <a:r>
              <a:rPr lang="el-GR" sz="2000" dirty="0"/>
              <a:t>ε</a:t>
            </a:r>
            <a:r>
              <a:rPr lang="en-US" sz="2000" dirty="0"/>
              <a:t>=0, </a:t>
            </a:r>
            <a:r>
              <a:rPr lang="el-GR" sz="2000" dirty="0"/>
              <a:t>ε</a:t>
            </a:r>
            <a:r>
              <a:rPr lang="en-US" sz="2000" dirty="0"/>
              <a:t>-dominate </a:t>
            </a:r>
            <a:r>
              <a:rPr lang="en-US" sz="2000" dirty="0" err="1"/>
              <a:t>trở</a:t>
            </a:r>
            <a:r>
              <a:rPr lang="en-US" sz="2000" dirty="0"/>
              <a:t> </a:t>
            </a:r>
            <a:r>
              <a:rPr lang="en-US" sz="2000" dirty="0" err="1"/>
              <a:t>thành</a:t>
            </a:r>
            <a:r>
              <a:rPr lang="en-US" sz="2000" dirty="0"/>
              <a:t> dominate </a:t>
            </a:r>
            <a:r>
              <a:rPr lang="en-US" sz="2000" dirty="0" err="1"/>
              <a:t>thông</a:t>
            </a:r>
            <a:r>
              <a:rPr lang="en-US" sz="2000" dirty="0"/>
              <a:t> </a:t>
            </a:r>
            <a:r>
              <a:rPr lang="en-US" sz="2000" dirty="0" err="1"/>
              <a:t>th</a:t>
            </a:r>
            <a:r>
              <a:rPr lang="vi-VN" sz="2000" dirty="0"/>
              <a:t>ư</a:t>
            </a:r>
            <a:r>
              <a:rPr lang="en-US" sz="2000" dirty="0" err="1"/>
              <a:t>ờng</a:t>
            </a:r>
            <a:r>
              <a:rPr lang="en-US" sz="2000" dirty="0"/>
              <a:t>)</a:t>
            </a:r>
          </a:p>
        </p:txBody>
      </p:sp>
      <p:pic>
        <p:nvPicPr>
          <p:cNvPr id="5" name="Picture 4">
            <a:extLst>
              <a:ext uri="{FF2B5EF4-FFF2-40B4-BE49-F238E27FC236}">
                <a16:creationId xmlns:a16="http://schemas.microsoft.com/office/drawing/2014/main" id="{9109AB4C-42DF-49E8-8986-947AB9CAA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92" y="3323831"/>
            <a:ext cx="4514286" cy="638095"/>
          </a:xfrm>
          <a:prstGeom prst="rect">
            <a:avLst/>
          </a:prstGeom>
        </p:spPr>
      </p:pic>
      <p:pic>
        <p:nvPicPr>
          <p:cNvPr id="6" name="Picture 5">
            <a:extLst>
              <a:ext uri="{FF2B5EF4-FFF2-40B4-BE49-F238E27FC236}">
                <a16:creationId xmlns:a16="http://schemas.microsoft.com/office/drawing/2014/main" id="{819122E4-9A5D-42FA-960E-36B710C94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628" y="2425871"/>
            <a:ext cx="3200000" cy="2742857"/>
          </a:xfrm>
          <a:prstGeom prst="rect">
            <a:avLst/>
          </a:prstGeom>
        </p:spPr>
      </p:pic>
    </p:spTree>
    <p:extLst>
      <p:ext uri="{BB962C8B-B14F-4D97-AF65-F5344CB8AC3E}">
        <p14:creationId xmlns:p14="http://schemas.microsoft.com/office/powerpoint/2010/main" val="167048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4.2.    </a:t>
            </a:r>
            <a:r>
              <a:rPr lang="en-US" b="1" dirty="0" err="1"/>
              <a:t>Thuật</a:t>
            </a:r>
            <a:r>
              <a:rPr lang="en-US" b="1" dirty="0"/>
              <a:t> </a:t>
            </a:r>
            <a:r>
              <a:rPr lang="en-US" b="1" dirty="0" err="1"/>
              <a:t>toán</a:t>
            </a:r>
            <a:r>
              <a:rPr lang="en-US" b="1" dirty="0"/>
              <a:t> </a:t>
            </a:r>
            <a:r>
              <a:rPr lang="fr-FR" b="1" dirty="0"/>
              <a:t>ε-MOEA</a:t>
            </a:r>
          </a:p>
          <a:p>
            <a:pPr marL="0" marR="0" lvl="0" indent="0" defTabSz="914400" eaLnBrk="1" fontAlgn="auto" latinLnBrk="0" hangingPunct="1">
              <a:lnSpc>
                <a:spcPct val="100000"/>
              </a:lnSpc>
              <a:spcBef>
                <a:spcPts val="0"/>
              </a:spcBef>
              <a:spcAft>
                <a:spcPts val="0"/>
              </a:spcAft>
              <a:buClrTx/>
              <a:buSzTx/>
              <a:buNone/>
              <a:tabLst/>
              <a:defRPr/>
            </a:pPr>
            <a:r>
              <a:rPr lang="en-US" dirty="0"/>
              <a:t>     </a:t>
            </a:r>
            <a:r>
              <a:rPr lang="en-US" dirty="0" err="1"/>
              <a:t>Quyết</a:t>
            </a:r>
            <a:r>
              <a:rPr lang="en-US" dirty="0"/>
              <a:t> </a:t>
            </a:r>
            <a:r>
              <a:rPr lang="en-US" dirty="0" err="1"/>
              <a:t>định</a:t>
            </a:r>
            <a:r>
              <a:rPr lang="en-US" dirty="0"/>
              <a:t> </a:t>
            </a:r>
            <a:r>
              <a:rPr lang="en-US" dirty="0" err="1"/>
              <a:t>giữ</a:t>
            </a:r>
            <a:r>
              <a:rPr lang="en-US" dirty="0"/>
              <a:t> </a:t>
            </a:r>
            <a:r>
              <a:rPr lang="en-US" dirty="0" err="1"/>
              <a:t>lại</a:t>
            </a:r>
            <a:r>
              <a:rPr lang="en-US" dirty="0"/>
              <a:t> </a:t>
            </a:r>
            <a:r>
              <a:rPr lang="en-US" dirty="0" err="1"/>
              <a:t>cá</a:t>
            </a:r>
            <a:r>
              <a:rPr lang="en-US" dirty="0"/>
              <a:t> </a:t>
            </a:r>
            <a:r>
              <a:rPr lang="en-US" dirty="0" err="1"/>
              <a:t>thể</a:t>
            </a:r>
            <a:r>
              <a:rPr lang="en-US" dirty="0"/>
              <a:t> con </a:t>
            </a:r>
            <a:r>
              <a:rPr lang="en-US" i="1" dirty="0"/>
              <a:t>c</a:t>
            </a:r>
            <a:r>
              <a:rPr lang="en-US" dirty="0"/>
              <a:t> </a:t>
            </a:r>
            <a:r>
              <a:rPr lang="en-US" dirty="0" err="1"/>
              <a:t>trong</a:t>
            </a:r>
            <a:r>
              <a:rPr lang="en-US" dirty="0"/>
              <a:t> P (</a:t>
            </a:r>
            <a:r>
              <a:rPr lang="en-US" dirty="0" err="1"/>
              <a:t>hoặc</a:t>
            </a:r>
            <a:r>
              <a:rPr lang="en-US" dirty="0"/>
              <a:t> E) hay </a:t>
            </a:r>
            <a:r>
              <a:rPr lang="en-US" dirty="0" err="1"/>
              <a:t>không</a:t>
            </a:r>
            <a:r>
              <a:rPr lang="fr-FR" dirty="0"/>
              <a:t>:</a:t>
            </a:r>
          </a:p>
          <a:p>
            <a:pPr lvl="1"/>
            <a:r>
              <a:rPr lang="en-US" sz="2000" dirty="0" err="1"/>
              <a:t>Nếu</a:t>
            </a:r>
            <a:r>
              <a:rPr lang="en-US" sz="2000" dirty="0"/>
              <a:t> </a:t>
            </a:r>
            <a:r>
              <a:rPr lang="en-US" sz="2000" dirty="0" err="1"/>
              <a:t>tất</a:t>
            </a:r>
            <a:r>
              <a:rPr lang="en-US" sz="2000" dirty="0"/>
              <a:t> </a:t>
            </a:r>
            <a:r>
              <a:rPr lang="en-US" sz="2000" dirty="0" err="1"/>
              <a:t>cả</a:t>
            </a:r>
            <a:r>
              <a:rPr lang="en-US" sz="2000" dirty="0"/>
              <a:t> </a:t>
            </a:r>
            <a:r>
              <a:rPr lang="en-US" sz="2000" dirty="0" err="1"/>
              <a:t>cá</a:t>
            </a:r>
            <a:r>
              <a:rPr lang="en-US" sz="2000" dirty="0"/>
              <a:t> </a:t>
            </a:r>
            <a:r>
              <a:rPr lang="en-US" sz="2000" dirty="0" err="1"/>
              <a:t>thể</a:t>
            </a:r>
            <a:r>
              <a:rPr lang="en-US" sz="2000" dirty="0"/>
              <a:t> </a:t>
            </a:r>
            <a:r>
              <a:rPr lang="en-US" sz="2000" dirty="0" err="1"/>
              <a:t>trong</a:t>
            </a:r>
            <a:r>
              <a:rPr lang="en-US" sz="2000" dirty="0"/>
              <a:t> </a:t>
            </a:r>
            <a:r>
              <a:rPr lang="en-US" sz="2000" dirty="0" err="1"/>
              <a:t>quần</a:t>
            </a:r>
            <a:r>
              <a:rPr lang="en-US" sz="2000" dirty="0"/>
              <a:t> </a:t>
            </a:r>
            <a:r>
              <a:rPr lang="en-US" sz="2000" dirty="0" err="1"/>
              <a:t>thể</a:t>
            </a:r>
            <a:r>
              <a:rPr lang="en-US" sz="2000" dirty="0"/>
              <a:t> </a:t>
            </a:r>
            <a:r>
              <a:rPr lang="en-US" sz="2000" dirty="0" err="1"/>
              <a:t>đều</a:t>
            </a:r>
            <a:r>
              <a:rPr lang="en-US" sz="2000" dirty="0"/>
              <a:t> </a:t>
            </a:r>
            <a:r>
              <a:rPr lang="el-GR" sz="2000" dirty="0"/>
              <a:t>ε</a:t>
            </a:r>
            <a:r>
              <a:rPr lang="en-US" sz="2000" dirty="0"/>
              <a:t>-dominate </a:t>
            </a:r>
            <a:r>
              <a:rPr lang="en-US" sz="2000" i="1" dirty="0"/>
              <a:t>c </a:t>
            </a:r>
            <a:r>
              <a:rPr lang="en-US" sz="2000" dirty="0" err="1"/>
              <a:t>thì</a:t>
            </a:r>
            <a:r>
              <a:rPr lang="en-US" sz="2000" dirty="0"/>
              <a:t> </a:t>
            </a:r>
            <a:r>
              <a:rPr lang="en-US" sz="2000" dirty="0" err="1"/>
              <a:t>bỏ</a:t>
            </a:r>
            <a:r>
              <a:rPr lang="en-US" sz="2000" dirty="0"/>
              <a:t> qua </a:t>
            </a:r>
            <a:r>
              <a:rPr lang="en-US" sz="2000" i="1" dirty="0"/>
              <a:t>c</a:t>
            </a:r>
          </a:p>
          <a:p>
            <a:pPr lvl="1"/>
            <a:r>
              <a:rPr lang="en-US" sz="2000" dirty="0" err="1"/>
              <a:t>Nếu</a:t>
            </a:r>
            <a:r>
              <a:rPr lang="en-US" sz="2000" dirty="0"/>
              <a:t> </a:t>
            </a:r>
            <a:r>
              <a:rPr lang="en-US" sz="2000" dirty="0" err="1"/>
              <a:t>có</a:t>
            </a:r>
            <a:r>
              <a:rPr lang="en-US" sz="2000" dirty="0"/>
              <a:t> </a:t>
            </a:r>
            <a:r>
              <a:rPr lang="en-US" sz="2000" dirty="0" err="1"/>
              <a:t>ít</a:t>
            </a:r>
            <a:r>
              <a:rPr lang="en-US" sz="2000" dirty="0"/>
              <a:t> </a:t>
            </a:r>
            <a:r>
              <a:rPr lang="en-US" sz="2000" dirty="0" err="1"/>
              <a:t>nhất</a:t>
            </a:r>
            <a:r>
              <a:rPr lang="en-US" sz="2000" dirty="0"/>
              <a:t> 1 </a:t>
            </a:r>
            <a:r>
              <a:rPr lang="en-US" sz="2000" dirty="0" err="1"/>
              <a:t>cá</a:t>
            </a:r>
            <a:r>
              <a:rPr lang="en-US" sz="2000" dirty="0"/>
              <a:t> </a:t>
            </a:r>
            <a:r>
              <a:rPr lang="en-US" sz="2000" dirty="0" err="1"/>
              <a:t>thể</a:t>
            </a:r>
            <a:r>
              <a:rPr lang="en-US" sz="2000" dirty="0"/>
              <a:t> </a:t>
            </a:r>
            <a:r>
              <a:rPr lang="en-US" sz="2000" dirty="0" err="1"/>
              <a:t>bị</a:t>
            </a:r>
            <a:r>
              <a:rPr lang="en-US" sz="2000" dirty="0"/>
              <a:t> dominate </a:t>
            </a:r>
            <a:r>
              <a:rPr lang="en-US" sz="2000" dirty="0" err="1"/>
              <a:t>bởi</a:t>
            </a:r>
            <a:r>
              <a:rPr lang="en-US" sz="2000" dirty="0"/>
              <a:t> </a:t>
            </a:r>
            <a:r>
              <a:rPr lang="en-US" sz="2000" i="1" dirty="0"/>
              <a:t>c </a:t>
            </a:r>
            <a:r>
              <a:rPr lang="en-US" sz="2000" dirty="0" err="1"/>
              <a:t>thì</a:t>
            </a:r>
            <a:r>
              <a:rPr lang="en-US" sz="2000" dirty="0"/>
              <a:t> </a:t>
            </a:r>
            <a:r>
              <a:rPr lang="en-US" sz="2000" dirty="0" err="1"/>
              <a:t>giữ</a:t>
            </a:r>
            <a:r>
              <a:rPr lang="en-US" sz="2000" dirty="0"/>
              <a:t> </a:t>
            </a:r>
            <a:r>
              <a:rPr lang="en-US" sz="2000" dirty="0" err="1"/>
              <a:t>lại</a:t>
            </a:r>
            <a:r>
              <a:rPr lang="en-US" sz="2000" dirty="0"/>
              <a:t> </a:t>
            </a:r>
            <a:r>
              <a:rPr lang="en-US" sz="2000" i="1" dirty="0"/>
              <a:t>c</a:t>
            </a:r>
            <a:r>
              <a:rPr lang="en-US" sz="2000" dirty="0"/>
              <a:t> </a:t>
            </a:r>
            <a:r>
              <a:rPr lang="en-US" sz="2000" dirty="0" err="1"/>
              <a:t>và</a:t>
            </a:r>
            <a:r>
              <a:rPr lang="en-US" sz="2000" dirty="0"/>
              <a:t> </a:t>
            </a:r>
            <a:r>
              <a:rPr lang="en-US" sz="2000" dirty="0" err="1"/>
              <a:t>loại</a:t>
            </a:r>
            <a:r>
              <a:rPr lang="en-US" sz="2000" dirty="0"/>
              <a:t> </a:t>
            </a:r>
            <a:r>
              <a:rPr lang="en-US" sz="2000" dirty="0" err="1"/>
              <a:t>bỏ</a:t>
            </a:r>
            <a:r>
              <a:rPr lang="en-US" sz="2000" dirty="0"/>
              <a:t> 1 </a:t>
            </a:r>
            <a:r>
              <a:rPr lang="en-US" sz="2000" dirty="0" err="1"/>
              <a:t>cá</a:t>
            </a:r>
            <a:r>
              <a:rPr lang="en-US" sz="2000" dirty="0"/>
              <a:t> </a:t>
            </a:r>
            <a:r>
              <a:rPr lang="en-US" sz="2000" dirty="0" err="1"/>
              <a:t>thể</a:t>
            </a:r>
            <a:r>
              <a:rPr lang="en-US" sz="2000" dirty="0"/>
              <a:t> </a:t>
            </a:r>
            <a:r>
              <a:rPr lang="en-US" sz="2000" dirty="0" err="1"/>
              <a:t>ngẫu</a:t>
            </a:r>
            <a:r>
              <a:rPr lang="en-US" sz="2000" dirty="0"/>
              <a:t> </a:t>
            </a:r>
            <a:r>
              <a:rPr lang="en-US" sz="2000" dirty="0" err="1"/>
              <a:t>nhiên</a:t>
            </a:r>
            <a:r>
              <a:rPr lang="en-US" sz="2000" dirty="0"/>
              <a:t> </a:t>
            </a:r>
            <a:r>
              <a:rPr lang="en-US" sz="2000" dirty="0" err="1"/>
              <a:t>trong</a:t>
            </a:r>
            <a:r>
              <a:rPr lang="en-US" sz="2000" dirty="0"/>
              <a:t> </a:t>
            </a:r>
            <a:r>
              <a:rPr lang="en-US" sz="2000" dirty="0" err="1"/>
              <a:t>số</a:t>
            </a:r>
            <a:r>
              <a:rPr lang="en-US" sz="2000" dirty="0"/>
              <a:t> </a:t>
            </a:r>
            <a:r>
              <a:rPr lang="en-US" sz="2000" dirty="0" err="1"/>
              <a:t>các</a:t>
            </a:r>
            <a:r>
              <a:rPr lang="en-US" sz="2000" dirty="0"/>
              <a:t> </a:t>
            </a:r>
            <a:r>
              <a:rPr lang="en-US" sz="2000" dirty="0" err="1"/>
              <a:t>cá</a:t>
            </a:r>
            <a:r>
              <a:rPr lang="en-US" sz="2000" dirty="0"/>
              <a:t> </a:t>
            </a:r>
            <a:r>
              <a:rPr lang="en-US" sz="2000" dirty="0" err="1"/>
              <a:t>thể</a:t>
            </a:r>
            <a:r>
              <a:rPr lang="en-US" sz="2000" dirty="0"/>
              <a:t> </a:t>
            </a:r>
            <a:r>
              <a:rPr lang="en-US" sz="2000" dirty="0" err="1"/>
              <a:t>đó</a:t>
            </a:r>
            <a:endParaRPr lang="en-US" sz="2000" i="1" dirty="0"/>
          </a:p>
          <a:p>
            <a:pPr lvl="1"/>
            <a:r>
              <a:rPr lang="en-US" sz="2000" dirty="0" err="1"/>
              <a:t>Nếu</a:t>
            </a:r>
            <a:r>
              <a:rPr lang="en-US" sz="2000" dirty="0"/>
              <a:t> </a:t>
            </a:r>
            <a:r>
              <a:rPr lang="en-US" sz="2000" dirty="0" err="1"/>
              <a:t>không</a:t>
            </a:r>
            <a:r>
              <a:rPr lang="en-US" sz="2000" dirty="0"/>
              <a:t> </a:t>
            </a:r>
            <a:r>
              <a:rPr lang="en-US" sz="2000" dirty="0" err="1"/>
              <a:t>xảy</a:t>
            </a:r>
            <a:r>
              <a:rPr lang="en-US" sz="2000" dirty="0"/>
              <a:t> ra 1 </a:t>
            </a:r>
            <a:r>
              <a:rPr lang="en-US" sz="2000" dirty="0" err="1"/>
              <a:t>trong</a:t>
            </a:r>
            <a:r>
              <a:rPr lang="en-US" sz="2000" dirty="0"/>
              <a:t> 2 tr</a:t>
            </a:r>
            <a:r>
              <a:rPr lang="vi-VN" sz="2000" dirty="0"/>
              <a:t>ư</a:t>
            </a:r>
            <a:r>
              <a:rPr lang="en-US" sz="2000" dirty="0" err="1"/>
              <a:t>ờng</a:t>
            </a:r>
            <a:r>
              <a:rPr lang="en-US" sz="2000" dirty="0"/>
              <a:t> </a:t>
            </a:r>
            <a:r>
              <a:rPr lang="en-US" sz="2000" dirty="0" err="1"/>
              <a:t>hợp</a:t>
            </a:r>
            <a:r>
              <a:rPr lang="en-US" sz="2000" dirty="0"/>
              <a:t> </a:t>
            </a:r>
            <a:r>
              <a:rPr lang="en-US" sz="2000" dirty="0" err="1"/>
              <a:t>trên</a:t>
            </a:r>
            <a:r>
              <a:rPr lang="en-US" sz="2000" dirty="0"/>
              <a:t>:</a:t>
            </a:r>
          </a:p>
          <a:p>
            <a:pPr lvl="2"/>
            <a:r>
              <a:rPr lang="en-US" sz="1800" dirty="0" err="1"/>
              <a:t>Nếu</a:t>
            </a:r>
            <a:r>
              <a:rPr lang="en-US" sz="1800" dirty="0"/>
              <a:t> 1 </a:t>
            </a:r>
            <a:r>
              <a:rPr lang="en-US" sz="1800" dirty="0" err="1"/>
              <a:t>cá</a:t>
            </a:r>
            <a:r>
              <a:rPr lang="en-US" sz="1800" dirty="0"/>
              <a:t> </a:t>
            </a:r>
            <a:r>
              <a:rPr lang="en-US" sz="1800" dirty="0" err="1"/>
              <a:t>thể</a:t>
            </a:r>
            <a:r>
              <a:rPr lang="en-US" sz="1800" dirty="0"/>
              <a:t> </a:t>
            </a:r>
            <a:r>
              <a:rPr lang="en-US" sz="1800" dirty="0" err="1"/>
              <a:t>thuộc</a:t>
            </a:r>
            <a:r>
              <a:rPr lang="en-US" sz="1800" dirty="0"/>
              <a:t> </a:t>
            </a:r>
            <a:r>
              <a:rPr lang="en-US" sz="1800" dirty="0" err="1"/>
              <a:t>quần</a:t>
            </a:r>
            <a:r>
              <a:rPr lang="en-US" sz="1800" dirty="0"/>
              <a:t> </a:t>
            </a:r>
            <a:r>
              <a:rPr lang="en-US" sz="1800" dirty="0" err="1"/>
              <a:t>thể</a:t>
            </a:r>
            <a:r>
              <a:rPr lang="en-US" sz="1800" dirty="0"/>
              <a:t> </a:t>
            </a:r>
            <a:r>
              <a:rPr lang="en-US" sz="1800" dirty="0" err="1"/>
              <a:t>có</a:t>
            </a:r>
            <a:r>
              <a:rPr lang="en-US" sz="1800" dirty="0"/>
              <a:t> </a:t>
            </a:r>
            <a:r>
              <a:rPr lang="en-US" sz="1800" dirty="0" err="1"/>
              <a:t>cùng</a:t>
            </a:r>
            <a:r>
              <a:rPr lang="en-US" sz="1800" dirty="0"/>
              <a:t> </a:t>
            </a:r>
            <a:r>
              <a:rPr lang="en-US" sz="1800" dirty="0" err="1"/>
              <a:t>vecto</a:t>
            </a:r>
            <a:r>
              <a:rPr lang="en-US" sz="1800" dirty="0"/>
              <a:t> </a:t>
            </a:r>
            <a:r>
              <a:rPr lang="en-US" sz="1800" dirty="0" err="1"/>
              <a:t>đặc</a:t>
            </a:r>
            <a:r>
              <a:rPr lang="en-US" sz="1800" dirty="0"/>
              <a:t> tr</a:t>
            </a:r>
            <a:r>
              <a:rPr lang="vi-VN" sz="1800" dirty="0"/>
              <a:t>ư</a:t>
            </a:r>
            <a:r>
              <a:rPr lang="en-US" sz="1800" dirty="0"/>
              <a:t>ng </a:t>
            </a:r>
            <a:r>
              <a:rPr lang="en-US" sz="1800" dirty="0" err="1"/>
              <a:t>với</a:t>
            </a:r>
            <a:r>
              <a:rPr lang="en-US" sz="1800" dirty="0"/>
              <a:t> c </a:t>
            </a:r>
            <a:r>
              <a:rPr lang="en-US" sz="1800" dirty="0" err="1"/>
              <a:t>thì</a:t>
            </a:r>
            <a:r>
              <a:rPr lang="en-US" sz="1800" dirty="0"/>
              <a:t> </a:t>
            </a:r>
            <a:r>
              <a:rPr lang="en-US" sz="1800" dirty="0" err="1"/>
              <a:t>chọn</a:t>
            </a:r>
            <a:r>
              <a:rPr lang="en-US" sz="1800" dirty="0"/>
              <a:t> </a:t>
            </a:r>
            <a:r>
              <a:rPr lang="en-US" sz="1800" dirty="0" err="1"/>
              <a:t>giữ</a:t>
            </a:r>
            <a:r>
              <a:rPr lang="en-US" sz="1800" dirty="0"/>
              <a:t> </a:t>
            </a:r>
            <a:r>
              <a:rPr lang="en-US" sz="1800" dirty="0" err="1"/>
              <a:t>lại</a:t>
            </a:r>
            <a:r>
              <a:rPr lang="en-US" sz="1800" dirty="0"/>
              <a:t> </a:t>
            </a:r>
            <a:r>
              <a:rPr lang="en-US" sz="1800" dirty="0" err="1"/>
              <a:t>cá</a:t>
            </a:r>
            <a:r>
              <a:rPr lang="en-US" sz="1800" dirty="0"/>
              <a:t> </a:t>
            </a:r>
            <a:r>
              <a:rPr lang="en-US" sz="1800" dirty="0" err="1"/>
              <a:t>thể</a:t>
            </a:r>
            <a:r>
              <a:rPr lang="en-US" sz="1800" dirty="0"/>
              <a:t> </a:t>
            </a:r>
            <a:r>
              <a:rPr lang="en-US" sz="1800" dirty="0" err="1"/>
              <a:t>nào</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hàm</a:t>
            </a:r>
            <a:r>
              <a:rPr lang="en-US" sz="1800" dirty="0"/>
              <a:t> </a:t>
            </a:r>
            <a:r>
              <a:rPr lang="en-US" sz="1800" dirty="0" err="1"/>
              <a:t>mục</a:t>
            </a:r>
            <a:r>
              <a:rPr lang="en-US" sz="1800" dirty="0"/>
              <a:t> </a:t>
            </a:r>
            <a:r>
              <a:rPr lang="en-US" sz="1800" dirty="0" err="1"/>
              <a:t>tiêu</a:t>
            </a:r>
            <a:r>
              <a:rPr lang="en-US" sz="1800" dirty="0"/>
              <a:t> </a:t>
            </a:r>
            <a:r>
              <a:rPr lang="en-US" sz="1800" dirty="0" err="1"/>
              <a:t>gần</a:t>
            </a:r>
            <a:r>
              <a:rPr lang="en-US" sz="1800" dirty="0"/>
              <a:t> </a:t>
            </a:r>
            <a:r>
              <a:rPr lang="en-US" sz="1800" dirty="0" err="1"/>
              <a:t>giống</a:t>
            </a:r>
            <a:r>
              <a:rPr lang="en-US" sz="1800" dirty="0"/>
              <a:t> </a:t>
            </a:r>
            <a:r>
              <a:rPr lang="en-US" sz="1800" dirty="0" err="1"/>
              <a:t>vecto</a:t>
            </a:r>
            <a:r>
              <a:rPr lang="en-US" sz="1800" dirty="0"/>
              <a:t> </a:t>
            </a:r>
            <a:r>
              <a:rPr lang="en-US" sz="1800" dirty="0" err="1"/>
              <a:t>đặc</a:t>
            </a:r>
            <a:r>
              <a:rPr lang="en-US" sz="1800" dirty="0"/>
              <a:t> tr</a:t>
            </a:r>
            <a:r>
              <a:rPr lang="vi-VN" sz="1800" dirty="0"/>
              <a:t>ư</a:t>
            </a:r>
            <a:r>
              <a:rPr lang="en-US" sz="1800" dirty="0"/>
              <a:t>ng h</a:t>
            </a:r>
            <a:r>
              <a:rPr lang="vi-VN" sz="1800" dirty="0"/>
              <a:t>ơ</a:t>
            </a:r>
            <a:r>
              <a:rPr lang="en-US" sz="1800" dirty="0"/>
              <a:t>n.</a:t>
            </a:r>
          </a:p>
          <a:p>
            <a:pPr lvl="2"/>
            <a:r>
              <a:rPr lang="en-US" sz="1800" dirty="0"/>
              <a:t>Ng</a:t>
            </a:r>
            <a:r>
              <a:rPr lang="vi-VN" sz="1800" dirty="0"/>
              <a:t>ư</a:t>
            </a:r>
            <a:r>
              <a:rPr lang="en-US" sz="1800" dirty="0" err="1"/>
              <a:t>ợc</a:t>
            </a:r>
            <a:r>
              <a:rPr lang="en-US" sz="1800" dirty="0"/>
              <a:t> </a:t>
            </a:r>
            <a:r>
              <a:rPr lang="en-US" sz="1800" dirty="0" err="1"/>
              <a:t>lại</a:t>
            </a:r>
            <a:r>
              <a:rPr lang="en-US" sz="1800" dirty="0"/>
              <a:t>, </a:t>
            </a:r>
            <a:r>
              <a:rPr lang="en-US" sz="1800" dirty="0" err="1"/>
              <a:t>giữ</a:t>
            </a:r>
            <a:r>
              <a:rPr lang="en-US" sz="1800" dirty="0"/>
              <a:t> </a:t>
            </a:r>
            <a:r>
              <a:rPr lang="en-US" sz="1800" dirty="0" err="1"/>
              <a:t>lại</a:t>
            </a:r>
            <a:r>
              <a:rPr lang="en-US" sz="1800" dirty="0"/>
              <a:t> c </a:t>
            </a:r>
            <a:r>
              <a:rPr lang="en-US" sz="1800" dirty="0" err="1"/>
              <a:t>và</a:t>
            </a:r>
            <a:r>
              <a:rPr lang="en-US" sz="1800" dirty="0"/>
              <a:t> </a:t>
            </a:r>
            <a:r>
              <a:rPr lang="en-US" sz="1800" dirty="0" err="1"/>
              <a:t>loại</a:t>
            </a:r>
            <a:r>
              <a:rPr lang="en-US" sz="1800" dirty="0"/>
              <a:t> </a:t>
            </a:r>
            <a:r>
              <a:rPr lang="en-US" sz="1800" dirty="0" err="1"/>
              <a:t>bỏ</a:t>
            </a:r>
            <a:r>
              <a:rPr lang="en-US" sz="1800" dirty="0"/>
              <a:t> 1 </a:t>
            </a:r>
            <a:r>
              <a:rPr lang="en-US" sz="1800" dirty="0" err="1"/>
              <a:t>cá</a:t>
            </a:r>
            <a:r>
              <a:rPr lang="en-US" sz="1800" dirty="0"/>
              <a:t> </a:t>
            </a:r>
            <a:r>
              <a:rPr lang="en-US" sz="1800" dirty="0" err="1"/>
              <a:t>thể</a:t>
            </a:r>
            <a:r>
              <a:rPr lang="en-US" sz="1800" dirty="0"/>
              <a:t> </a:t>
            </a:r>
            <a:r>
              <a:rPr lang="en-US" sz="1800" dirty="0" err="1"/>
              <a:t>ngẫu</a:t>
            </a:r>
            <a:r>
              <a:rPr lang="en-US" sz="1800" dirty="0"/>
              <a:t> </a:t>
            </a:r>
            <a:r>
              <a:rPr lang="en-US" sz="1800" dirty="0" err="1"/>
              <a:t>nhiên</a:t>
            </a:r>
            <a:r>
              <a:rPr lang="en-US" sz="1800" dirty="0"/>
              <a:t> </a:t>
            </a:r>
            <a:r>
              <a:rPr lang="en-US" sz="1800" dirty="0" err="1"/>
              <a:t>trong</a:t>
            </a:r>
            <a:r>
              <a:rPr lang="en-US" sz="1800" dirty="0"/>
              <a:t> </a:t>
            </a:r>
            <a:r>
              <a:rPr lang="en-US" sz="1800" dirty="0" err="1"/>
              <a:t>quần</a:t>
            </a:r>
            <a:r>
              <a:rPr lang="en-US" sz="1800" dirty="0"/>
              <a:t> </a:t>
            </a:r>
            <a:r>
              <a:rPr lang="en-US" sz="1800" dirty="0" err="1"/>
              <a:t>thể</a:t>
            </a:r>
            <a:endParaRPr lang="en-US" sz="1800" dirty="0"/>
          </a:p>
          <a:p>
            <a:pPr lvl="2"/>
            <a:endParaRPr lang="en-US" sz="1700" dirty="0"/>
          </a:p>
        </p:txBody>
      </p:sp>
    </p:spTree>
    <p:extLst>
      <p:ext uri="{BB962C8B-B14F-4D97-AF65-F5344CB8AC3E}">
        <p14:creationId xmlns:p14="http://schemas.microsoft.com/office/powerpoint/2010/main" val="401105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4.3.    </a:t>
            </a:r>
            <a:r>
              <a:rPr lang="en-US" b="1" dirty="0" err="1"/>
              <a:t>Thuật</a:t>
            </a:r>
            <a:r>
              <a:rPr lang="en-US" b="1" dirty="0"/>
              <a:t> </a:t>
            </a:r>
            <a:r>
              <a:rPr lang="en-US" b="1" dirty="0" err="1"/>
              <a:t>toán</a:t>
            </a:r>
            <a:r>
              <a:rPr lang="en-US" b="1" dirty="0"/>
              <a:t> GDE3</a:t>
            </a:r>
          </a:p>
          <a:p>
            <a:pPr lvl="1" defTabSz="914400" eaLnBrk="1" fontAlgn="auto" hangingPunct="1">
              <a:lnSpc>
                <a:spcPct val="100000"/>
              </a:lnSpc>
              <a:spcBef>
                <a:spcPts val="0"/>
              </a:spcBef>
              <a:spcAft>
                <a:spcPts val="0"/>
              </a:spcAft>
              <a:defRPr/>
            </a:pPr>
            <a:r>
              <a:rPr lang="en-US" sz="2000" dirty="0" err="1"/>
              <a:t>Là</a:t>
            </a:r>
            <a:r>
              <a:rPr lang="en-US" sz="2000" dirty="0"/>
              <a:t> </a:t>
            </a:r>
            <a:r>
              <a:rPr lang="en-US" sz="2000" dirty="0" err="1"/>
              <a:t>giải</a:t>
            </a:r>
            <a:r>
              <a:rPr lang="en-US" sz="2000" dirty="0"/>
              <a:t> </a:t>
            </a:r>
            <a:r>
              <a:rPr lang="en-US" sz="2000" dirty="0" err="1"/>
              <a:t>thuật</a:t>
            </a:r>
            <a:r>
              <a:rPr lang="en-US" sz="2000" dirty="0"/>
              <a:t> di </a:t>
            </a:r>
            <a:r>
              <a:rPr lang="en-US" sz="2000" dirty="0" err="1"/>
              <a:t>truyền</a:t>
            </a:r>
            <a:r>
              <a:rPr lang="en-US" sz="2000" dirty="0"/>
              <a:t>, </a:t>
            </a:r>
            <a:r>
              <a:rPr lang="en-US" sz="2000" dirty="0" err="1"/>
              <a:t>không</a:t>
            </a:r>
            <a:r>
              <a:rPr lang="en-US" sz="2000" dirty="0"/>
              <a:t> </a:t>
            </a:r>
            <a:r>
              <a:rPr lang="en-US" sz="2000" dirty="0" err="1"/>
              <a:t>có</a:t>
            </a:r>
            <a:r>
              <a:rPr lang="en-US" sz="2000" dirty="0"/>
              <a:t> </a:t>
            </a:r>
            <a:r>
              <a:rPr lang="en-US" sz="2000" dirty="0" err="1"/>
              <a:t>lai</a:t>
            </a:r>
            <a:r>
              <a:rPr lang="en-US" sz="2000" dirty="0"/>
              <a:t> </a:t>
            </a:r>
            <a:r>
              <a:rPr lang="en-US" sz="2000" dirty="0" err="1"/>
              <a:t>ghép</a:t>
            </a:r>
            <a:r>
              <a:rPr lang="en-US" sz="2000" dirty="0"/>
              <a:t>, </a:t>
            </a:r>
            <a:r>
              <a:rPr lang="en-US" sz="2000" dirty="0" err="1"/>
              <a:t>chỉ</a:t>
            </a:r>
            <a:r>
              <a:rPr lang="en-US" sz="2000" dirty="0"/>
              <a:t> </a:t>
            </a:r>
            <a:r>
              <a:rPr lang="en-US" sz="2000" dirty="0" err="1"/>
              <a:t>có</a:t>
            </a:r>
            <a:r>
              <a:rPr lang="en-US" sz="2000" dirty="0"/>
              <a:t> </a:t>
            </a:r>
            <a:r>
              <a:rPr lang="en-US" sz="2000" dirty="0" err="1"/>
              <a:t>đột</a:t>
            </a:r>
            <a:r>
              <a:rPr lang="en-US" sz="2000" dirty="0"/>
              <a:t> </a:t>
            </a:r>
            <a:r>
              <a:rPr lang="en-US" sz="2000" dirty="0" err="1"/>
              <a:t>biến</a:t>
            </a:r>
            <a:r>
              <a:rPr lang="en-US" sz="2000" dirty="0"/>
              <a:t> </a:t>
            </a:r>
            <a:r>
              <a:rPr lang="en-US" sz="2000" dirty="0" err="1"/>
              <a:t>và</a:t>
            </a:r>
            <a:r>
              <a:rPr lang="en-US" sz="2000" dirty="0"/>
              <a:t> </a:t>
            </a:r>
            <a:r>
              <a:rPr lang="en-US" sz="2000" dirty="0" err="1"/>
              <a:t>chọn</a:t>
            </a:r>
            <a:r>
              <a:rPr lang="en-US" sz="2000" dirty="0"/>
              <a:t> </a:t>
            </a:r>
            <a:r>
              <a:rPr lang="en-US" sz="2000" dirty="0" err="1"/>
              <a:t>lọc</a:t>
            </a:r>
            <a:r>
              <a:rPr lang="en-US" sz="2000" dirty="0"/>
              <a:t>.</a:t>
            </a:r>
          </a:p>
          <a:p>
            <a:pPr lvl="1" defTabSz="914400" eaLnBrk="1" fontAlgn="auto" hangingPunct="1">
              <a:lnSpc>
                <a:spcPct val="100000"/>
              </a:lnSpc>
              <a:spcBef>
                <a:spcPts val="0"/>
              </a:spcBef>
              <a:spcAft>
                <a:spcPts val="0"/>
              </a:spcAft>
              <a:defRPr/>
            </a:pPr>
            <a:r>
              <a:rPr lang="en-US" sz="2000" b="1" dirty="0"/>
              <a:t>GDE: </a:t>
            </a:r>
            <a:r>
              <a:rPr lang="en-US" sz="2000" dirty="0" err="1"/>
              <a:t>Đột</a:t>
            </a:r>
            <a:r>
              <a:rPr lang="en-US" sz="2000" dirty="0"/>
              <a:t> </a:t>
            </a:r>
            <a:r>
              <a:rPr lang="en-US" sz="2000" dirty="0" err="1"/>
              <a:t>biến</a:t>
            </a:r>
            <a:r>
              <a:rPr lang="en-US" sz="2000" dirty="0"/>
              <a:t> </a:t>
            </a:r>
            <a:r>
              <a:rPr lang="en-US" sz="2000" dirty="0" err="1"/>
              <a:t>cá</a:t>
            </a:r>
            <a:r>
              <a:rPr lang="en-US" sz="2000" dirty="0"/>
              <a:t> </a:t>
            </a:r>
            <a:r>
              <a:rPr lang="en-US" sz="2000" dirty="0" err="1"/>
              <a:t>thể</a:t>
            </a:r>
            <a:r>
              <a:rPr lang="en-US" sz="2000" dirty="0"/>
              <a:t> x </a:t>
            </a:r>
            <a:r>
              <a:rPr lang="en-US" sz="2000" dirty="0" err="1"/>
              <a:t>thành</a:t>
            </a:r>
            <a:r>
              <a:rPr lang="en-US" sz="2000" dirty="0"/>
              <a:t> x’ </a:t>
            </a:r>
            <a:r>
              <a:rPr lang="en-US" sz="2000" dirty="0" err="1"/>
              <a:t>theo</a:t>
            </a:r>
            <a:r>
              <a:rPr lang="en-US" sz="2000" dirty="0"/>
              <a:t> 1 </a:t>
            </a:r>
            <a:r>
              <a:rPr lang="en-US" sz="2000" dirty="0" err="1"/>
              <a:t>quy</a:t>
            </a:r>
            <a:r>
              <a:rPr lang="en-US" sz="2000" dirty="0"/>
              <a:t> </a:t>
            </a:r>
            <a:r>
              <a:rPr lang="en-US" sz="2000" dirty="0" err="1"/>
              <a:t>tắc</a:t>
            </a:r>
            <a:r>
              <a:rPr lang="en-US" sz="2000" dirty="0"/>
              <a:t> </a:t>
            </a:r>
            <a:r>
              <a:rPr lang="en-US" sz="2000" err="1"/>
              <a:t>nhất</a:t>
            </a:r>
            <a:r>
              <a:rPr lang="en-US" sz="2000"/>
              <a:t> định</a:t>
            </a:r>
            <a:r>
              <a:rPr lang="en-US" sz="2000" dirty="0"/>
              <a:t>,</a:t>
            </a:r>
            <a:r>
              <a:rPr lang="en-US" sz="2000"/>
              <a:t> chọn cá thể tốt h</a:t>
            </a:r>
            <a:r>
              <a:rPr lang="vi-VN" sz="2000"/>
              <a:t>ơ</a:t>
            </a:r>
            <a:r>
              <a:rPr lang="en-US" sz="2000"/>
              <a:t>n</a:t>
            </a:r>
            <a:endParaRPr lang="en-US" sz="2000" dirty="0"/>
          </a:p>
          <a:p>
            <a:pPr lvl="1" defTabSz="914400" eaLnBrk="1" fontAlgn="auto" hangingPunct="1">
              <a:lnSpc>
                <a:spcPct val="100000"/>
              </a:lnSpc>
              <a:spcBef>
                <a:spcPts val="0"/>
              </a:spcBef>
              <a:spcAft>
                <a:spcPts val="0"/>
              </a:spcAft>
              <a:defRPr/>
            </a:pPr>
            <a:r>
              <a:rPr lang="en-US" sz="2000"/>
              <a:t>Công thức đột biến:</a:t>
            </a:r>
            <a:endParaRPr lang="en-US" sz="2000"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endParaRPr lang="en-US" sz="2000" dirty="0"/>
          </a:p>
          <a:p>
            <a:pPr lvl="1" defTabSz="914400" eaLnBrk="1" fontAlgn="auto" hangingPunct="1">
              <a:lnSpc>
                <a:spcPct val="100000"/>
              </a:lnSpc>
              <a:spcBef>
                <a:spcPts val="0"/>
              </a:spcBef>
              <a:spcAft>
                <a:spcPts val="0"/>
              </a:spcAft>
              <a:defRPr/>
            </a:pPr>
            <a:endParaRPr lang="en-US" sz="2000" b="1" dirty="0"/>
          </a:p>
          <a:p>
            <a:pPr lvl="1" defTabSz="914400" eaLnBrk="1" fontAlgn="auto" hangingPunct="1">
              <a:lnSpc>
                <a:spcPct val="100000"/>
              </a:lnSpc>
              <a:spcBef>
                <a:spcPts val="0"/>
              </a:spcBef>
              <a:spcAft>
                <a:spcPts val="0"/>
              </a:spcAft>
              <a:defRPr/>
            </a:pPr>
            <a:r>
              <a:rPr lang="en-US" sz="2000" b="1" dirty="0"/>
              <a:t>GDE2</a:t>
            </a:r>
            <a:r>
              <a:rPr lang="en-US" sz="2000" b="1"/>
              <a:t>: </a:t>
            </a:r>
            <a:r>
              <a:rPr lang="en-US" sz="2000"/>
              <a:t>cải tiến bằng việc ra quyết định dựa trên </a:t>
            </a:r>
            <a:r>
              <a:rPr lang="en-US" sz="2000" b="1"/>
              <a:t> Crowdedness </a:t>
            </a:r>
            <a:r>
              <a:rPr lang="en-US" sz="2000"/>
              <a:t>khi x và x’ không </a:t>
            </a:r>
            <a:r>
              <a:rPr lang="en-US" sz="2000" b="1"/>
              <a:t>dominate</a:t>
            </a:r>
            <a:r>
              <a:rPr lang="en-US" sz="2000"/>
              <a:t> nhau</a:t>
            </a:r>
            <a:endParaRPr lang="en-US" sz="2000" dirty="0"/>
          </a:p>
        </p:txBody>
      </p:sp>
      <p:pic>
        <p:nvPicPr>
          <p:cNvPr id="4" name="Picture 4">
            <a:extLst>
              <a:ext uri="{FF2B5EF4-FFF2-40B4-BE49-F238E27FC236}">
                <a16:creationId xmlns:a16="http://schemas.microsoft.com/office/drawing/2014/main" id="{15E435DB-99B8-4452-AC57-DBA968D2B5F7}"/>
              </a:ext>
            </a:extLst>
          </p:cNvPr>
          <p:cNvPicPr/>
          <p:nvPr/>
        </p:nvPicPr>
        <p:blipFill>
          <a:blip r:embed="rId2">
            <a:extLst>
              <a:ext uri="{28A0092B-C50C-407E-A947-70E740481C1C}">
                <a14:useLocalDpi xmlns:a14="http://schemas.microsoft.com/office/drawing/2010/main" val="0"/>
              </a:ext>
            </a:extLst>
          </a:blip>
          <a:stretch>
            <a:fillRect/>
          </a:stretch>
        </p:blipFill>
        <p:spPr>
          <a:xfrm>
            <a:off x="2295199" y="2703512"/>
            <a:ext cx="4553602" cy="2808288"/>
          </a:xfrm>
          <a:prstGeom prst="rect">
            <a:avLst/>
          </a:prstGeom>
        </p:spPr>
      </p:pic>
    </p:spTree>
    <p:extLst>
      <p:ext uri="{BB962C8B-B14F-4D97-AF65-F5344CB8AC3E}">
        <p14:creationId xmlns:p14="http://schemas.microsoft.com/office/powerpoint/2010/main" val="183727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4.3.    </a:t>
            </a:r>
            <a:r>
              <a:rPr lang="en-US" b="1" dirty="0" err="1"/>
              <a:t>Thuật</a:t>
            </a:r>
            <a:r>
              <a:rPr lang="en-US" b="1" dirty="0"/>
              <a:t> </a:t>
            </a:r>
            <a:r>
              <a:rPr lang="en-US" b="1" dirty="0" err="1"/>
              <a:t>toán</a:t>
            </a:r>
            <a:r>
              <a:rPr lang="en-US" b="1" dirty="0"/>
              <a:t> GDE3</a:t>
            </a:r>
          </a:p>
          <a:p>
            <a:pPr lvl="1" defTabSz="914400" eaLnBrk="1" fontAlgn="auto" hangingPunct="1">
              <a:lnSpc>
                <a:spcPct val="100000"/>
              </a:lnSpc>
              <a:spcBef>
                <a:spcPts val="0"/>
              </a:spcBef>
              <a:spcAft>
                <a:spcPts val="0"/>
              </a:spcAft>
              <a:defRPr/>
            </a:pPr>
            <a:r>
              <a:rPr lang="en-US" sz="2000" b="1" dirty="0"/>
              <a:t>GDE3: </a:t>
            </a:r>
            <a:r>
              <a:rPr lang="en-US" sz="2000" dirty="0" err="1"/>
              <a:t>mở</a:t>
            </a:r>
            <a:r>
              <a:rPr lang="en-US" sz="2000" dirty="0"/>
              <a:t> </a:t>
            </a:r>
            <a:r>
              <a:rPr lang="en-US" sz="2000" dirty="0" err="1"/>
              <a:t>rộng</a:t>
            </a:r>
            <a:r>
              <a:rPr lang="en-US" sz="2000" dirty="0"/>
              <a:t> </a:t>
            </a:r>
            <a:r>
              <a:rPr lang="en-US" sz="2000" dirty="0" err="1"/>
              <a:t>ph</a:t>
            </a:r>
            <a:r>
              <a:rPr lang="vi-VN" sz="2000" dirty="0"/>
              <a:t>ư</a:t>
            </a:r>
            <a:r>
              <a:rPr lang="en-US" sz="2000" dirty="0" err="1"/>
              <a:t>ơng</a:t>
            </a:r>
            <a:r>
              <a:rPr lang="en-US" sz="2000" dirty="0"/>
              <a:t> </a:t>
            </a:r>
            <a:r>
              <a:rPr lang="en-US" sz="2000" dirty="0" err="1"/>
              <a:t>thức</a:t>
            </a:r>
            <a:r>
              <a:rPr lang="en-US" sz="2000" dirty="0"/>
              <a:t> </a:t>
            </a:r>
            <a:r>
              <a:rPr lang="en-US" sz="2000" dirty="0" err="1"/>
              <a:t>đột</a:t>
            </a:r>
            <a:r>
              <a:rPr lang="en-US" sz="2000" dirty="0"/>
              <a:t> </a:t>
            </a:r>
            <a:r>
              <a:rPr lang="en-US" sz="2000" dirty="0" err="1"/>
              <a:t>biến</a:t>
            </a:r>
            <a:r>
              <a:rPr lang="en-US" sz="2000" dirty="0"/>
              <a:t> </a:t>
            </a:r>
            <a:r>
              <a:rPr lang="en-US" sz="2000" dirty="0" err="1"/>
              <a:t>với</a:t>
            </a:r>
            <a:r>
              <a:rPr lang="en-US" sz="2000" dirty="0"/>
              <a:t> </a:t>
            </a:r>
            <a:r>
              <a:rPr lang="en-US" sz="2000" b="1" dirty="0"/>
              <a:t> M Objectives </a:t>
            </a:r>
            <a:r>
              <a:rPr lang="en-US" sz="2000" dirty="0" err="1"/>
              <a:t>và</a:t>
            </a:r>
            <a:r>
              <a:rPr lang="en-US" sz="2000" b="1" dirty="0"/>
              <a:t> K Constraints</a:t>
            </a:r>
            <a:r>
              <a:rPr lang="en-US" sz="2000" dirty="0"/>
              <a:t>.</a:t>
            </a:r>
          </a:p>
          <a:p>
            <a:pPr lvl="1" defTabSz="914400" eaLnBrk="1" fontAlgn="auto" hangingPunct="1">
              <a:lnSpc>
                <a:spcPct val="100000"/>
              </a:lnSpc>
              <a:spcBef>
                <a:spcPts val="0"/>
              </a:spcBef>
              <a:spcAft>
                <a:spcPts val="0"/>
              </a:spcAft>
              <a:defRPr/>
            </a:pPr>
            <a:r>
              <a:rPr lang="en-US" sz="2000" dirty="0" err="1"/>
              <a:t>Quy</a:t>
            </a:r>
            <a:r>
              <a:rPr lang="en-US" sz="2000" dirty="0"/>
              <a:t> </a:t>
            </a:r>
            <a:r>
              <a:rPr lang="en-US" sz="2000" dirty="0" err="1"/>
              <a:t>tắc</a:t>
            </a:r>
            <a:r>
              <a:rPr lang="en-US" sz="2000" dirty="0"/>
              <a:t> selection:</a:t>
            </a:r>
          </a:p>
          <a:p>
            <a:pPr lvl="2" defTabSz="914400" eaLnBrk="1" fontAlgn="auto" hangingPunct="1">
              <a:lnSpc>
                <a:spcPct val="100000"/>
              </a:lnSpc>
              <a:spcBef>
                <a:spcPts val="0"/>
              </a:spcBef>
              <a:spcAft>
                <a:spcPts val="0"/>
              </a:spcAft>
              <a:defRPr/>
            </a:pPr>
            <a:r>
              <a:rPr lang="vi-VN" sz="1800" dirty="0">
                <a:latin typeface="Calibri" panose="020F0502020204030204" pitchFamily="34" charset="0"/>
                <a:cs typeface="Calibri" panose="020F0502020204030204" pitchFamily="34" charset="0"/>
              </a:rPr>
              <a:t>Cả 2 không khả thi: cái mới được chọn nếu violate constraints ít hơn cái cũ</a:t>
            </a:r>
            <a:endParaRPr lang="en-US" sz="1800" dirty="0">
              <a:latin typeface="Calibri" panose="020F0502020204030204" pitchFamily="34" charset="0"/>
              <a:cs typeface="Calibri" panose="020F0502020204030204" pitchFamily="34" charset="0"/>
            </a:endParaRPr>
          </a:p>
          <a:p>
            <a:pPr lvl="2" defTabSz="914400" eaLnBrk="1" fontAlgn="auto" hangingPunct="1">
              <a:lnSpc>
                <a:spcPct val="100000"/>
              </a:lnSpc>
              <a:spcBef>
                <a:spcPts val="0"/>
              </a:spcBef>
              <a:spcAft>
                <a:spcPts val="0"/>
              </a:spcAft>
              <a:defRPr/>
            </a:pPr>
            <a:r>
              <a:rPr lang="vi-VN" sz="1800" dirty="0">
                <a:latin typeface="Calibri" panose="020F0502020204030204" pitchFamily="34" charset="0"/>
                <a:cs typeface="Calibri" panose="020F0502020204030204" pitchFamily="34" charset="0"/>
              </a:rPr>
              <a:t>1 cái khả thi và 1 không khả thi thì cái khả thi được chọn.</a:t>
            </a:r>
            <a:endParaRPr lang="en-US" sz="1800" dirty="0">
              <a:latin typeface="Calibri" panose="020F0502020204030204" pitchFamily="34" charset="0"/>
              <a:cs typeface="Calibri" panose="020F0502020204030204" pitchFamily="34" charset="0"/>
            </a:endParaRPr>
          </a:p>
          <a:p>
            <a:pPr lvl="2" defTabSz="914400" eaLnBrk="1" fontAlgn="auto" hangingPunct="1">
              <a:lnSpc>
                <a:spcPct val="100000"/>
              </a:lnSpc>
              <a:spcBef>
                <a:spcPts val="0"/>
              </a:spcBef>
              <a:spcAft>
                <a:spcPts val="0"/>
              </a:spcAft>
              <a:defRPr/>
            </a:pPr>
            <a:r>
              <a:rPr lang="vi-VN" sz="1800" dirty="0">
                <a:latin typeface="Calibri" panose="020F0502020204030204" pitchFamily="34" charset="0"/>
                <a:cs typeface="Calibri" panose="020F0502020204030204" pitchFamily="34" charset="0"/>
              </a:rPr>
              <a:t>Cả 2 khả thi: cái mới được chọn nếu weakly dominate cái cũ ở hàm mục tiêu. Cái cũ được chọn nếu dominate cái cũ. Chọn cả hai nếu không cái nào dominate cái nào</a:t>
            </a:r>
            <a:endParaRPr lang="en-US" sz="1800" dirty="0">
              <a:latin typeface="Calibri" panose="020F0502020204030204" pitchFamily="34" charset="0"/>
              <a:cs typeface="Calibri" panose="020F0502020204030204" pitchFamily="34" charset="0"/>
            </a:endParaRPr>
          </a:p>
          <a:p>
            <a:pPr lvl="2" defTabSz="914400" eaLnBrk="1" fontAlgn="auto" hangingPunct="1">
              <a:lnSpc>
                <a:spcPct val="100000"/>
              </a:lnSpc>
              <a:spcBef>
                <a:spcPts val="0"/>
              </a:spcBef>
              <a:spcAft>
                <a:spcPts val="0"/>
              </a:spcAft>
              <a:defRPr/>
            </a:pPr>
            <a:r>
              <a:rPr lang="vi-VN" sz="1800" dirty="0">
                <a:latin typeface="Calibri" panose="020F0502020204030204" pitchFamily="34" charset="0"/>
                <a:cs typeface="Calibri" panose="020F0502020204030204" pitchFamily="34" charset="0"/>
              </a:rPr>
              <a:t>Sau 1 thế hệ, số lượng cá thể có thể tăng lên. Nếu vào trường hợp này thì sẽ giảm size quần thể giống </a:t>
            </a:r>
            <a:r>
              <a:rPr lang="vi-VN" sz="1800" b="1" dirty="0">
                <a:latin typeface="Calibri" panose="020F0502020204030204" pitchFamily="34" charset="0"/>
                <a:cs typeface="Calibri" panose="020F0502020204030204" pitchFamily="34" charset="0"/>
              </a:rPr>
              <a:t>NSGA-II</a:t>
            </a:r>
            <a:r>
              <a:rPr lang="vi-VN" sz="1800" dirty="0">
                <a:latin typeface="Calibri" panose="020F0502020204030204" pitchFamily="34" charset="0"/>
                <a:cs typeface="Calibri" panose="020F0502020204030204" pitchFamily="34" charset="0"/>
              </a:rPr>
              <a:t> (dựa trên </a:t>
            </a:r>
            <a:r>
              <a:rPr lang="vi-VN" sz="1800" b="1" dirty="0">
                <a:latin typeface="Calibri" panose="020F0502020204030204" pitchFamily="34" charset="0"/>
                <a:cs typeface="Calibri" panose="020F0502020204030204" pitchFamily="34" charset="0"/>
              </a:rPr>
              <a:t>non-dominance</a:t>
            </a:r>
            <a:r>
              <a:rPr lang="vi-VN" sz="1800" dirty="0">
                <a:latin typeface="Calibri" panose="020F0502020204030204" pitchFamily="34" charset="0"/>
                <a:cs typeface="Calibri" panose="020F0502020204030204" pitchFamily="34" charset="0"/>
              </a:rPr>
              <a:t> &amp; </a:t>
            </a:r>
            <a:r>
              <a:rPr lang="vi-VN" sz="1800" b="1" dirty="0">
                <a:latin typeface="Calibri" panose="020F0502020204030204" pitchFamily="34" charset="0"/>
                <a:cs typeface="Calibri" panose="020F0502020204030204" pitchFamily="34" charset="0"/>
              </a:rPr>
              <a:t>crowdedness</a:t>
            </a:r>
            <a:r>
              <a:rPr lang="vi-VN" sz="1800"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18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AC62-41CB-4C03-85D8-43DCD57ABDA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C12A482-E919-4706-A941-D3B6F94201BD}"/>
              </a:ext>
            </a:extLst>
          </p:cNvPr>
          <p:cNvSpPr>
            <a:spLocks noGrp="1"/>
          </p:cNvSpPr>
          <p:nvPr>
            <p:ph idx="1"/>
          </p:nvPr>
        </p:nvSpPr>
        <p:spPr/>
        <p:txBody>
          <a:bodyPr/>
          <a:lstStyle/>
          <a:p>
            <a:pPr lvl="1"/>
            <a:r>
              <a:rPr lang="en-US" sz="2400" dirty="0"/>
              <a:t>Cơ sở lý thuyết</a:t>
            </a:r>
          </a:p>
          <a:p>
            <a:pPr lvl="1"/>
            <a:r>
              <a:rPr lang="en-US" sz="2400" dirty="0"/>
              <a:t>Mô hình bài toán đấu thầu nhiều vòng</a:t>
            </a:r>
          </a:p>
          <a:p>
            <a:pPr lvl="1"/>
            <a:r>
              <a:rPr lang="en-US" sz="2400" dirty="0"/>
              <a:t>Cài đặt và đánh giá thực nghiệm các thuật toán </a:t>
            </a:r>
          </a:p>
          <a:p>
            <a:pPr lvl="1"/>
            <a:r>
              <a:rPr lang="en-US" sz="2400" dirty="0"/>
              <a:t>Kết luận và định hướng phát triển </a:t>
            </a:r>
          </a:p>
        </p:txBody>
      </p:sp>
    </p:spTree>
    <p:extLst>
      <p:ext uri="{BB962C8B-B14F-4D97-AF65-F5344CB8AC3E}">
        <p14:creationId xmlns:p14="http://schemas.microsoft.com/office/powerpoint/2010/main" val="497083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4.4.    </a:t>
            </a:r>
            <a:r>
              <a:rPr lang="en-US" b="1" dirty="0" err="1"/>
              <a:t>Thuật</a:t>
            </a:r>
            <a:r>
              <a:rPr lang="en-US" b="1" dirty="0"/>
              <a:t> </a:t>
            </a:r>
            <a:r>
              <a:rPr lang="en-US" b="1" dirty="0" err="1"/>
              <a:t>toán</a:t>
            </a:r>
            <a:r>
              <a:rPr lang="en-US" b="1" dirty="0"/>
              <a:t> PESA2</a:t>
            </a:r>
          </a:p>
          <a:p>
            <a:pPr lvl="1" defTabSz="914400" eaLnBrk="1" fontAlgn="auto" hangingPunct="1">
              <a:lnSpc>
                <a:spcPct val="100000"/>
              </a:lnSpc>
              <a:spcBef>
                <a:spcPts val="0"/>
              </a:spcBef>
              <a:spcAft>
                <a:spcPts val="0"/>
              </a:spcAft>
              <a:defRPr/>
            </a:pPr>
            <a:r>
              <a:rPr lang="en-US" sz="2000" dirty="0" err="1"/>
              <a:t>Dựa</a:t>
            </a:r>
            <a:r>
              <a:rPr lang="en-US" sz="2000" dirty="0"/>
              <a:t> </a:t>
            </a:r>
            <a:r>
              <a:rPr lang="en-US" sz="2000" dirty="0" err="1"/>
              <a:t>trên</a:t>
            </a:r>
            <a:r>
              <a:rPr lang="en-US" sz="2000" dirty="0"/>
              <a:t> </a:t>
            </a:r>
            <a:r>
              <a:rPr lang="en-US" sz="2000" dirty="0" err="1"/>
              <a:t>việc</a:t>
            </a:r>
            <a:r>
              <a:rPr lang="en-US" sz="2000" dirty="0"/>
              <a:t> </a:t>
            </a:r>
            <a:r>
              <a:rPr lang="en-US" sz="2000" dirty="0" err="1"/>
              <a:t>duy</a:t>
            </a:r>
            <a:r>
              <a:rPr lang="en-US" sz="2000" dirty="0"/>
              <a:t> </a:t>
            </a:r>
            <a:r>
              <a:rPr lang="en-US" sz="2000" dirty="0" err="1"/>
              <a:t>trì</a:t>
            </a:r>
            <a:r>
              <a:rPr lang="en-US" sz="2000" dirty="0"/>
              <a:t> 2 </a:t>
            </a:r>
            <a:r>
              <a:rPr lang="en-US" sz="2000" dirty="0" err="1"/>
              <a:t>quần</a:t>
            </a:r>
            <a:r>
              <a:rPr lang="en-US" sz="2000" dirty="0"/>
              <a:t> </a:t>
            </a:r>
            <a:r>
              <a:rPr lang="en-US" sz="2000" dirty="0" err="1"/>
              <a:t>thể</a:t>
            </a:r>
            <a:r>
              <a:rPr lang="en-US" sz="2000" dirty="0"/>
              <a:t>: </a:t>
            </a:r>
            <a:r>
              <a:rPr lang="en-US" sz="2000" dirty="0" err="1"/>
              <a:t>một</a:t>
            </a:r>
            <a:r>
              <a:rPr lang="en-US" sz="2000" dirty="0"/>
              <a:t> </a:t>
            </a:r>
            <a:r>
              <a:rPr lang="en-US" sz="2000" dirty="0" err="1"/>
              <a:t>quần</a:t>
            </a:r>
            <a:r>
              <a:rPr lang="en-US" sz="2000" dirty="0"/>
              <a:t> </a:t>
            </a:r>
            <a:r>
              <a:rPr lang="en-US" sz="2000" dirty="0" err="1"/>
              <a:t>thể</a:t>
            </a:r>
            <a:r>
              <a:rPr lang="en-US" sz="2000" dirty="0"/>
              <a:t> internal </a:t>
            </a:r>
            <a:r>
              <a:rPr lang="en-US" sz="2000" dirty="0" err="1"/>
              <a:t>kích</a:t>
            </a:r>
            <a:r>
              <a:rPr lang="en-US" sz="2000" dirty="0"/>
              <a:t> </a:t>
            </a:r>
            <a:r>
              <a:rPr lang="en-US" sz="2000" dirty="0" err="1"/>
              <a:t>thước</a:t>
            </a:r>
            <a:r>
              <a:rPr lang="en-US" sz="2000" dirty="0"/>
              <a:t> </a:t>
            </a:r>
            <a:r>
              <a:rPr lang="en-US" sz="2000" dirty="0" err="1"/>
              <a:t>cố</a:t>
            </a:r>
            <a:r>
              <a:rPr lang="en-US" sz="2000" dirty="0"/>
              <a:t> </a:t>
            </a:r>
            <a:r>
              <a:rPr lang="en-US" sz="2000" dirty="0" err="1"/>
              <a:t>định</a:t>
            </a:r>
            <a:r>
              <a:rPr lang="en-US" sz="2000" dirty="0"/>
              <a:t> </a:t>
            </a:r>
            <a:r>
              <a:rPr lang="en-US" sz="2000" dirty="0" err="1"/>
              <a:t>và</a:t>
            </a:r>
            <a:r>
              <a:rPr lang="en-US" sz="2000" dirty="0"/>
              <a:t> 1 </a:t>
            </a:r>
            <a:r>
              <a:rPr lang="en-US" sz="2000" dirty="0" err="1"/>
              <a:t>quần</a:t>
            </a:r>
            <a:r>
              <a:rPr lang="en-US" sz="2000" dirty="0"/>
              <a:t> </a:t>
            </a:r>
            <a:r>
              <a:rPr lang="en-US" sz="2000" dirty="0" err="1"/>
              <a:t>thể</a:t>
            </a:r>
            <a:r>
              <a:rPr lang="en-US" sz="2000" dirty="0"/>
              <a:t> external </a:t>
            </a:r>
            <a:r>
              <a:rPr lang="en-US" sz="2000" dirty="0" err="1"/>
              <a:t>không</a:t>
            </a:r>
            <a:r>
              <a:rPr lang="en-US" sz="2000" dirty="0"/>
              <a:t> </a:t>
            </a:r>
            <a:r>
              <a:rPr lang="en-US" sz="2000" dirty="0" err="1"/>
              <a:t>cố</a:t>
            </a:r>
            <a:r>
              <a:rPr lang="en-US" sz="2000" dirty="0"/>
              <a:t> </a:t>
            </a:r>
            <a:r>
              <a:rPr lang="en-US" sz="2000" dirty="0" err="1"/>
              <a:t>định</a:t>
            </a:r>
            <a:r>
              <a:rPr lang="en-US" sz="2000" dirty="0"/>
              <a:t> </a:t>
            </a:r>
            <a:r>
              <a:rPr lang="en-US" sz="2000" dirty="0" err="1"/>
              <a:t>số</a:t>
            </a:r>
            <a:r>
              <a:rPr lang="en-US" sz="2000" dirty="0"/>
              <a:t> </a:t>
            </a:r>
            <a:r>
              <a:rPr lang="en-US" sz="2000" dirty="0" err="1"/>
              <a:t>cá</a:t>
            </a:r>
            <a:r>
              <a:rPr lang="en-US" sz="2000" dirty="0"/>
              <a:t> </a:t>
            </a:r>
            <a:r>
              <a:rPr lang="en-US" sz="2000" dirty="0" err="1"/>
              <a:t>thể</a:t>
            </a:r>
            <a:r>
              <a:rPr lang="en-US" sz="2000" dirty="0"/>
              <a:t> </a:t>
            </a:r>
            <a:r>
              <a:rPr lang="en-US" sz="2000" dirty="0" err="1"/>
              <a:t>nhưng</a:t>
            </a:r>
            <a:r>
              <a:rPr lang="en-US" sz="2000" dirty="0"/>
              <a:t> </a:t>
            </a:r>
            <a:r>
              <a:rPr lang="en-US" sz="2000" dirty="0" err="1"/>
              <a:t>giới</a:t>
            </a:r>
            <a:r>
              <a:rPr lang="en-US" sz="2000" dirty="0"/>
              <a:t> </a:t>
            </a:r>
            <a:r>
              <a:rPr lang="en-US" sz="2000" dirty="0" err="1"/>
              <a:t>hạn</a:t>
            </a:r>
            <a:r>
              <a:rPr lang="en-US" sz="2000" dirty="0"/>
              <a:t> </a:t>
            </a:r>
            <a:r>
              <a:rPr lang="en-US" sz="2000" dirty="0" err="1"/>
              <a:t>kích</a:t>
            </a:r>
            <a:r>
              <a:rPr lang="en-US" sz="2000" dirty="0"/>
              <a:t> </a:t>
            </a:r>
            <a:r>
              <a:rPr lang="en-US" sz="2000" dirty="0" err="1"/>
              <a:t>thước</a:t>
            </a:r>
            <a:r>
              <a:rPr lang="en-US" sz="2000" dirty="0"/>
              <a:t> </a:t>
            </a:r>
            <a:r>
              <a:rPr lang="en-US" sz="2000" dirty="0" err="1"/>
              <a:t>quần</a:t>
            </a:r>
            <a:r>
              <a:rPr lang="en-US" sz="2000" dirty="0"/>
              <a:t> </a:t>
            </a:r>
            <a:r>
              <a:rPr lang="en-US" sz="2000" dirty="0" err="1"/>
              <a:t>thể</a:t>
            </a:r>
            <a:endParaRPr lang="en-US" sz="2000" b="1" dirty="0"/>
          </a:p>
          <a:p>
            <a:pPr lvl="1" defTabSz="914400" eaLnBrk="1" fontAlgn="auto" hangingPunct="1">
              <a:lnSpc>
                <a:spcPct val="100000"/>
              </a:lnSpc>
              <a:spcBef>
                <a:spcPts val="0"/>
              </a:spcBef>
              <a:spcAft>
                <a:spcPts val="0"/>
              </a:spcAft>
              <a:defRPr/>
            </a:pPr>
            <a:r>
              <a:rPr lang="en-US" sz="2000" dirty="0" err="1"/>
              <a:t>Không</a:t>
            </a:r>
            <a:r>
              <a:rPr lang="en-US" sz="2000" dirty="0"/>
              <a:t> </a:t>
            </a:r>
            <a:r>
              <a:rPr lang="en-US" sz="2000" dirty="0" err="1"/>
              <a:t>gian</a:t>
            </a:r>
            <a:r>
              <a:rPr lang="en-US" sz="2000" dirty="0"/>
              <a:t> </a:t>
            </a:r>
            <a:r>
              <a:rPr lang="en-US" sz="2000" dirty="0" err="1"/>
              <a:t>mục</a:t>
            </a:r>
            <a:r>
              <a:rPr lang="en-US" sz="2000" dirty="0"/>
              <a:t> </a:t>
            </a:r>
            <a:r>
              <a:rPr lang="en-US" sz="2000" dirty="0" err="1"/>
              <a:t>tiêu</a:t>
            </a:r>
            <a:r>
              <a:rPr lang="en-US" sz="2000" dirty="0"/>
              <a:t> </a:t>
            </a:r>
            <a:r>
              <a:rPr lang="en-US" sz="2000" dirty="0" err="1"/>
              <a:t>được</a:t>
            </a:r>
            <a:r>
              <a:rPr lang="en-US" sz="2000" dirty="0"/>
              <a:t> chia </a:t>
            </a:r>
            <a:r>
              <a:rPr lang="en-US" sz="2000" dirty="0" err="1"/>
              <a:t>thành</a:t>
            </a:r>
            <a:r>
              <a:rPr lang="en-US" sz="2000" dirty="0"/>
              <a:t> </a:t>
            </a:r>
            <a:r>
              <a:rPr lang="en-US" sz="2000" dirty="0" err="1"/>
              <a:t>các</a:t>
            </a:r>
            <a:r>
              <a:rPr lang="en-US" sz="2000" dirty="0"/>
              <a:t> </a:t>
            </a:r>
            <a:r>
              <a:rPr lang="en-US" sz="2000" dirty="0" err="1"/>
              <a:t>khối</a:t>
            </a:r>
            <a:r>
              <a:rPr lang="en-US" sz="2000" dirty="0"/>
              <a:t> </a:t>
            </a:r>
            <a:r>
              <a:rPr lang="en-US" sz="2000" dirty="0" err="1"/>
              <a:t>hyperbox</a:t>
            </a:r>
            <a:r>
              <a:rPr lang="en-US" sz="2000" dirty="0"/>
              <a:t> </a:t>
            </a:r>
            <a:r>
              <a:rPr lang="en-US" sz="2000" dirty="0" err="1"/>
              <a:t>có</a:t>
            </a:r>
            <a:r>
              <a:rPr lang="en-US" sz="2000" dirty="0"/>
              <a:t> </a:t>
            </a:r>
            <a:r>
              <a:rPr lang="en-US" sz="2000" dirty="0" err="1"/>
              <a:t>mật</a:t>
            </a:r>
            <a:r>
              <a:rPr lang="en-US" sz="2000" dirty="0"/>
              <a:t> </a:t>
            </a:r>
            <a:r>
              <a:rPr lang="en-US" sz="2000" dirty="0" err="1"/>
              <a:t>độ</a:t>
            </a:r>
            <a:r>
              <a:rPr lang="en-US" sz="2000" dirty="0"/>
              <a:t> </a:t>
            </a:r>
            <a:r>
              <a:rPr lang="en-US" sz="2000" dirty="0" err="1"/>
              <a:t>bằng</a:t>
            </a:r>
            <a:r>
              <a:rPr lang="en-US" sz="2000" dirty="0"/>
              <a:t> </a:t>
            </a:r>
            <a:r>
              <a:rPr lang="en-US" sz="2000" dirty="0" err="1"/>
              <a:t>số</a:t>
            </a:r>
            <a:r>
              <a:rPr lang="en-US" sz="2000" dirty="0"/>
              <a:t> </a:t>
            </a:r>
            <a:r>
              <a:rPr lang="en-US" sz="2000" dirty="0" err="1"/>
              <a:t>lượng</a:t>
            </a:r>
            <a:r>
              <a:rPr lang="en-US" sz="2000" dirty="0"/>
              <a:t> </a:t>
            </a:r>
            <a:r>
              <a:rPr lang="en-US" sz="2000" dirty="0" err="1"/>
              <a:t>giải</a:t>
            </a:r>
            <a:r>
              <a:rPr lang="en-US" sz="2000" dirty="0"/>
              <a:t> </a:t>
            </a:r>
            <a:r>
              <a:rPr lang="en-US" sz="2000" dirty="0" err="1"/>
              <a:t>pháp</a:t>
            </a:r>
            <a:r>
              <a:rPr lang="en-US" sz="2000" dirty="0"/>
              <a:t> </a:t>
            </a:r>
            <a:r>
              <a:rPr lang="en-US" sz="2000" dirty="0" err="1"/>
              <a:t>chứa</a:t>
            </a:r>
            <a:r>
              <a:rPr lang="en-US" sz="2000" dirty="0"/>
              <a:t> </a:t>
            </a:r>
            <a:r>
              <a:rPr lang="en-US" sz="2000" dirty="0" err="1"/>
              <a:t>trong</a:t>
            </a:r>
            <a:r>
              <a:rPr lang="en-US" sz="2000" dirty="0"/>
              <a:t> </a:t>
            </a:r>
            <a:r>
              <a:rPr lang="en-US" sz="2000" dirty="0" err="1"/>
              <a:t>nó</a:t>
            </a:r>
            <a:r>
              <a:rPr lang="en-US" sz="2000" dirty="0"/>
              <a:t>. </a:t>
            </a:r>
          </a:p>
          <a:p>
            <a:pPr lvl="1" defTabSz="914400" eaLnBrk="1" fontAlgn="auto" hangingPunct="1">
              <a:lnSpc>
                <a:spcPct val="100000"/>
              </a:lnSpc>
              <a:spcBef>
                <a:spcPts val="0"/>
              </a:spcBef>
              <a:spcAft>
                <a:spcPts val="0"/>
              </a:spcAft>
              <a:defRPr/>
            </a:pPr>
            <a:r>
              <a:rPr lang="en-US" sz="2000" dirty="0" err="1"/>
              <a:t>Việc</a:t>
            </a:r>
            <a:r>
              <a:rPr lang="en-US" sz="2000" dirty="0"/>
              <a:t> </a:t>
            </a:r>
            <a:r>
              <a:rPr lang="en-US" sz="2000" dirty="0" err="1"/>
              <a:t>thêm</a:t>
            </a:r>
            <a:r>
              <a:rPr lang="en-US" sz="2000" dirty="0"/>
              <a:t> </a:t>
            </a:r>
            <a:r>
              <a:rPr lang="en-US" sz="2000" dirty="0" err="1"/>
              <a:t>các</a:t>
            </a:r>
            <a:r>
              <a:rPr lang="en-US" sz="2000" dirty="0"/>
              <a:t> </a:t>
            </a:r>
            <a:r>
              <a:rPr lang="en-US" sz="2000" dirty="0" err="1"/>
              <a:t>cá</a:t>
            </a:r>
            <a:r>
              <a:rPr lang="en-US" sz="2000" dirty="0"/>
              <a:t> </a:t>
            </a:r>
            <a:r>
              <a:rPr lang="en-US" sz="2000" dirty="0" err="1"/>
              <a:t>thể</a:t>
            </a:r>
            <a:r>
              <a:rPr lang="en-US" sz="2000" dirty="0"/>
              <a:t> </a:t>
            </a:r>
            <a:r>
              <a:rPr lang="en-US" sz="2000" dirty="0" err="1"/>
              <a:t>vượt</a:t>
            </a:r>
            <a:r>
              <a:rPr lang="en-US" sz="2000" dirty="0"/>
              <a:t> </a:t>
            </a:r>
            <a:r>
              <a:rPr lang="en-US" sz="2000" dirty="0" err="1"/>
              <a:t>trội</a:t>
            </a:r>
            <a:r>
              <a:rPr lang="en-US" sz="2000" dirty="0"/>
              <a:t> </a:t>
            </a:r>
            <a:r>
              <a:rPr lang="en-US" sz="2000" dirty="0" err="1"/>
              <a:t>vào</a:t>
            </a:r>
            <a:r>
              <a:rPr lang="en-US" sz="2000" dirty="0"/>
              <a:t> </a:t>
            </a:r>
            <a:r>
              <a:rPr lang="en-US" sz="2000" dirty="0" err="1"/>
              <a:t>trong</a:t>
            </a:r>
            <a:r>
              <a:rPr lang="en-US" sz="2000" dirty="0"/>
              <a:t> </a:t>
            </a:r>
            <a:r>
              <a:rPr lang="en-US" sz="2000" dirty="0" err="1"/>
              <a:t>tập</a:t>
            </a:r>
            <a:r>
              <a:rPr lang="en-US" sz="2000" dirty="0"/>
              <a:t> </a:t>
            </a:r>
            <a:r>
              <a:rPr lang="en-US" sz="2000" dirty="0" err="1"/>
              <a:t>lưu</a:t>
            </a:r>
            <a:r>
              <a:rPr lang="en-US" sz="2000" dirty="0"/>
              <a:t> </a:t>
            </a:r>
            <a:r>
              <a:rPr lang="en-US" sz="2000" dirty="0" err="1"/>
              <a:t>trữ</a:t>
            </a:r>
            <a:r>
              <a:rPr lang="en-US" sz="2000" dirty="0"/>
              <a:t> </a:t>
            </a:r>
            <a:r>
              <a:rPr lang="en-US" sz="2000" dirty="0" err="1"/>
              <a:t>sẽ</a:t>
            </a:r>
            <a:r>
              <a:rPr lang="en-US" sz="2000" dirty="0"/>
              <a:t> </a:t>
            </a:r>
            <a:r>
              <a:rPr lang="en-US" sz="2000" dirty="0" err="1"/>
              <a:t>gây</a:t>
            </a:r>
            <a:r>
              <a:rPr lang="en-US" sz="2000" dirty="0"/>
              <a:t> </a:t>
            </a:r>
            <a:r>
              <a:rPr lang="en-US" sz="2000" dirty="0" err="1"/>
              <a:t>ra</a:t>
            </a:r>
            <a:r>
              <a:rPr lang="en-US" sz="2000" dirty="0"/>
              <a:t> </a:t>
            </a:r>
            <a:r>
              <a:rPr lang="en-US" sz="2000" dirty="0" err="1"/>
              <a:t>các</a:t>
            </a:r>
            <a:r>
              <a:rPr lang="en-US" sz="2000" dirty="0"/>
              <a:t> </a:t>
            </a:r>
            <a:r>
              <a:rPr lang="en-US" sz="2000" dirty="0" err="1"/>
              <a:t>thay</a:t>
            </a:r>
            <a:r>
              <a:rPr lang="en-US" sz="2000" dirty="0"/>
              <a:t> </a:t>
            </a:r>
            <a:r>
              <a:rPr lang="en-US" sz="2000" dirty="0" err="1"/>
              <a:t>đổi</a:t>
            </a:r>
            <a:r>
              <a:rPr lang="en-US" sz="2000" dirty="0"/>
              <a:t> </a:t>
            </a:r>
            <a:r>
              <a:rPr lang="en-US" sz="2000" dirty="0" err="1"/>
              <a:t>thê</a:t>
            </a:r>
            <a:r>
              <a:rPr lang="en-US" sz="2000" dirty="0"/>
              <a:t> </a:t>
            </a:r>
            <a:r>
              <a:rPr lang="en-US" sz="2000" dirty="0" err="1"/>
              <a:t>và</a:t>
            </a:r>
            <a:r>
              <a:rPr lang="en-US" sz="2000" dirty="0"/>
              <a:t> </a:t>
            </a:r>
            <a:r>
              <a:rPr lang="en-US" sz="2000" dirty="0" err="1"/>
              <a:t>bớt</a:t>
            </a:r>
            <a:r>
              <a:rPr lang="en-US" sz="2400" dirty="0"/>
              <a:t> </a:t>
            </a:r>
            <a:r>
              <a:rPr lang="en-US" sz="2000" dirty="0" err="1"/>
              <a:t>một</a:t>
            </a:r>
            <a:r>
              <a:rPr lang="en-US" sz="2000" dirty="0"/>
              <a:t> </a:t>
            </a:r>
            <a:r>
              <a:rPr lang="en-US" sz="2000" dirty="0" err="1"/>
              <a:t>số</a:t>
            </a:r>
            <a:r>
              <a:rPr lang="en-US" sz="2000" dirty="0"/>
              <a:t> </a:t>
            </a:r>
            <a:r>
              <a:rPr lang="en-US" sz="2000" dirty="0" err="1"/>
              <a:t>cá</a:t>
            </a:r>
            <a:r>
              <a:rPr lang="en-US" sz="2000" dirty="0"/>
              <a:t> </a:t>
            </a:r>
            <a:r>
              <a:rPr lang="en-US" sz="2000" dirty="0" err="1"/>
              <a:t>thể</a:t>
            </a:r>
            <a:r>
              <a:rPr lang="en-US" sz="2000" dirty="0"/>
              <a:t>. </a:t>
            </a:r>
            <a:endParaRPr lang="en-US" dirty="0"/>
          </a:p>
        </p:txBody>
      </p:sp>
    </p:spTree>
    <p:extLst>
      <p:ext uri="{BB962C8B-B14F-4D97-AF65-F5344CB8AC3E}">
        <p14:creationId xmlns:p14="http://schemas.microsoft.com/office/powerpoint/2010/main" val="43154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4.5.    </a:t>
                </a:r>
                <a:r>
                  <a:rPr lang="en-US" b="1" dirty="0" err="1"/>
                  <a:t>Thuật</a:t>
                </a:r>
                <a:r>
                  <a:rPr lang="en-US" b="1" dirty="0"/>
                  <a:t> </a:t>
                </a:r>
                <a:r>
                  <a:rPr lang="en-US" b="1" dirty="0" err="1"/>
                  <a:t>toán</a:t>
                </a:r>
                <a:r>
                  <a:rPr lang="en-US" b="1" dirty="0"/>
                  <a:t> IBEA</a:t>
                </a:r>
              </a:p>
              <a:p>
                <a:pPr marL="0" marR="0" lvl="0" indent="0" defTabSz="914400" eaLnBrk="1" fontAlgn="auto" latinLnBrk="0" hangingPunct="1">
                  <a:lnSpc>
                    <a:spcPct val="100000"/>
                  </a:lnSpc>
                  <a:spcBef>
                    <a:spcPts val="0"/>
                  </a:spcBef>
                  <a:spcAft>
                    <a:spcPts val="0"/>
                  </a:spcAft>
                  <a:buClrTx/>
                  <a:buSzTx/>
                  <a:buNone/>
                  <a:tabLst/>
                  <a:defRPr/>
                </a:pPr>
                <a:r>
                  <a:rPr lang="en-US" b="1" dirty="0"/>
                  <a:t>    </a:t>
                </a:r>
                <a:r>
                  <a:rPr lang="en-US" dirty="0" err="1"/>
                  <a:t>Ý</a:t>
                </a:r>
                <a:r>
                  <a:rPr lang="en-US" dirty="0"/>
                  <a:t> </a:t>
                </a:r>
                <a:r>
                  <a:rPr lang="en-US" dirty="0" err="1"/>
                  <a:t>tưởng</a:t>
                </a:r>
                <a:r>
                  <a:rPr lang="en-US" dirty="0"/>
                  <a:t> </a:t>
                </a:r>
                <a:r>
                  <a:rPr lang="en-US" dirty="0" err="1"/>
                  <a:t>chính</a:t>
                </a:r>
                <a:r>
                  <a:rPr lang="en-US" dirty="0"/>
                  <a:t> </a:t>
                </a:r>
                <a:r>
                  <a:rPr lang="en-US" dirty="0" err="1"/>
                  <a:t>của</a:t>
                </a:r>
                <a:r>
                  <a:rPr lang="en-US" dirty="0"/>
                  <a:t> IBEA </a:t>
                </a:r>
                <a:r>
                  <a:rPr lang="en-US" dirty="0" err="1"/>
                  <a:t>là</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chỉ</a:t>
                </a:r>
                <a:r>
                  <a:rPr lang="en-US" dirty="0"/>
                  <a:t> </a:t>
                </a:r>
                <a:r>
                  <a:rPr lang="en-US" dirty="0" err="1"/>
                  <a:t>số</a:t>
                </a:r>
                <a:r>
                  <a:rPr lang="en-US" dirty="0"/>
                  <a:t> </a:t>
                </a:r>
                <a:r>
                  <a:rPr lang="en-US" dirty="0" err="1"/>
                  <a:t>xác</a:t>
                </a:r>
                <a:r>
                  <a:rPr lang="en-US" dirty="0"/>
                  <a:t> </a:t>
                </a:r>
                <a:r>
                  <a:rPr lang="en-US" dirty="0" err="1"/>
                  <a:t>định</a:t>
                </a:r>
                <a:r>
                  <a:rPr lang="en-US" dirty="0"/>
                  <a:t> </a:t>
                </a:r>
                <a:r>
                  <a:rPr lang="en-US" dirty="0" err="1"/>
                  <a:t>giải</a:t>
                </a:r>
                <a:r>
                  <a:rPr lang="en-US" dirty="0"/>
                  <a:t> </a:t>
                </a:r>
                <a:r>
                  <a:rPr lang="en-US" dirty="0" err="1"/>
                  <a:t>pháp</a:t>
                </a:r>
                <a:r>
                  <a:rPr lang="en-US" dirty="0"/>
                  <a:t> </a:t>
                </a:r>
                <a:r>
                  <a:rPr lang="en-US" dirty="0" err="1"/>
                  <a:t>nào</a:t>
                </a:r>
                <a:r>
                  <a:rPr lang="en-US" dirty="0"/>
                  <a:t> </a:t>
                </a:r>
                <a:r>
                  <a:rPr lang="en-US" dirty="0" err="1"/>
                  <a:t>sẽ</a:t>
                </a:r>
                <a:r>
                  <a:rPr lang="en-US" dirty="0"/>
                  <a:t> </a:t>
                </a:r>
                <a:r>
                  <a:rPr lang="en-US" dirty="0" err="1"/>
                  <a:t>được</a:t>
                </a:r>
                <a:r>
                  <a:rPr lang="en-US" dirty="0"/>
                  <a:t> </a:t>
                </a:r>
                <a:r>
                  <a:rPr lang="en-US" dirty="0" err="1"/>
                  <a:t>giữ</a:t>
                </a:r>
                <a:r>
                  <a:rPr lang="en-US" dirty="0"/>
                  <a:t> </a:t>
                </a:r>
                <a:r>
                  <a:rPr lang="en-US" dirty="0" err="1"/>
                  <a:t>lại</a:t>
                </a:r>
                <a:r>
                  <a:rPr lang="en-US" dirty="0"/>
                  <a:t> </a:t>
                </a:r>
                <a:r>
                  <a:rPr lang="en-US" dirty="0" err="1"/>
                  <a:t>trong</a:t>
                </a:r>
                <a:r>
                  <a:rPr lang="en-US" dirty="0"/>
                  <a:t> </a:t>
                </a:r>
                <a:r>
                  <a:rPr lang="en-US" dirty="0" err="1"/>
                  <a:t>thế</a:t>
                </a:r>
                <a:r>
                  <a:rPr lang="en-US" dirty="0"/>
                  <a:t> </a:t>
                </a:r>
                <a:r>
                  <a:rPr lang="en-US" dirty="0" err="1"/>
                  <a:t>hệ</a:t>
                </a:r>
                <a:r>
                  <a:rPr lang="en-US" dirty="0"/>
                  <a:t> </a:t>
                </a:r>
                <a:r>
                  <a:rPr lang="en-US" dirty="0" err="1"/>
                  <a:t>tiếp</a:t>
                </a:r>
                <a:r>
                  <a:rPr lang="en-US" dirty="0"/>
                  <a:t> </a:t>
                </a:r>
                <a:r>
                  <a:rPr lang="en-US" dirty="0" err="1"/>
                  <a:t>theo.</a:t>
                </a:r>
                <a:endParaRPr lang="en-US" dirty="0"/>
              </a:p>
              <a:p>
                <a:pPr marL="0" indent="0" defTabSz="914400" eaLnBrk="1" fontAlgn="auto" hangingPunct="1">
                  <a:lnSpc>
                    <a:spcPct val="100000"/>
                  </a:lnSpc>
                  <a:spcBef>
                    <a:spcPts val="0"/>
                  </a:spcBef>
                  <a:spcAft>
                    <a:spcPts val="0"/>
                  </a:spcAft>
                  <a:buNone/>
                  <a:defRPr/>
                </a:pPr>
                <a14:m>
                  <m:oMath xmlns:m="http://schemas.openxmlformats.org/officeDocument/2006/math">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𝑯𝑫</m:t>
                        </m:r>
                      </m:sub>
                    </m:sSub>
                    <m:r>
                      <a:rPr lang="fr-FR" b="1" i="1">
                        <a:latin typeface="Cambria Math" panose="02040503050406030204" pitchFamily="18" charset="0"/>
                      </a:rPr>
                      <m:t>(</m:t>
                    </m:r>
                    <m:r>
                      <a:rPr lang="fr-FR" b="1" i="1">
                        <a:latin typeface="Cambria Math" panose="02040503050406030204" pitchFamily="18" charset="0"/>
                      </a:rPr>
                      <m:t>𝑨</m:t>
                    </m:r>
                    <m:r>
                      <a:rPr lang="fr-FR" b="1" i="1">
                        <a:latin typeface="Cambria Math" panose="02040503050406030204" pitchFamily="18" charset="0"/>
                      </a:rPr>
                      <m:t>,</m:t>
                    </m:r>
                    <m:r>
                      <a:rPr lang="fr-FR" b="1" i="1">
                        <a:latin typeface="Cambria Math" panose="02040503050406030204" pitchFamily="18" charset="0"/>
                      </a:rPr>
                      <m:t>𝑩</m:t>
                    </m:r>
                    <m:r>
                      <a:rPr lang="fr-FR" b="1" i="1">
                        <a:latin typeface="Cambria Math" panose="02040503050406030204" pitchFamily="18" charset="0"/>
                      </a:rPr>
                      <m:t>)</m:t>
                    </m:r>
                  </m:oMath>
                </a14:m>
                <a:r>
                  <a:rPr lang="fr-FR" b="1" dirty="0"/>
                  <a:t> </a:t>
                </a:r>
                <a:r>
                  <a:rPr lang="fr-FR" dirty="0" err="1"/>
                  <a:t>được</a:t>
                </a:r>
                <a:r>
                  <a:rPr lang="fr-FR" dirty="0"/>
                  <a:t> </a:t>
                </a:r>
                <a:r>
                  <a:rPr lang="fr-FR" dirty="0" err="1"/>
                  <a:t>định</a:t>
                </a:r>
                <a:r>
                  <a:rPr lang="fr-FR" dirty="0"/>
                  <a:t> </a:t>
                </a:r>
                <a:r>
                  <a:rPr lang="fr-FR" dirty="0" err="1"/>
                  <a:t>nghĩa</a:t>
                </a:r>
                <a:r>
                  <a:rPr lang="fr-FR" dirty="0"/>
                  <a:t> là </a:t>
                </a:r>
                <a:r>
                  <a:rPr lang="fr-FR" dirty="0" err="1"/>
                  <a:t>miền</a:t>
                </a:r>
                <a:r>
                  <a:rPr lang="fr-FR" dirty="0"/>
                  <a:t> </a:t>
                </a:r>
                <a:r>
                  <a:rPr lang="fr-FR" dirty="0" err="1"/>
                  <a:t>không</a:t>
                </a:r>
                <a:r>
                  <a:rPr lang="fr-FR" dirty="0"/>
                  <a:t> </a:t>
                </a:r>
                <a:r>
                  <a:rPr lang="fr-FR" dirty="0" err="1"/>
                  <a:t>gian</a:t>
                </a:r>
                <a:r>
                  <a:rPr lang="fr-FR" dirty="0"/>
                  <a:t> </a:t>
                </a:r>
                <a:r>
                  <a:rPr lang="fr-FR" dirty="0" err="1"/>
                  <a:t>bị</a:t>
                </a:r>
                <a:r>
                  <a:rPr lang="fr-FR" dirty="0"/>
                  <a:t> </a:t>
                </a:r>
                <a:r>
                  <a:rPr lang="fr-FR" dirty="0" err="1"/>
                  <a:t>trội</a:t>
                </a:r>
                <a:r>
                  <a:rPr lang="fr-FR" dirty="0"/>
                  <a:t> </a:t>
                </a:r>
                <a:r>
                  <a:rPr lang="fr-FR" dirty="0" err="1"/>
                  <a:t>bởi</a:t>
                </a:r>
                <a:r>
                  <a:rPr lang="fr-FR" dirty="0"/>
                  <a:t> B </a:t>
                </a:r>
                <a:r>
                  <a:rPr lang="fr-FR" dirty="0" err="1"/>
                  <a:t>nhưng</a:t>
                </a:r>
                <a:r>
                  <a:rPr lang="fr-FR" dirty="0"/>
                  <a:t> </a:t>
                </a:r>
                <a:r>
                  <a:rPr lang="fr-FR" dirty="0" err="1"/>
                  <a:t>không</a:t>
                </a:r>
                <a:r>
                  <a:rPr lang="fr-FR" dirty="0"/>
                  <a:t> </a:t>
                </a:r>
                <a:r>
                  <a:rPr lang="fr-FR" dirty="0" err="1"/>
                  <a:t>bị</a:t>
                </a:r>
                <a:r>
                  <a:rPr lang="fr-FR" dirty="0"/>
                  <a:t> </a:t>
                </a:r>
                <a:r>
                  <a:rPr lang="fr-FR" dirty="0" err="1"/>
                  <a:t>trội</a:t>
                </a:r>
                <a:r>
                  <a:rPr lang="fr-FR" dirty="0"/>
                  <a:t> </a:t>
                </a:r>
                <a:r>
                  <a:rPr lang="fr-FR" dirty="0" err="1"/>
                  <a:t>bởi</a:t>
                </a:r>
                <a:r>
                  <a:rPr lang="fr-FR" dirty="0"/>
                  <a:t> A </a:t>
                </a:r>
              </a:p>
              <a:p>
                <a:pPr marL="0" indent="0" defTabSz="914400" eaLnBrk="1" fontAlgn="auto" hangingPunct="1">
                  <a:lnSpc>
                    <a:spcPct val="100000"/>
                  </a:lnSpc>
                  <a:spcBef>
                    <a:spcPts val="0"/>
                  </a:spcBef>
                  <a:spcAft>
                    <a:spcPts val="0"/>
                  </a:spcAft>
                  <a:buNone/>
                  <a:defRPr/>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𝑯𝑫</m:t>
                          </m:r>
                        </m:sub>
                      </m:sSub>
                      <m:d>
                        <m:dPr>
                          <m:ctrlPr>
                            <a:rPr lang="en-US" b="1" i="1">
                              <a:latin typeface="Cambria Math" panose="02040503050406030204" pitchFamily="18" charset="0"/>
                            </a:rPr>
                          </m:ctrlPr>
                        </m:dPr>
                        <m:e>
                          <m:r>
                            <a:rPr lang="fr-FR" b="1" i="1">
                              <a:latin typeface="Cambria Math" panose="02040503050406030204" pitchFamily="18" charset="0"/>
                            </a:rPr>
                            <m:t>𝑨</m:t>
                          </m:r>
                          <m:r>
                            <a:rPr lang="fr-FR" b="1" i="1">
                              <a:latin typeface="Cambria Math" panose="02040503050406030204" pitchFamily="18" charset="0"/>
                            </a:rPr>
                            <m:t>,</m:t>
                          </m:r>
                          <m:r>
                            <a:rPr lang="fr-FR" b="1" i="1">
                              <a:latin typeface="Cambria Math" panose="02040503050406030204" pitchFamily="18" charset="0"/>
                            </a:rPr>
                            <m:t>𝑩</m:t>
                          </m:r>
                        </m:e>
                      </m:d>
                      <m:r>
                        <a:rPr lang="fr-FR" b="1" i="1">
                          <a:latin typeface="Cambria Math" panose="02040503050406030204" pitchFamily="18" charset="0"/>
                        </a:rPr>
                        <m:t>= </m:t>
                      </m:r>
                      <m:d>
                        <m:dPr>
                          <m:begChr m:val="{"/>
                          <m:endChr m:val=""/>
                          <m:ctrlPr>
                            <a:rPr lang="en-US" b="1" i="1">
                              <a:latin typeface="Cambria Math" panose="02040503050406030204" pitchFamily="18" charset="0"/>
                            </a:rPr>
                          </m:ctrlPr>
                        </m:dPr>
                        <m:e>
                          <m:eqArr>
                            <m:eqArrPr>
                              <m:ctrlPr>
                                <a:rPr lang="en-US" b="1" i="1">
                                  <a:latin typeface="Cambria Math" panose="02040503050406030204" pitchFamily="18" charset="0"/>
                                </a:rPr>
                              </m:ctrlPr>
                            </m:eqArrPr>
                            <m:e>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m:t>
                                  </m:r>
                                </m:sub>
                              </m:sSub>
                              <m:d>
                                <m:dPr>
                                  <m:ctrlPr>
                                    <a:rPr lang="en-US" b="1" i="1">
                                      <a:latin typeface="Cambria Math" panose="02040503050406030204" pitchFamily="18" charset="0"/>
                                    </a:rPr>
                                  </m:ctrlPr>
                                </m:dPr>
                                <m:e>
                                  <m:r>
                                    <a:rPr lang="fr-FR" b="1" i="1">
                                      <a:latin typeface="Cambria Math" panose="02040503050406030204" pitchFamily="18" charset="0"/>
                                    </a:rPr>
                                    <m:t>𝑩</m:t>
                                  </m:r>
                                </m:e>
                              </m:d>
                              <m:r>
                                <a:rPr lang="fr-FR" b="1" i="1">
                                  <a:latin typeface="Cambria Math" panose="02040503050406030204" pitchFamily="18" charset="0"/>
                                </a:rPr>
                                <m:t>− </m:t>
                              </m:r>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m:t>
                                  </m:r>
                                </m:sub>
                              </m:sSub>
                              <m:d>
                                <m:dPr>
                                  <m:ctrlPr>
                                    <a:rPr lang="en-US" b="1" i="1">
                                      <a:latin typeface="Cambria Math" panose="02040503050406030204" pitchFamily="18" charset="0"/>
                                    </a:rPr>
                                  </m:ctrlPr>
                                </m:dPr>
                                <m:e>
                                  <m:r>
                                    <a:rPr lang="fr-FR" b="1" i="1">
                                      <a:latin typeface="Cambria Math" panose="02040503050406030204" pitchFamily="18" charset="0"/>
                                    </a:rPr>
                                    <m:t>𝑨</m:t>
                                  </m:r>
                                </m:e>
                              </m:d>
                              <m:r>
                                <a:rPr lang="fr-FR" b="1" i="1">
                                  <a:latin typeface="Cambria Math" panose="02040503050406030204" pitchFamily="18" charset="0"/>
                                </a:rPr>
                                <m:t>,  ∀</m:t>
                              </m:r>
                              <m:sSup>
                                <m:sSupPr>
                                  <m:ctrlPr>
                                    <a:rPr lang="en-US" b="1" i="1">
                                      <a:latin typeface="Cambria Math" panose="02040503050406030204" pitchFamily="18" charset="0"/>
                                    </a:rPr>
                                  </m:ctrlPr>
                                </m:sSupPr>
                                <m:e>
                                  <m:r>
                                    <a:rPr lang="fr-FR" b="1" i="1">
                                      <a:latin typeface="Cambria Math" panose="02040503050406030204" pitchFamily="18" charset="0"/>
                                    </a:rPr>
                                    <m:t>𝒙</m:t>
                                  </m:r>
                                </m:e>
                                <m:sup>
                                  <m:r>
                                    <a:rPr lang="fr-FR" b="1" i="1">
                                      <a:latin typeface="Cambria Math" panose="02040503050406030204" pitchFamily="18" charset="0"/>
                                    </a:rPr>
                                    <m:t>𝟐</m:t>
                                  </m:r>
                                </m:sup>
                              </m:sSup>
                              <m:r>
                                <a:rPr lang="fr-FR" b="1" i="1">
                                  <a:latin typeface="Cambria Math" panose="02040503050406030204" pitchFamily="18" charset="0"/>
                                </a:rPr>
                                <m:t>∈</m:t>
                              </m:r>
                              <m:r>
                                <a:rPr lang="fr-FR" b="1" i="1">
                                  <a:latin typeface="Cambria Math" panose="02040503050406030204" pitchFamily="18" charset="0"/>
                                </a:rPr>
                                <m:t>𝑩</m:t>
                              </m:r>
                              <m:r>
                                <a:rPr lang="fr-FR" b="1" i="1">
                                  <a:latin typeface="Cambria Math" panose="02040503050406030204" pitchFamily="18" charset="0"/>
                                </a:rPr>
                                <m:t>  ∃</m:t>
                              </m:r>
                              <m:sSup>
                                <m:sSupPr>
                                  <m:ctrlPr>
                                    <a:rPr lang="en-US" b="1" i="1">
                                      <a:latin typeface="Cambria Math" panose="02040503050406030204" pitchFamily="18" charset="0"/>
                                    </a:rPr>
                                  </m:ctrlPr>
                                </m:sSupPr>
                                <m:e>
                                  <m:r>
                                    <a:rPr lang="fr-FR" b="1" i="1">
                                      <a:latin typeface="Cambria Math" panose="02040503050406030204" pitchFamily="18" charset="0"/>
                                    </a:rPr>
                                    <m:t>𝒙</m:t>
                                  </m:r>
                                </m:e>
                                <m:sup>
                                  <m:r>
                                    <a:rPr lang="fr-FR" b="1" i="1">
                                      <a:latin typeface="Cambria Math" panose="02040503050406030204" pitchFamily="18" charset="0"/>
                                    </a:rPr>
                                    <m:t>𝟏</m:t>
                                  </m:r>
                                </m:sup>
                              </m:sSup>
                              <m:r>
                                <a:rPr lang="fr-FR" b="1" i="1">
                                  <a:latin typeface="Cambria Math" panose="02040503050406030204" pitchFamily="18" charset="0"/>
                                </a:rPr>
                                <m:t>∈</m:t>
                              </m:r>
                              <m:r>
                                <a:rPr lang="fr-FR" b="1" i="1">
                                  <a:latin typeface="Cambria Math" panose="02040503050406030204" pitchFamily="18" charset="0"/>
                                </a:rPr>
                                <m:t>𝑨</m:t>
                              </m:r>
                              <m:r>
                                <a:rPr lang="fr-FR" b="1" i="1">
                                  <a:latin typeface="Cambria Math" panose="02040503050406030204" pitchFamily="18" charset="0"/>
                                </a:rPr>
                                <m:t>: </m:t>
                              </m:r>
                              <m:sSup>
                                <m:sSupPr>
                                  <m:ctrlPr>
                                    <a:rPr lang="en-US" b="1" i="1">
                                      <a:latin typeface="Cambria Math" panose="02040503050406030204" pitchFamily="18" charset="0"/>
                                    </a:rPr>
                                  </m:ctrlPr>
                                </m:sSupPr>
                                <m:e>
                                  <m:r>
                                    <a:rPr lang="fr-FR" b="1" i="1">
                                      <a:latin typeface="Cambria Math" panose="02040503050406030204" pitchFamily="18" charset="0"/>
                                    </a:rPr>
                                    <m:t>𝒙</m:t>
                                  </m:r>
                                </m:e>
                                <m:sup>
                                  <m:r>
                                    <a:rPr lang="fr-FR" b="1" i="1">
                                      <a:latin typeface="Cambria Math" panose="02040503050406030204" pitchFamily="18" charset="0"/>
                                    </a:rPr>
                                    <m:t>𝟏</m:t>
                                  </m:r>
                                </m:sup>
                              </m:sSup>
                              <m:r>
                                <a:rPr lang="fr-FR" b="1" i="1">
                                  <a:latin typeface="Cambria Math" panose="02040503050406030204" pitchFamily="18" charset="0"/>
                                </a:rPr>
                                <m:t>≺</m:t>
                              </m:r>
                              <m:sSup>
                                <m:sSupPr>
                                  <m:ctrlPr>
                                    <a:rPr lang="en-US" b="1" i="1">
                                      <a:latin typeface="Cambria Math" panose="02040503050406030204" pitchFamily="18" charset="0"/>
                                    </a:rPr>
                                  </m:ctrlPr>
                                </m:sSupPr>
                                <m:e>
                                  <m:r>
                                    <a:rPr lang="fr-FR" b="1" i="1">
                                      <a:latin typeface="Cambria Math" panose="02040503050406030204" pitchFamily="18" charset="0"/>
                                    </a:rPr>
                                    <m:t>𝒙</m:t>
                                  </m:r>
                                </m:e>
                                <m:sup>
                                  <m:r>
                                    <a:rPr lang="fr-FR" b="1" i="1">
                                      <a:latin typeface="Cambria Math" panose="02040503050406030204" pitchFamily="18" charset="0"/>
                                    </a:rPr>
                                    <m:t>𝟐</m:t>
                                  </m:r>
                                </m:sup>
                              </m:sSup>
                            </m:e>
                            <m:e>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m:t>
                                  </m:r>
                                </m:sub>
                              </m:sSub>
                              <m:d>
                                <m:dPr>
                                  <m:ctrlPr>
                                    <a:rPr lang="en-US" b="1" i="1">
                                      <a:latin typeface="Cambria Math" panose="02040503050406030204" pitchFamily="18" charset="0"/>
                                    </a:rPr>
                                  </m:ctrlPr>
                                </m:dPr>
                                <m:e>
                                  <m:r>
                                    <a:rPr lang="fr-FR" b="1" i="1">
                                      <a:latin typeface="Cambria Math" panose="02040503050406030204" pitchFamily="18" charset="0"/>
                                    </a:rPr>
                                    <m:t>𝑨</m:t>
                                  </m:r>
                                  <m:r>
                                    <a:rPr lang="fr-FR" b="1" i="1">
                                      <a:latin typeface="Cambria Math" panose="02040503050406030204" pitchFamily="18" charset="0"/>
                                    </a:rPr>
                                    <m:t>+</m:t>
                                  </m:r>
                                  <m:r>
                                    <a:rPr lang="fr-FR" b="1" i="1">
                                      <a:latin typeface="Cambria Math" panose="02040503050406030204" pitchFamily="18" charset="0"/>
                                    </a:rPr>
                                    <m:t>𝑩</m:t>
                                  </m:r>
                                </m:e>
                              </m:d>
                              <m:r>
                                <a:rPr lang="fr-FR" b="1" i="1">
                                  <a:latin typeface="Cambria Math" panose="02040503050406030204" pitchFamily="18" charset="0"/>
                                </a:rPr>
                                <m:t>− </m:t>
                              </m:r>
                              <m:sSub>
                                <m:sSubPr>
                                  <m:ctrlPr>
                                    <a:rPr lang="en-US" b="1" i="1">
                                      <a:latin typeface="Cambria Math" panose="02040503050406030204" pitchFamily="18" charset="0"/>
                                    </a:rPr>
                                  </m:ctrlPr>
                                </m:sSubPr>
                                <m:e>
                                  <m:r>
                                    <a:rPr lang="fr-FR" b="1" i="1">
                                      <a:latin typeface="Cambria Math" panose="02040503050406030204" pitchFamily="18" charset="0"/>
                                    </a:rPr>
                                    <m:t>𝑰</m:t>
                                  </m:r>
                                </m:e>
                                <m:sub>
                                  <m:r>
                                    <a:rPr lang="fr-FR" b="1" i="1">
                                      <a:latin typeface="Cambria Math" panose="02040503050406030204" pitchFamily="18" charset="0"/>
                                    </a:rPr>
                                    <m:t>𝑯</m:t>
                                  </m:r>
                                </m:sub>
                              </m:sSub>
                              <m:d>
                                <m:dPr>
                                  <m:ctrlPr>
                                    <a:rPr lang="en-US" b="1" i="1">
                                      <a:latin typeface="Cambria Math" panose="02040503050406030204" pitchFamily="18" charset="0"/>
                                    </a:rPr>
                                  </m:ctrlPr>
                                </m:dPr>
                                <m:e>
                                  <m:r>
                                    <a:rPr lang="fr-FR" b="1" i="1">
                                      <a:latin typeface="Cambria Math" panose="02040503050406030204" pitchFamily="18" charset="0"/>
                                    </a:rPr>
                                    <m:t>𝑨</m:t>
                                  </m:r>
                                </m:e>
                              </m:d>
                              <m:r>
                                <a:rPr lang="fr-FR" b="1" i="1">
                                  <a:latin typeface="Cambria Math" panose="02040503050406030204" pitchFamily="18" charset="0"/>
                                </a:rPr>
                                <m:t>  </m:t>
                              </m:r>
                              <m:r>
                                <a:rPr lang="fr-FR" b="1" i="1">
                                  <a:latin typeface="Cambria Math" panose="02040503050406030204" pitchFamily="18" charset="0"/>
                                </a:rPr>
                                <m:t>𝒐𝒕𝒉𝒆𝒓𝒘𝒊𝒔𝒆</m:t>
                              </m:r>
                            </m:e>
                          </m:eqArr>
                        </m:e>
                      </m:d>
                    </m:oMath>
                  </m:oMathPara>
                </a14:m>
                <a:endParaRPr lang="en-US" dirty="0"/>
              </a:p>
              <a:p>
                <a:pPr marL="0" indent="0" defTabSz="914400" eaLnBrk="1" fontAlgn="auto" hangingPunct="1">
                  <a:lnSpc>
                    <a:spcPct val="100000"/>
                  </a:lnSpc>
                  <a:spcBef>
                    <a:spcPts val="0"/>
                  </a:spcBef>
                  <a:spcAft>
                    <a:spcPts val="0"/>
                  </a:spcAft>
                  <a:buNone/>
                  <a:defRPr/>
                </a:pPr>
                <a:r>
                  <a:rPr lang="en-US" dirty="0" err="1"/>
                  <a:t>Thuật</a:t>
                </a:r>
                <a:r>
                  <a:rPr lang="en-US" dirty="0"/>
                  <a:t> </a:t>
                </a:r>
                <a:r>
                  <a:rPr lang="en-US" dirty="0" err="1"/>
                  <a:t>toán</a:t>
                </a:r>
                <a:r>
                  <a:rPr lang="en-US" dirty="0"/>
                  <a:t> </a:t>
                </a:r>
                <a:r>
                  <a:rPr lang="en-US" dirty="0" err="1"/>
                  <a:t>loại</a:t>
                </a:r>
                <a:r>
                  <a:rPr lang="en-US" dirty="0"/>
                  <a:t> </a:t>
                </a:r>
                <a:r>
                  <a:rPr lang="en-US" dirty="0" err="1"/>
                  <a:t>bỏ</a:t>
                </a:r>
                <a:r>
                  <a:rPr lang="en-US" dirty="0"/>
                  <a:t> </a:t>
                </a:r>
                <a:r>
                  <a:rPr lang="en-US" dirty="0" err="1"/>
                  <a:t>dần</a:t>
                </a:r>
                <a:r>
                  <a:rPr lang="en-US" dirty="0"/>
                  <a:t> </a:t>
                </a:r>
                <a:r>
                  <a:rPr lang="en-US" dirty="0" err="1"/>
                  <a:t>các</a:t>
                </a:r>
                <a:r>
                  <a:rPr lang="en-US" dirty="0"/>
                  <a:t> </a:t>
                </a:r>
                <a:r>
                  <a:rPr lang="en-US" dirty="0" err="1"/>
                  <a:t>cá</a:t>
                </a:r>
                <a:r>
                  <a:rPr lang="en-US" dirty="0"/>
                  <a:t> </a:t>
                </a:r>
                <a:r>
                  <a:rPr lang="en-US" dirty="0" err="1"/>
                  <a:t>thể</a:t>
                </a:r>
                <a:r>
                  <a:rPr lang="en-US" dirty="0"/>
                  <a:t> </a:t>
                </a:r>
                <a:r>
                  <a:rPr lang="en-US" dirty="0" err="1"/>
                  <a:t>kém</a:t>
                </a:r>
                <a:r>
                  <a:rPr lang="en-US" dirty="0"/>
                  <a:t> </a:t>
                </a:r>
                <a:r>
                  <a:rPr lang="en-US" dirty="0" err="1"/>
                  <a:t>nhất</a:t>
                </a:r>
                <a:r>
                  <a:rPr lang="en-US" dirty="0"/>
                  <a:t> </a:t>
                </a:r>
                <a:r>
                  <a:rPr lang="en-US" dirty="0" err="1"/>
                  <a:t>trong</a:t>
                </a:r>
                <a:r>
                  <a:rPr lang="en-US" dirty="0"/>
                  <a:t> </a:t>
                </a:r>
                <a:r>
                  <a:rPr lang="en-US" dirty="0" err="1"/>
                  <a:t>quần</a:t>
                </a:r>
                <a:r>
                  <a:rPr lang="en-US" dirty="0"/>
                  <a:t> </a:t>
                </a:r>
                <a:r>
                  <a:rPr lang="en-US" dirty="0" err="1"/>
                  <a:t>thể</a:t>
                </a:r>
                <a:r>
                  <a:rPr lang="en-US" dirty="0"/>
                  <a:t> </a:t>
                </a:r>
                <a:r>
                  <a:rPr lang="en-US" dirty="0" err="1"/>
                  <a:t>dựa</a:t>
                </a:r>
                <a:r>
                  <a:rPr lang="en-US" dirty="0"/>
                  <a:t> </a:t>
                </a:r>
                <a:r>
                  <a:rPr lang="en-US" dirty="0" err="1"/>
                  <a:t>trên</a:t>
                </a:r>
                <a:r>
                  <a:rPr lang="en-US" dirty="0"/>
                  <a:t> </a:t>
                </a:r>
                <a:r>
                  <a:rPr lang="en-US" dirty="0" err="1"/>
                  <a:t>chỉ</a:t>
                </a:r>
                <a:r>
                  <a:rPr lang="en-US" dirty="0"/>
                  <a:t> </a:t>
                </a:r>
                <a:r>
                  <a:rPr lang="en-US" dirty="0" err="1"/>
                  <a:t>số</a:t>
                </a:r>
                <a:r>
                  <a:rPr lang="en-US" dirty="0"/>
                  <a:t> I </a:t>
                </a:r>
                <a:r>
                  <a:rPr lang="en-US" dirty="0" err="1"/>
                  <a:t>cho</a:t>
                </a:r>
                <a:r>
                  <a:rPr lang="en-US" dirty="0"/>
                  <a:t> </a:t>
                </a:r>
                <a:r>
                  <a:rPr lang="en-US" dirty="0" err="1"/>
                  <a:t>đến</a:t>
                </a:r>
                <a:r>
                  <a:rPr lang="en-US" dirty="0"/>
                  <a:t> </a:t>
                </a:r>
                <a:r>
                  <a:rPr lang="en-US" dirty="0" err="1"/>
                  <a:t>khi</a:t>
                </a:r>
                <a:r>
                  <a:rPr lang="en-US" dirty="0"/>
                  <a:t> </a:t>
                </a:r>
                <a:r>
                  <a:rPr lang="en-US" dirty="0" err="1"/>
                  <a:t>còn</a:t>
                </a:r>
                <a:r>
                  <a:rPr lang="en-US" dirty="0"/>
                  <a:t> </a:t>
                </a:r>
                <a:r>
                  <a:rPr lang="en-US" dirty="0" err="1"/>
                  <a:t>lại</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cá</a:t>
                </a:r>
                <a:r>
                  <a:rPr lang="en-US" dirty="0"/>
                  <a:t> </a:t>
                </a:r>
                <a:r>
                  <a:rPr lang="en-US" dirty="0" err="1"/>
                  <a:t>thể</a:t>
                </a:r>
                <a:r>
                  <a:rPr lang="en-US" dirty="0"/>
                  <a:t> </a:t>
                </a:r>
                <a:r>
                  <a:rPr lang="en-US" dirty="0" err="1"/>
                  <a:t>nhất</a:t>
                </a:r>
                <a:r>
                  <a:rPr lang="en-US" dirty="0"/>
                  <a:t> </a:t>
                </a:r>
                <a:r>
                  <a:rPr lang="en-US" dirty="0" err="1"/>
                  <a:t>định</a:t>
                </a:r>
                <a:r>
                  <a:rPr lang="en-US" dirty="0"/>
                  <a:t>.</a:t>
                </a:r>
              </a:p>
              <a:p>
                <a:pPr marL="0" indent="0" defTabSz="914400" eaLnBrk="1" fontAlgn="auto" hangingPunct="1">
                  <a:lnSpc>
                    <a:spcPct val="100000"/>
                  </a:lnSpc>
                  <a:spcBef>
                    <a:spcPts val="0"/>
                  </a:spcBef>
                  <a:spcAft>
                    <a:spcPts val="0"/>
                  </a:spcAft>
                  <a:buNone/>
                  <a:defRPr/>
                </a:pPr>
                <a:r>
                  <a:rPr lang="en-US" dirty="0" err="1"/>
                  <a:t>Mỗi</a:t>
                </a:r>
                <a:r>
                  <a:rPr lang="en-US" dirty="0"/>
                  <a:t> </a:t>
                </a:r>
                <a:r>
                  <a:rPr lang="en-US" dirty="0" err="1"/>
                  <a:t>lần</a:t>
                </a:r>
                <a:r>
                  <a:rPr lang="en-US" dirty="0"/>
                  <a:t> </a:t>
                </a:r>
                <a:r>
                  <a:rPr lang="en-US" dirty="0" err="1"/>
                  <a:t>loại</a:t>
                </a:r>
                <a:r>
                  <a:rPr lang="en-US" dirty="0"/>
                  <a:t> </a:t>
                </a:r>
                <a:r>
                  <a:rPr lang="en-US" dirty="0" err="1"/>
                  <a:t>bỏ</a:t>
                </a:r>
                <a:r>
                  <a:rPr lang="en-US" dirty="0"/>
                  <a:t> </a:t>
                </a:r>
                <a:r>
                  <a:rPr lang="en-US" dirty="0" err="1"/>
                  <a:t>cá</a:t>
                </a:r>
                <a:r>
                  <a:rPr lang="en-US" dirty="0"/>
                  <a:t> </a:t>
                </a:r>
                <a:r>
                  <a:rPr lang="en-US" dirty="0" err="1"/>
                  <a:t>thể</a:t>
                </a:r>
                <a:r>
                  <a:rPr lang="en-US" dirty="0"/>
                  <a:t>, </a:t>
                </a:r>
                <a:r>
                  <a:rPr lang="en-US" dirty="0" err="1"/>
                  <a:t>giá</a:t>
                </a:r>
                <a:r>
                  <a:rPr lang="en-US" dirty="0"/>
                  <a:t> </a:t>
                </a:r>
                <a:r>
                  <a:rPr lang="en-US" dirty="0" err="1"/>
                  <a:t>trị</a:t>
                </a:r>
                <a:r>
                  <a:rPr lang="en-US" dirty="0"/>
                  <a:t> </a:t>
                </a:r>
                <a:r>
                  <a:rPr lang="en-US" dirty="0" err="1"/>
                  <a:t>hàm</a:t>
                </a:r>
                <a:r>
                  <a:rPr lang="en-US" dirty="0"/>
                  <a:t> </a:t>
                </a:r>
                <a:r>
                  <a:rPr lang="en-US" dirty="0" err="1"/>
                  <a:t>fitnesss</a:t>
                </a:r>
                <a:r>
                  <a:rPr lang="en-US" dirty="0"/>
                  <a:t> </a:t>
                </a:r>
                <a:r>
                  <a:rPr lang="en-US" dirty="0" err="1"/>
                  <a:t>sẽ</a:t>
                </a:r>
                <a:r>
                  <a:rPr lang="en-US" dirty="0"/>
                  <a:t> </a:t>
                </a:r>
                <a:r>
                  <a:rPr lang="en-US" dirty="0" err="1"/>
                  <a:t>được</a:t>
                </a:r>
                <a:r>
                  <a:rPr lang="en-US" dirty="0"/>
                  <a:t> </a:t>
                </a:r>
                <a:r>
                  <a:rPr lang="en-US" dirty="0" err="1"/>
                  <a:t>tính</a:t>
                </a:r>
                <a:r>
                  <a:rPr lang="en-US" dirty="0"/>
                  <a:t> </a:t>
                </a:r>
                <a:r>
                  <a:rPr lang="en-US" dirty="0" err="1"/>
                  <a:t>lại</a:t>
                </a:r>
                <a:r>
                  <a:rPr lang="en-US" dirty="0"/>
                  <a:t> </a:t>
                </a:r>
                <a:r>
                  <a:rPr lang="en-US" dirty="0" err="1"/>
                  <a:t>cho</a:t>
                </a:r>
                <a:r>
                  <a:rPr lang="en-US" dirty="0"/>
                  <a:t> </a:t>
                </a:r>
                <a:r>
                  <a:rPr lang="en-US" dirty="0" err="1"/>
                  <a:t>mỗi</a:t>
                </a:r>
                <a:r>
                  <a:rPr lang="en-US" dirty="0"/>
                  <a:t> </a:t>
                </a:r>
                <a:r>
                  <a:rPr lang="en-US" dirty="0" err="1"/>
                  <a:t>cá</a:t>
                </a:r>
                <a:r>
                  <a:rPr lang="en-US" dirty="0"/>
                  <a:t> </a:t>
                </a:r>
                <a:r>
                  <a:rPr lang="en-US" dirty="0" err="1"/>
                  <a:t>thể</a:t>
                </a: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mc:Choice>
        <mc:Fallback xmlns="">
          <p:sp>
            <p:nvSpPr>
              <p:cNvPr id="3" name="Content Placeholder 2">
                <a:extLst>
                  <a:ext uri="{FF2B5EF4-FFF2-40B4-BE49-F238E27FC236}">
                    <a16:creationId xmlns:a16="http://schemas.microsoft.com/office/drawing/2014/main" xmlns="" id="{91A7D906-CEFF-4F35-95F3-713553BDF255}"/>
                  </a:ext>
                </a:extLst>
              </p:cNvPr>
              <p:cNvSpPr>
                <a:spLocks noGrp="1" noRot="1" noChangeAspect="1" noMove="1" noResize="1" noEditPoints="1" noAdjustHandles="1" noChangeArrowheads="1" noChangeShapeType="1" noTextEdit="1"/>
              </p:cNvSpPr>
              <p:nvPr>
                <p:ph idx="1"/>
              </p:nvPr>
            </p:nvSpPr>
            <p:spPr>
              <a:blipFill rotWithShape="0">
                <a:blip r:embed="rId2"/>
                <a:stretch>
                  <a:fillRect l="-833" t="-746" r="-625"/>
                </a:stretch>
              </a:blipFill>
            </p:spPr>
            <p:txBody>
              <a:bodyPr/>
              <a:lstStyle/>
              <a:p>
                <a:r>
                  <a:rPr lang="en-US">
                    <a:noFill/>
                  </a:rPr>
                  <a:t> </a:t>
                </a:r>
              </a:p>
            </p:txBody>
          </p:sp>
        </mc:Fallback>
      </mc:AlternateContent>
    </p:spTree>
    <p:extLst>
      <p:ext uri="{BB962C8B-B14F-4D97-AF65-F5344CB8AC3E}">
        <p14:creationId xmlns:p14="http://schemas.microsoft.com/office/powerpoint/2010/main" val="97961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4.6.    </a:t>
            </a:r>
            <a:r>
              <a:rPr lang="en-US" b="1" dirty="0" err="1"/>
              <a:t>Thuật</a:t>
            </a:r>
            <a:r>
              <a:rPr lang="en-US" b="1" dirty="0"/>
              <a:t> </a:t>
            </a:r>
            <a:r>
              <a:rPr lang="en-US" b="1" dirty="0" err="1"/>
              <a:t>toán</a:t>
            </a:r>
            <a:r>
              <a:rPr lang="en-US" b="1" dirty="0"/>
              <a:t> SMPSO</a:t>
            </a:r>
          </a:p>
          <a:p>
            <a:pPr marR="0" lvl="0" defTabSz="914400" eaLnBrk="1" fontAlgn="auto" latinLnBrk="0" hangingPunct="1">
              <a:lnSpc>
                <a:spcPct val="100000"/>
              </a:lnSpc>
              <a:spcBef>
                <a:spcPts val="0"/>
              </a:spcBef>
              <a:spcAft>
                <a:spcPts val="0"/>
              </a:spcAft>
              <a:buClrTx/>
              <a:buSzTx/>
              <a:buFontTx/>
              <a:buChar char="-"/>
              <a:tabLst/>
              <a:defRPr/>
            </a:pPr>
            <a:r>
              <a:rPr lang="en-US" dirty="0" err="1"/>
              <a:t>Thuật</a:t>
            </a:r>
            <a:r>
              <a:rPr lang="en-US" dirty="0"/>
              <a:t> </a:t>
            </a:r>
            <a:r>
              <a:rPr lang="en-US" dirty="0" err="1"/>
              <a:t>toán</a:t>
            </a:r>
            <a:r>
              <a:rPr lang="en-US" dirty="0"/>
              <a:t> PSO </a:t>
            </a:r>
            <a:r>
              <a:rPr lang="en-US" dirty="0" err="1"/>
              <a:t>được</a:t>
            </a:r>
            <a:r>
              <a:rPr lang="en-US" dirty="0"/>
              <a:t> </a:t>
            </a:r>
            <a:r>
              <a:rPr lang="en-US" dirty="0" err="1"/>
              <a:t>khởi</a:t>
            </a:r>
            <a:r>
              <a:rPr lang="en-US" dirty="0"/>
              <a:t> </a:t>
            </a:r>
            <a:r>
              <a:rPr lang="en-US" dirty="0" err="1"/>
              <a:t>tạo</a:t>
            </a:r>
            <a:r>
              <a:rPr lang="en-US" dirty="0"/>
              <a:t> </a:t>
            </a:r>
            <a:r>
              <a:rPr lang="en-US" dirty="0" err="1"/>
              <a:t>ngẫu</a:t>
            </a:r>
            <a:r>
              <a:rPr lang="en-US" dirty="0"/>
              <a:t> </a:t>
            </a:r>
            <a:r>
              <a:rPr lang="en-US" dirty="0" err="1"/>
              <a:t>nhiên</a:t>
            </a:r>
            <a:r>
              <a:rPr lang="en-US" dirty="0"/>
              <a:t> </a:t>
            </a:r>
            <a:r>
              <a:rPr lang="en-US" dirty="0" err="1"/>
              <a:t>và</a:t>
            </a:r>
            <a:r>
              <a:rPr lang="en-US" dirty="0"/>
              <a:t> </a:t>
            </a:r>
            <a:r>
              <a:rPr lang="en-US" dirty="0" err="1"/>
              <a:t>tìm</a:t>
            </a:r>
            <a:r>
              <a:rPr lang="en-US" dirty="0"/>
              <a:t> </a:t>
            </a:r>
            <a:r>
              <a:rPr lang="en-US" dirty="0" err="1"/>
              <a:t>nghiệm</a:t>
            </a:r>
            <a:r>
              <a:rPr lang="en-US" dirty="0"/>
              <a:t> </a:t>
            </a:r>
            <a:r>
              <a:rPr lang="en-US" dirty="0" err="1"/>
              <a:t>tối</a:t>
            </a:r>
            <a:r>
              <a:rPr lang="en-US" dirty="0"/>
              <a:t> </a:t>
            </a:r>
            <a:r>
              <a:rPr lang="en-US" dirty="0" err="1"/>
              <a:t>ưu</a:t>
            </a:r>
            <a:r>
              <a:rPr lang="en-US" dirty="0"/>
              <a:t> </a:t>
            </a:r>
            <a:r>
              <a:rPr lang="en-US" dirty="0" err="1"/>
              <a:t>bằng</a:t>
            </a:r>
            <a:r>
              <a:rPr lang="en-US" dirty="0"/>
              <a:t> </a:t>
            </a:r>
            <a:r>
              <a:rPr lang="en-US" dirty="0" err="1"/>
              <a:t>cách</a:t>
            </a:r>
            <a:r>
              <a:rPr lang="en-US" dirty="0"/>
              <a:t> </a:t>
            </a:r>
            <a:r>
              <a:rPr lang="en-US" dirty="0" err="1"/>
              <a:t>cập</a:t>
            </a:r>
            <a:r>
              <a:rPr lang="en-US" dirty="0"/>
              <a:t> </a:t>
            </a:r>
            <a:r>
              <a:rPr lang="en-US" dirty="0" err="1"/>
              <a:t>nhật</a:t>
            </a:r>
            <a:r>
              <a:rPr lang="en-US" dirty="0"/>
              <a:t> </a:t>
            </a:r>
            <a:r>
              <a:rPr lang="en-US" dirty="0" err="1"/>
              <a:t>các</a:t>
            </a:r>
            <a:r>
              <a:rPr lang="en-US" dirty="0"/>
              <a:t> </a:t>
            </a:r>
            <a:r>
              <a:rPr lang="en-US" dirty="0" err="1"/>
              <a:t>thế</a:t>
            </a:r>
            <a:r>
              <a:rPr lang="en-US" dirty="0"/>
              <a:t> </a:t>
            </a:r>
            <a:r>
              <a:rPr lang="en-US" dirty="0" err="1"/>
              <a:t>hệ</a:t>
            </a:r>
            <a:r>
              <a:rPr lang="en-US" dirty="0"/>
              <a:t>. </a:t>
            </a:r>
            <a:r>
              <a:rPr lang="en-US" dirty="0" err="1"/>
              <a:t>Trong</a:t>
            </a:r>
            <a:r>
              <a:rPr lang="en-US" dirty="0"/>
              <a:t> </a:t>
            </a:r>
            <a:r>
              <a:rPr lang="en-US" dirty="0" err="1"/>
              <a:t>mỗi</a:t>
            </a:r>
            <a:r>
              <a:rPr lang="en-US" dirty="0"/>
              <a:t> </a:t>
            </a:r>
            <a:r>
              <a:rPr lang="en-US" dirty="0" err="1"/>
              <a:t>thế</a:t>
            </a:r>
            <a:r>
              <a:rPr lang="en-US" dirty="0"/>
              <a:t> </a:t>
            </a:r>
            <a:r>
              <a:rPr lang="en-US" dirty="0" err="1"/>
              <a:t>hệ</a:t>
            </a:r>
            <a:r>
              <a:rPr lang="en-US" dirty="0"/>
              <a:t>, </a:t>
            </a:r>
            <a:r>
              <a:rPr lang="en-US" dirty="0" err="1"/>
              <a:t>mỗi</a:t>
            </a:r>
            <a:r>
              <a:rPr lang="en-US" dirty="0"/>
              <a:t> </a:t>
            </a:r>
            <a:r>
              <a:rPr lang="en-US" dirty="0" err="1"/>
              <a:t>cá</a:t>
            </a:r>
            <a:r>
              <a:rPr lang="en-US" dirty="0"/>
              <a:t> </a:t>
            </a:r>
            <a:r>
              <a:rPr lang="en-US" dirty="0" err="1"/>
              <a:t>thể</a:t>
            </a:r>
            <a:r>
              <a:rPr lang="en-US" dirty="0"/>
              <a:t> </a:t>
            </a:r>
            <a:r>
              <a:rPr lang="en-US" dirty="0" err="1"/>
              <a:t>được</a:t>
            </a:r>
            <a:r>
              <a:rPr lang="en-US" dirty="0"/>
              <a:t> </a:t>
            </a:r>
            <a:r>
              <a:rPr lang="en-US" dirty="0" err="1"/>
              <a:t>cập</a:t>
            </a:r>
            <a:r>
              <a:rPr lang="en-US" dirty="0"/>
              <a:t> </a:t>
            </a:r>
            <a:r>
              <a:rPr lang="en-US" dirty="0" err="1"/>
              <a:t>nhật</a:t>
            </a:r>
            <a:r>
              <a:rPr lang="en-US" dirty="0"/>
              <a:t> </a:t>
            </a:r>
            <a:r>
              <a:rPr lang="en-US" dirty="0" err="1"/>
              <a:t>theo</a:t>
            </a:r>
            <a:r>
              <a:rPr lang="en-US" dirty="0"/>
              <a:t> 2 </a:t>
            </a:r>
            <a:r>
              <a:rPr lang="en-US" dirty="0" err="1"/>
              <a:t>giá</a:t>
            </a:r>
            <a:r>
              <a:rPr lang="en-US" dirty="0"/>
              <a:t> </a:t>
            </a:r>
            <a:r>
              <a:rPr lang="en-US" dirty="0" err="1"/>
              <a:t>trị</a:t>
            </a:r>
            <a:r>
              <a:rPr lang="en-US" dirty="0"/>
              <a:t> </a:t>
            </a:r>
            <a:r>
              <a:rPr lang="en-US" dirty="0" err="1"/>
              <a:t>tốt</a:t>
            </a:r>
            <a:r>
              <a:rPr lang="en-US" dirty="0"/>
              <a:t> </a:t>
            </a:r>
            <a:r>
              <a:rPr lang="en-US" dirty="0" err="1"/>
              <a:t>nhất</a:t>
            </a:r>
            <a:r>
              <a:rPr lang="en-US" dirty="0"/>
              <a:t>: </a:t>
            </a:r>
          </a:p>
          <a:p>
            <a:pPr lvl="1" defTabSz="914400" eaLnBrk="1" fontAlgn="auto" hangingPunct="1">
              <a:lnSpc>
                <a:spcPct val="100000"/>
              </a:lnSpc>
              <a:spcBef>
                <a:spcPts val="0"/>
              </a:spcBef>
              <a:spcAft>
                <a:spcPts val="0"/>
              </a:spcAft>
              <a:buFont typeface="Arial" charset="0"/>
              <a:buChar char="•"/>
              <a:defRPr/>
            </a:pPr>
            <a:r>
              <a:rPr lang="en-US" dirty="0" err="1"/>
              <a:t>Pbest</a:t>
            </a:r>
            <a:r>
              <a:rPr lang="en-US" dirty="0"/>
              <a:t>: </a:t>
            </a:r>
            <a:r>
              <a:rPr lang="en-US" dirty="0" err="1"/>
              <a:t>nghiệm</a:t>
            </a:r>
            <a:r>
              <a:rPr lang="en-US" dirty="0"/>
              <a:t> </a:t>
            </a:r>
            <a:r>
              <a:rPr lang="en-US" dirty="0" err="1"/>
              <a:t>tốt</a:t>
            </a:r>
            <a:r>
              <a:rPr lang="en-US" dirty="0"/>
              <a:t> </a:t>
            </a:r>
            <a:r>
              <a:rPr lang="en-US" dirty="0" err="1"/>
              <a:t>nhất</a:t>
            </a:r>
            <a:r>
              <a:rPr lang="en-US" dirty="0"/>
              <a:t> </a:t>
            </a:r>
            <a:r>
              <a:rPr lang="en-US" dirty="0" err="1"/>
              <a:t>đạt</a:t>
            </a:r>
            <a:r>
              <a:rPr lang="en-US" dirty="0"/>
              <a:t> </a:t>
            </a:r>
            <a:r>
              <a:rPr lang="en-US" dirty="0" err="1"/>
              <a:t>được</a:t>
            </a:r>
            <a:r>
              <a:rPr lang="en-US" dirty="0"/>
              <a:t> </a:t>
            </a:r>
            <a:r>
              <a:rPr lang="en-US" dirty="0" err="1"/>
              <a:t>cho</a:t>
            </a:r>
            <a:r>
              <a:rPr lang="en-US" dirty="0"/>
              <a:t> </a:t>
            </a:r>
            <a:r>
              <a:rPr lang="en-US" dirty="0" err="1"/>
              <a:t>tới</a:t>
            </a:r>
            <a:r>
              <a:rPr lang="en-US" dirty="0"/>
              <a:t> </a:t>
            </a:r>
            <a:r>
              <a:rPr lang="en-US" dirty="0" err="1"/>
              <a:t>thời</a:t>
            </a:r>
            <a:r>
              <a:rPr lang="en-US" dirty="0"/>
              <a:t> </a:t>
            </a:r>
            <a:r>
              <a:rPr lang="en-US" dirty="0" err="1"/>
              <a:t>điểm</a:t>
            </a:r>
            <a:r>
              <a:rPr lang="en-US" dirty="0"/>
              <a:t> </a:t>
            </a:r>
            <a:r>
              <a:rPr lang="en-US" dirty="0" err="1"/>
              <a:t>hiện</a:t>
            </a:r>
            <a:r>
              <a:rPr lang="en-US" dirty="0"/>
              <a:t> </a:t>
            </a:r>
            <a:r>
              <a:rPr lang="en-US" dirty="0" err="1"/>
              <a:t>tại</a:t>
            </a:r>
            <a:endParaRPr lang="en-US" dirty="0"/>
          </a:p>
          <a:p>
            <a:pPr lvl="1" defTabSz="914400" eaLnBrk="1" fontAlgn="auto" hangingPunct="1">
              <a:lnSpc>
                <a:spcPct val="100000"/>
              </a:lnSpc>
              <a:spcBef>
                <a:spcPts val="0"/>
              </a:spcBef>
              <a:spcAft>
                <a:spcPts val="0"/>
              </a:spcAft>
              <a:buFont typeface="Arial" charset="0"/>
              <a:buChar char="•"/>
              <a:defRPr/>
            </a:pPr>
            <a:r>
              <a:rPr lang="en-US" dirty="0" err="1"/>
              <a:t>Gbest</a:t>
            </a:r>
            <a:r>
              <a:rPr lang="en-US" dirty="0"/>
              <a:t>: </a:t>
            </a:r>
            <a:r>
              <a:rPr lang="en-US" dirty="0" err="1"/>
              <a:t>nghiệm</a:t>
            </a:r>
            <a:r>
              <a:rPr lang="en-US" dirty="0"/>
              <a:t> </a:t>
            </a:r>
            <a:r>
              <a:rPr lang="en-US" dirty="0" err="1"/>
              <a:t>tối</a:t>
            </a:r>
            <a:r>
              <a:rPr lang="en-US" dirty="0"/>
              <a:t> </a:t>
            </a:r>
            <a:r>
              <a:rPr lang="en-US" dirty="0" err="1"/>
              <a:t>ưu</a:t>
            </a:r>
            <a:r>
              <a:rPr lang="en-US" dirty="0"/>
              <a:t> </a:t>
            </a:r>
            <a:r>
              <a:rPr lang="en-US" dirty="0" err="1"/>
              <a:t>toàn</a:t>
            </a:r>
            <a:r>
              <a:rPr lang="en-US" dirty="0"/>
              <a:t> </a:t>
            </a:r>
            <a:r>
              <a:rPr lang="en-US" dirty="0" err="1"/>
              <a:t>cục</a:t>
            </a:r>
            <a:r>
              <a:rPr lang="en-US" dirty="0"/>
              <a:t> </a:t>
            </a:r>
          </a:p>
          <a:p>
            <a:pPr marL="0" indent="0" defTabSz="914400" eaLnBrk="1" fontAlgn="auto" hangingPunct="1">
              <a:lnSpc>
                <a:spcPct val="100000"/>
              </a:lnSpc>
              <a:spcBef>
                <a:spcPts val="0"/>
              </a:spcBef>
              <a:spcAft>
                <a:spcPts val="0"/>
              </a:spcAft>
              <a:buNone/>
              <a:defRPr/>
            </a:pPr>
            <a:r>
              <a:rPr lang="en-US" dirty="0"/>
              <a:t>-  </a:t>
            </a:r>
            <a:r>
              <a:rPr lang="en-US" dirty="0" err="1"/>
              <a:t>Mỗi</a:t>
            </a:r>
            <a:r>
              <a:rPr lang="en-US" dirty="0"/>
              <a:t> </a:t>
            </a:r>
            <a:r>
              <a:rPr lang="en-US" dirty="0" err="1"/>
              <a:t>cá</a:t>
            </a:r>
            <a:r>
              <a:rPr lang="en-US" dirty="0"/>
              <a:t> </a:t>
            </a:r>
            <a:r>
              <a:rPr lang="en-US" dirty="0" err="1"/>
              <a:t>thể</a:t>
            </a:r>
            <a:r>
              <a:rPr lang="en-US" dirty="0"/>
              <a:t> </a:t>
            </a:r>
            <a:r>
              <a:rPr lang="en-US" dirty="0" err="1"/>
              <a:t>trong</a:t>
            </a:r>
            <a:r>
              <a:rPr lang="en-US" dirty="0"/>
              <a:t> </a:t>
            </a:r>
            <a:r>
              <a:rPr lang="en-US" dirty="0" err="1"/>
              <a:t>quần</a:t>
            </a:r>
            <a:r>
              <a:rPr lang="en-US" dirty="0"/>
              <a:t> </a:t>
            </a:r>
            <a:r>
              <a:rPr lang="en-US" dirty="0" err="1"/>
              <a:t>thể</a:t>
            </a:r>
            <a:r>
              <a:rPr lang="en-US" dirty="0"/>
              <a:t> </a:t>
            </a:r>
            <a:r>
              <a:rPr lang="en-US" dirty="0" err="1"/>
              <a:t>cập</a:t>
            </a:r>
            <a:r>
              <a:rPr lang="en-US" dirty="0"/>
              <a:t> </a:t>
            </a:r>
            <a:r>
              <a:rPr lang="en-US" dirty="0" err="1"/>
              <a:t>nhật</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nó</a:t>
            </a:r>
            <a:r>
              <a:rPr lang="en-US" dirty="0"/>
              <a:t> </a:t>
            </a:r>
            <a:r>
              <a:rPr lang="en-US" dirty="0" err="1"/>
              <a:t>theo</a:t>
            </a:r>
            <a:r>
              <a:rPr lang="en-US" dirty="0"/>
              <a:t> </a:t>
            </a:r>
            <a:r>
              <a:rPr lang="en-US" dirty="0" err="1"/>
              <a:t>vị</a:t>
            </a:r>
            <a:r>
              <a:rPr lang="en-US" dirty="0"/>
              <a:t> </a:t>
            </a:r>
            <a:r>
              <a:rPr lang="en-US" dirty="0" err="1"/>
              <a:t>trí</a:t>
            </a:r>
            <a:r>
              <a:rPr lang="en-US" dirty="0"/>
              <a:t> </a:t>
            </a:r>
            <a:r>
              <a:rPr lang="en-US" dirty="0" err="1"/>
              <a:t>tốt</a:t>
            </a:r>
            <a:r>
              <a:rPr lang="en-US" dirty="0"/>
              <a:t> </a:t>
            </a:r>
            <a:r>
              <a:rPr lang="en-US" dirty="0" err="1"/>
              <a:t>nhát</a:t>
            </a:r>
            <a:r>
              <a:rPr lang="en-US" dirty="0"/>
              <a:t> </a:t>
            </a:r>
            <a:r>
              <a:rPr lang="en-US" dirty="0" err="1"/>
              <a:t>của</a:t>
            </a:r>
            <a:r>
              <a:rPr lang="en-US" dirty="0"/>
              <a:t> </a:t>
            </a:r>
            <a:r>
              <a:rPr lang="en-US" dirty="0" err="1"/>
              <a:t>nó</a:t>
            </a:r>
            <a:r>
              <a:rPr lang="en-US" dirty="0"/>
              <a:t> </a:t>
            </a:r>
            <a:r>
              <a:rPr lang="en-US" dirty="0" err="1"/>
              <a:t>và</a:t>
            </a:r>
            <a:r>
              <a:rPr lang="en-US" dirty="0"/>
              <a:t> </a:t>
            </a:r>
            <a:r>
              <a:rPr lang="en-US" dirty="0" err="1"/>
              <a:t>của</a:t>
            </a:r>
            <a:r>
              <a:rPr lang="en-US" dirty="0"/>
              <a:t> </a:t>
            </a:r>
            <a:r>
              <a:rPr lang="en-US" dirty="0" err="1"/>
              <a:t>các</a:t>
            </a:r>
            <a:r>
              <a:rPr lang="en-US" dirty="0"/>
              <a:t> </a:t>
            </a:r>
            <a:r>
              <a:rPr lang="en-US" dirty="0" err="1"/>
              <a:t>cá</a:t>
            </a:r>
            <a:r>
              <a:rPr lang="en-US" dirty="0"/>
              <a:t> </a:t>
            </a:r>
            <a:r>
              <a:rPr lang="en-US" dirty="0" err="1"/>
              <a:t>thể</a:t>
            </a:r>
            <a:r>
              <a:rPr lang="en-US" dirty="0"/>
              <a:t> </a:t>
            </a:r>
            <a:r>
              <a:rPr lang="en-US" dirty="0" err="1"/>
              <a:t>tính</a:t>
            </a:r>
            <a:r>
              <a:rPr lang="en-US" dirty="0"/>
              <a:t> </a:t>
            </a:r>
            <a:r>
              <a:rPr lang="en-US" dirty="0" err="1"/>
              <a:t>tới</a:t>
            </a:r>
            <a:r>
              <a:rPr lang="en-US" dirty="0"/>
              <a:t> </a:t>
            </a:r>
            <a:r>
              <a:rPr lang="en-US" dirty="0" err="1"/>
              <a:t>thời</a:t>
            </a:r>
            <a:r>
              <a:rPr lang="en-US" dirty="0"/>
              <a:t> </a:t>
            </a:r>
            <a:r>
              <a:rPr lang="en-US" dirty="0" err="1"/>
              <a:t>điểm</a:t>
            </a:r>
            <a:r>
              <a:rPr lang="en-US" dirty="0"/>
              <a:t> </a:t>
            </a:r>
            <a:r>
              <a:rPr lang="en-US" dirty="0" err="1"/>
              <a:t>hiện</a:t>
            </a:r>
            <a:r>
              <a:rPr lang="en-US" dirty="0"/>
              <a:t> </a:t>
            </a:r>
            <a:r>
              <a:rPr lang="en-US" dirty="0" err="1"/>
              <a:t>tại</a:t>
            </a: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Tree>
    <p:extLst>
      <p:ext uri="{BB962C8B-B14F-4D97-AF65-F5344CB8AC3E}">
        <p14:creationId xmlns:p14="http://schemas.microsoft.com/office/powerpoint/2010/main" val="66173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4.6.    </a:t>
            </a:r>
            <a:r>
              <a:rPr lang="en-US" b="1" dirty="0" err="1"/>
              <a:t>Thuật</a:t>
            </a:r>
            <a:r>
              <a:rPr lang="en-US" b="1" dirty="0"/>
              <a:t> </a:t>
            </a:r>
            <a:r>
              <a:rPr lang="en-US" b="1" dirty="0" err="1"/>
              <a:t>toán</a:t>
            </a:r>
            <a:r>
              <a:rPr lang="en-US" b="1" dirty="0"/>
              <a:t> SMPSO</a:t>
            </a: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pic>
        <p:nvPicPr>
          <p:cNvPr id="4" name="Picture 3" descr="noname1.jpg"/>
          <p:cNvPicPr/>
          <p:nvPr/>
        </p:nvPicPr>
        <p:blipFill>
          <a:blip r:embed="rId2">
            <a:extLst>
              <a:ext uri="{28A0092B-C50C-407E-A947-70E740481C1C}">
                <a14:useLocalDpi xmlns:a14="http://schemas.microsoft.com/office/drawing/2010/main" val="0"/>
              </a:ext>
            </a:extLst>
          </a:blip>
          <a:stretch>
            <a:fillRect/>
          </a:stretch>
        </p:blipFill>
        <p:spPr>
          <a:xfrm>
            <a:off x="439314" y="2892107"/>
            <a:ext cx="3049905" cy="181038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781032" y="2205837"/>
                <a:ext cx="4893733" cy="3182923"/>
              </a:xfrm>
              <a:prstGeom prst="rect">
                <a:avLst/>
              </a:prstGeom>
              <a:noFill/>
            </p:spPr>
            <p:txBody>
              <a:bodyPr wrap="square" rtlCol="0">
                <a:spAutoFit/>
              </a:bodyPr>
              <a:lstStyle/>
              <a:p>
                <a:r>
                  <a:rPr lang="fr-FR" dirty="0" err="1"/>
                  <a:t>Trong</a:t>
                </a:r>
                <a:r>
                  <a:rPr lang="fr-FR" dirty="0"/>
                  <a:t> </a:t>
                </a:r>
                <a:r>
                  <a:rPr lang="fr-FR" dirty="0" err="1"/>
                  <a:t>đó</a:t>
                </a:r>
                <a:r>
                  <a:rPr lang="fr-FR" dirty="0"/>
                  <a:t> :</a:t>
                </a:r>
                <a:endParaRPr lang="en-US" dirty="0"/>
              </a:p>
              <a:p>
                <a14:m>
                  <m:oMath xmlns:m="http://schemas.openxmlformats.org/officeDocument/2006/math">
                    <m:sSubSup>
                      <m:sSubSupPr>
                        <m:ctrlPr>
                          <a:rPr lang="en-US" i="1">
                            <a:latin typeface="Cambria Math" panose="02040503050406030204" pitchFamily="18" charset="0"/>
                          </a:rPr>
                        </m:ctrlPr>
                      </m:sSubSupPr>
                      <m:e>
                        <m:r>
                          <a:rPr lang="fr-FR" i="1">
                            <a:latin typeface="Cambria Math" panose="02040503050406030204" pitchFamily="18" charset="0"/>
                          </a:rPr>
                          <m:t>𝑋</m:t>
                        </m:r>
                      </m:e>
                      <m:sub>
                        <m:r>
                          <a:rPr lang="fr-FR" i="1">
                            <a:latin typeface="Cambria Math" panose="02040503050406030204" pitchFamily="18" charset="0"/>
                          </a:rPr>
                          <m:t>𝑖</m:t>
                        </m:r>
                      </m:sub>
                      <m:sup>
                        <m:r>
                          <a:rPr lang="fr-FR" i="1">
                            <a:latin typeface="Cambria Math" panose="02040503050406030204" pitchFamily="18" charset="0"/>
                          </a:rPr>
                          <m:t>𝑘</m:t>
                        </m:r>
                      </m:sup>
                    </m:sSubSup>
                  </m:oMath>
                </a14:m>
                <a:r>
                  <a:rPr lang="fr-FR" dirty="0"/>
                  <a:t> : </a:t>
                </a:r>
                <a:r>
                  <a:rPr lang="fr-FR" dirty="0" err="1"/>
                  <a:t>Vị</a:t>
                </a:r>
                <a:r>
                  <a:rPr lang="fr-FR" dirty="0"/>
                  <a:t> </a:t>
                </a:r>
                <a:r>
                  <a:rPr lang="fr-FR" dirty="0" err="1"/>
                  <a:t>trí</a:t>
                </a:r>
                <a:r>
                  <a:rPr lang="fr-FR" dirty="0"/>
                  <a:t> </a:t>
                </a:r>
                <a:r>
                  <a:rPr lang="fr-FR" dirty="0" err="1"/>
                  <a:t>cá</a:t>
                </a:r>
                <a:r>
                  <a:rPr lang="fr-FR" dirty="0"/>
                  <a:t> </a:t>
                </a:r>
                <a:r>
                  <a:rPr lang="fr-FR" dirty="0" err="1"/>
                  <a:t>thể</a:t>
                </a:r>
                <a:r>
                  <a:rPr lang="fr-FR" dirty="0"/>
                  <a:t> </a:t>
                </a:r>
                <a:r>
                  <a:rPr lang="fr-FR" dirty="0" err="1"/>
                  <a:t>thứ</a:t>
                </a:r>
                <a:r>
                  <a:rPr lang="fr-FR" dirty="0"/>
                  <a:t> i </a:t>
                </a:r>
                <a:r>
                  <a:rPr lang="fr-FR" dirty="0" err="1"/>
                  <a:t>tại</a:t>
                </a:r>
                <a:r>
                  <a:rPr lang="fr-FR" dirty="0"/>
                  <a:t> </a:t>
                </a:r>
                <a:r>
                  <a:rPr lang="fr-FR" dirty="0" err="1"/>
                  <a:t>thế</a:t>
                </a:r>
                <a:r>
                  <a:rPr lang="fr-FR" dirty="0"/>
                  <a:t> </a:t>
                </a:r>
                <a:r>
                  <a:rPr lang="fr-FR" dirty="0" err="1"/>
                  <a:t>hệ</a:t>
                </a:r>
                <a:r>
                  <a:rPr lang="fr-FR" dirty="0"/>
                  <a:t> </a:t>
                </a:r>
                <a:r>
                  <a:rPr lang="fr-FR" dirty="0" err="1"/>
                  <a:t>thứ</a:t>
                </a:r>
                <a:r>
                  <a:rPr lang="fr-FR" dirty="0"/>
                  <a:t> k</a:t>
                </a:r>
                <a:endParaRPr lang="en-US" dirty="0"/>
              </a:p>
              <a:p>
                <a14:m>
                  <m:oMath xmlns:m="http://schemas.openxmlformats.org/officeDocument/2006/math">
                    <m:sSubSup>
                      <m:sSubSupPr>
                        <m:ctrlPr>
                          <a:rPr lang="en-US" i="1">
                            <a:latin typeface="Cambria Math" panose="02040503050406030204" pitchFamily="18" charset="0"/>
                          </a:rPr>
                        </m:ctrlPr>
                      </m:sSubSupPr>
                      <m:e>
                        <m:r>
                          <a:rPr lang="fr-FR" i="1">
                            <a:latin typeface="Cambria Math" panose="02040503050406030204" pitchFamily="18" charset="0"/>
                          </a:rPr>
                          <m:t>𝑉</m:t>
                        </m:r>
                      </m:e>
                      <m:sub>
                        <m:r>
                          <a:rPr lang="fr-FR" i="1">
                            <a:latin typeface="Cambria Math" panose="02040503050406030204" pitchFamily="18" charset="0"/>
                          </a:rPr>
                          <m:t>𝑖</m:t>
                        </m:r>
                      </m:sub>
                      <m:sup>
                        <m:r>
                          <a:rPr lang="fr-FR" i="1">
                            <a:latin typeface="Cambria Math" panose="02040503050406030204" pitchFamily="18" charset="0"/>
                          </a:rPr>
                          <m:t>𝑘</m:t>
                        </m:r>
                      </m:sup>
                    </m:sSubSup>
                  </m:oMath>
                </a14:m>
                <a:r>
                  <a:rPr lang="fr-FR" dirty="0"/>
                  <a:t> : </a:t>
                </a:r>
                <a:r>
                  <a:rPr lang="fr-FR" dirty="0" err="1"/>
                  <a:t>Vận</a:t>
                </a:r>
                <a:r>
                  <a:rPr lang="fr-FR" dirty="0"/>
                  <a:t> </a:t>
                </a:r>
                <a:r>
                  <a:rPr lang="fr-FR" dirty="0" err="1"/>
                  <a:t>tốc</a:t>
                </a:r>
                <a:r>
                  <a:rPr lang="fr-FR" dirty="0"/>
                  <a:t> </a:t>
                </a:r>
                <a:r>
                  <a:rPr lang="fr-FR" dirty="0" err="1"/>
                  <a:t>cá</a:t>
                </a:r>
                <a:r>
                  <a:rPr lang="fr-FR" dirty="0"/>
                  <a:t> </a:t>
                </a:r>
                <a:r>
                  <a:rPr lang="fr-FR" dirty="0" err="1"/>
                  <a:t>thể</a:t>
                </a:r>
                <a:r>
                  <a:rPr lang="fr-FR" dirty="0"/>
                  <a:t> i </a:t>
                </a:r>
                <a:r>
                  <a:rPr lang="fr-FR" dirty="0" err="1"/>
                  <a:t>tại</a:t>
                </a:r>
                <a:r>
                  <a:rPr lang="fr-FR" dirty="0"/>
                  <a:t> </a:t>
                </a:r>
                <a:r>
                  <a:rPr lang="fr-FR" dirty="0" err="1"/>
                  <a:t>thế</a:t>
                </a:r>
                <a:r>
                  <a:rPr lang="fr-FR" dirty="0"/>
                  <a:t> </a:t>
                </a:r>
                <a:r>
                  <a:rPr lang="fr-FR" dirty="0" err="1"/>
                  <a:t>hệ</a:t>
                </a:r>
                <a:r>
                  <a:rPr lang="fr-FR" dirty="0"/>
                  <a:t> </a:t>
                </a:r>
                <a:r>
                  <a:rPr lang="fr-FR" dirty="0" err="1"/>
                  <a:t>thứ</a:t>
                </a:r>
                <a:r>
                  <a:rPr lang="fr-FR" dirty="0"/>
                  <a:t> k</a:t>
                </a:r>
                <a:endParaRPr lang="en-US" dirty="0"/>
              </a:p>
              <a:p>
                <a:r>
                  <a:rPr lang="fr-FR" dirty="0" err="1"/>
                  <a:t>P</a:t>
                </a:r>
                <a:r>
                  <a:rPr lang="fr-FR" baseline="-25000" dirty="0" err="1"/>
                  <a:t>besti</a:t>
                </a:r>
                <a:r>
                  <a:rPr lang="fr-FR" dirty="0"/>
                  <a:t> : </a:t>
                </a:r>
                <a:r>
                  <a:rPr lang="fr-FR" dirty="0" err="1"/>
                  <a:t>Vị</a:t>
                </a:r>
                <a:r>
                  <a:rPr lang="fr-FR" dirty="0"/>
                  <a:t> </a:t>
                </a:r>
                <a:r>
                  <a:rPr lang="fr-FR" dirty="0" err="1"/>
                  <a:t>trí</a:t>
                </a:r>
                <a:r>
                  <a:rPr lang="fr-FR" dirty="0"/>
                  <a:t> </a:t>
                </a:r>
                <a:r>
                  <a:rPr lang="fr-FR" dirty="0" err="1"/>
                  <a:t>tốt</a:t>
                </a:r>
                <a:r>
                  <a:rPr lang="fr-FR" dirty="0"/>
                  <a:t> </a:t>
                </a:r>
                <a:r>
                  <a:rPr lang="fr-FR" dirty="0" err="1"/>
                  <a:t>nhất</a:t>
                </a:r>
                <a:r>
                  <a:rPr lang="fr-FR" dirty="0"/>
                  <a:t> </a:t>
                </a:r>
                <a:r>
                  <a:rPr lang="fr-FR" dirty="0" err="1"/>
                  <a:t>của</a:t>
                </a:r>
                <a:r>
                  <a:rPr lang="fr-FR" dirty="0"/>
                  <a:t> </a:t>
                </a:r>
                <a:r>
                  <a:rPr lang="fr-FR" dirty="0" err="1"/>
                  <a:t>cá</a:t>
                </a:r>
                <a:r>
                  <a:rPr lang="fr-FR" dirty="0"/>
                  <a:t> </a:t>
                </a:r>
                <a:r>
                  <a:rPr lang="fr-FR" dirty="0" err="1"/>
                  <a:t>thể</a:t>
                </a:r>
                <a:r>
                  <a:rPr lang="fr-FR" dirty="0"/>
                  <a:t> </a:t>
                </a:r>
                <a:r>
                  <a:rPr lang="fr-FR" dirty="0" err="1"/>
                  <a:t>thứ</a:t>
                </a:r>
                <a:r>
                  <a:rPr lang="fr-FR" dirty="0"/>
                  <a:t> i</a:t>
                </a:r>
                <a:endParaRPr lang="en-US" dirty="0"/>
              </a:p>
              <a:p>
                <a:r>
                  <a:rPr lang="fr-FR" dirty="0" err="1"/>
                  <a:t>G</a:t>
                </a:r>
                <a:r>
                  <a:rPr lang="fr-FR" baseline="-25000" dirty="0" err="1"/>
                  <a:t>besti</a:t>
                </a:r>
                <a:r>
                  <a:rPr lang="fr-FR" dirty="0"/>
                  <a:t> : </a:t>
                </a:r>
                <a:r>
                  <a:rPr lang="fr-FR" dirty="0" err="1"/>
                  <a:t>Vị</a:t>
                </a:r>
                <a:r>
                  <a:rPr lang="fr-FR" dirty="0"/>
                  <a:t> </a:t>
                </a:r>
                <a:r>
                  <a:rPr lang="fr-FR" dirty="0" err="1"/>
                  <a:t>trí</a:t>
                </a:r>
                <a:r>
                  <a:rPr lang="fr-FR" dirty="0"/>
                  <a:t> </a:t>
                </a:r>
                <a:r>
                  <a:rPr lang="fr-FR" dirty="0" err="1"/>
                  <a:t>tốt</a:t>
                </a:r>
                <a:r>
                  <a:rPr lang="fr-FR" dirty="0"/>
                  <a:t> </a:t>
                </a:r>
                <a:r>
                  <a:rPr lang="fr-FR" dirty="0" err="1"/>
                  <a:t>nhất</a:t>
                </a:r>
                <a:r>
                  <a:rPr lang="fr-FR" dirty="0"/>
                  <a:t> </a:t>
                </a:r>
                <a:r>
                  <a:rPr lang="fr-FR" dirty="0" err="1"/>
                  <a:t>của</a:t>
                </a:r>
                <a:r>
                  <a:rPr lang="fr-FR" dirty="0"/>
                  <a:t> </a:t>
                </a:r>
                <a:r>
                  <a:rPr lang="fr-FR" dirty="0" err="1"/>
                  <a:t>cá</a:t>
                </a:r>
                <a:r>
                  <a:rPr lang="fr-FR" dirty="0"/>
                  <a:t> </a:t>
                </a:r>
                <a:r>
                  <a:rPr lang="fr-FR" dirty="0" err="1"/>
                  <a:t>thể</a:t>
                </a:r>
                <a:r>
                  <a:rPr lang="fr-FR" dirty="0"/>
                  <a:t> </a:t>
                </a:r>
                <a:r>
                  <a:rPr lang="fr-FR" dirty="0" err="1"/>
                  <a:t>trong</a:t>
                </a:r>
                <a:r>
                  <a:rPr lang="fr-FR" dirty="0"/>
                  <a:t> </a:t>
                </a:r>
                <a:r>
                  <a:rPr lang="fr-FR" dirty="0" err="1"/>
                  <a:t>quần</a:t>
                </a:r>
                <a:r>
                  <a:rPr lang="fr-FR" dirty="0"/>
                  <a:t> </a:t>
                </a:r>
                <a:r>
                  <a:rPr lang="fr-FR" dirty="0" err="1"/>
                  <a:t>thể</a:t>
                </a:r>
                <a:endParaRPr lang="en-US" dirty="0"/>
              </a:p>
              <a:p>
                <a:r>
                  <a:rPr lang="fr-FR" dirty="0"/>
                  <a:t> </a:t>
                </a:r>
                <a:endParaRPr lang="en-US" dirty="0"/>
              </a:p>
              <a:p>
                <a:r>
                  <a:rPr lang="fr-FR" b="1" i="1" dirty="0" err="1"/>
                  <a:t>Vận</a:t>
                </a:r>
                <a:r>
                  <a:rPr lang="fr-FR" b="1" i="1" dirty="0"/>
                  <a:t> </a:t>
                </a:r>
                <a:r>
                  <a:rPr lang="fr-FR" b="1" i="1" dirty="0" err="1"/>
                  <a:t>tốc</a:t>
                </a:r>
                <a:r>
                  <a:rPr lang="fr-FR" b="1" i="1" dirty="0"/>
                  <a:t> </a:t>
                </a:r>
                <a:r>
                  <a:rPr lang="fr-FR" b="1" i="1" dirty="0" err="1"/>
                  <a:t>và</a:t>
                </a:r>
                <a:r>
                  <a:rPr lang="fr-FR" b="1" i="1" dirty="0"/>
                  <a:t> </a:t>
                </a:r>
                <a:r>
                  <a:rPr lang="fr-FR" b="1" i="1" dirty="0" err="1"/>
                  <a:t>vị</a:t>
                </a:r>
                <a:r>
                  <a:rPr lang="fr-FR" b="1" i="1" dirty="0"/>
                  <a:t> </a:t>
                </a:r>
                <a:r>
                  <a:rPr lang="fr-FR" b="1" i="1" dirty="0" err="1"/>
                  <a:t>trí</a:t>
                </a:r>
                <a:r>
                  <a:rPr lang="fr-FR" b="1" i="1" dirty="0"/>
                  <a:t> </a:t>
                </a:r>
                <a:r>
                  <a:rPr lang="fr-FR" b="1" i="1" dirty="0" err="1"/>
                  <a:t>của</a:t>
                </a:r>
                <a:r>
                  <a:rPr lang="fr-FR" b="1" i="1" dirty="0"/>
                  <a:t> </a:t>
                </a:r>
                <a:r>
                  <a:rPr lang="fr-FR" b="1" i="1" dirty="0" err="1"/>
                  <a:t>mỗi</a:t>
                </a:r>
                <a:r>
                  <a:rPr lang="fr-FR" b="1" i="1" dirty="0"/>
                  <a:t> </a:t>
                </a:r>
                <a:r>
                  <a:rPr lang="fr-FR" b="1" i="1" dirty="0" err="1"/>
                  <a:t>cá</a:t>
                </a:r>
                <a:r>
                  <a:rPr lang="fr-FR" b="1" i="1" dirty="0"/>
                  <a:t> </a:t>
                </a:r>
                <a:r>
                  <a:rPr lang="fr-FR" b="1" i="1" dirty="0" err="1"/>
                  <a:t>thể</a:t>
                </a:r>
                <a:r>
                  <a:rPr lang="fr-FR" b="1" i="1" dirty="0"/>
                  <a:t> </a:t>
                </a:r>
                <a:r>
                  <a:rPr lang="fr-FR" b="1" i="1" dirty="0" err="1"/>
                  <a:t>được</a:t>
                </a:r>
                <a:r>
                  <a:rPr lang="fr-FR" b="1" i="1" dirty="0"/>
                  <a:t> </a:t>
                </a:r>
                <a:r>
                  <a:rPr lang="fr-FR" b="1" i="1" dirty="0" err="1"/>
                  <a:t>tính</a:t>
                </a:r>
                <a:r>
                  <a:rPr lang="fr-FR" b="1" i="1" dirty="0"/>
                  <a:t> </a:t>
                </a:r>
                <a:r>
                  <a:rPr lang="fr-FR" b="1" i="1" dirty="0" err="1"/>
                  <a:t>như</a:t>
                </a:r>
                <a:r>
                  <a:rPr lang="fr-FR" b="1" i="1" dirty="0"/>
                  <a:t> </a:t>
                </a:r>
                <a:r>
                  <a:rPr lang="fr-FR" b="1" i="1" dirty="0" err="1"/>
                  <a:t>sau</a:t>
                </a:r>
                <a:r>
                  <a:rPr lang="fr-FR" i="1" dirty="0"/>
                  <a:t> :</a:t>
                </a:r>
                <a:endParaRPr lang="en-US" dirty="0"/>
              </a:p>
              <a:p>
                <a:r>
                  <a:rPr lang="fr-FR" dirty="0"/>
                  <a:t>v</a:t>
                </a:r>
                <a:r>
                  <a:rPr lang="fr-FR" baseline="-25000" dirty="0"/>
                  <a:t>i</a:t>
                </a:r>
                <a:r>
                  <a:rPr lang="fr-FR" baseline="30000" dirty="0"/>
                  <a:t>k+1</a:t>
                </a:r>
                <a:r>
                  <a:rPr lang="fr-FR" dirty="0"/>
                  <a:t> = </a:t>
                </a:r>
                <a:r>
                  <a:rPr lang="fr-FR" dirty="0" err="1"/>
                  <a:t>w.v</a:t>
                </a:r>
                <a:r>
                  <a:rPr lang="fr-FR" baseline="-25000" dirty="0" err="1"/>
                  <a:t>i</a:t>
                </a:r>
                <a:r>
                  <a:rPr lang="fr-FR" baseline="30000" dirty="0" err="1"/>
                  <a:t>k</a:t>
                </a:r>
                <a:r>
                  <a:rPr lang="fr-FR" dirty="0"/>
                  <a:t> + c</a:t>
                </a:r>
                <a:r>
                  <a:rPr lang="fr-FR" baseline="-25000" dirty="0"/>
                  <a:t>1</a:t>
                </a:r>
                <a:r>
                  <a:rPr lang="fr-FR" dirty="0"/>
                  <a:t>.r</a:t>
                </a:r>
                <a:r>
                  <a:rPr lang="fr-FR" baseline="-25000" dirty="0"/>
                  <a:t>1</a:t>
                </a:r>
                <a:r>
                  <a:rPr lang="fr-FR" dirty="0"/>
                  <a:t>().(</a:t>
                </a:r>
                <a:r>
                  <a:rPr lang="fr-FR" dirty="0" err="1"/>
                  <a:t>p</a:t>
                </a:r>
                <a:r>
                  <a:rPr lang="fr-FR" baseline="-25000" dirty="0" err="1"/>
                  <a:t>besti</a:t>
                </a:r>
                <a:r>
                  <a:rPr lang="fr-FR" dirty="0"/>
                  <a:t> – </a:t>
                </a:r>
                <a:r>
                  <a:rPr lang="fr-FR" dirty="0" err="1"/>
                  <a:t>x</a:t>
                </a:r>
                <a:r>
                  <a:rPr lang="fr-FR" baseline="-25000" dirty="0" err="1"/>
                  <a:t>i</a:t>
                </a:r>
                <a:r>
                  <a:rPr lang="fr-FR" baseline="30000" dirty="0" err="1"/>
                  <a:t>k</a:t>
                </a:r>
                <a:r>
                  <a:rPr lang="fr-FR" dirty="0"/>
                  <a:t>) + c</a:t>
                </a:r>
                <a:r>
                  <a:rPr lang="fr-FR" baseline="-25000" dirty="0"/>
                  <a:t>2</a:t>
                </a:r>
                <a:r>
                  <a:rPr lang="fr-FR" dirty="0"/>
                  <a:t>.r</a:t>
                </a:r>
                <a:r>
                  <a:rPr lang="fr-FR" baseline="-25000" dirty="0"/>
                  <a:t>2</a:t>
                </a:r>
                <a:r>
                  <a:rPr lang="fr-FR" dirty="0"/>
                  <a:t>().(</a:t>
                </a:r>
                <a:r>
                  <a:rPr lang="fr-FR" dirty="0" err="1"/>
                  <a:t>g</a:t>
                </a:r>
                <a:r>
                  <a:rPr lang="fr-FR" baseline="-25000" dirty="0" err="1"/>
                  <a:t>best</a:t>
                </a:r>
                <a:r>
                  <a:rPr lang="fr-FR" dirty="0"/>
                  <a:t> – </a:t>
                </a:r>
                <a:r>
                  <a:rPr lang="fr-FR" dirty="0" err="1"/>
                  <a:t>x</a:t>
                </a:r>
                <a:r>
                  <a:rPr lang="fr-FR" baseline="-25000" dirty="0" err="1"/>
                  <a:t>i</a:t>
                </a:r>
                <a:r>
                  <a:rPr lang="fr-FR" baseline="30000" dirty="0" err="1"/>
                  <a:t>k</a:t>
                </a:r>
                <a:r>
                  <a:rPr lang="fr-FR" dirty="0"/>
                  <a:t>)</a:t>
                </a:r>
                <a:endParaRPr lang="en-US" dirty="0"/>
              </a:p>
              <a:p>
                <a:r>
                  <a:rPr lang="fr-FR" dirty="0"/>
                  <a:t>x</a:t>
                </a:r>
                <a:r>
                  <a:rPr lang="fr-FR" baseline="-25000" dirty="0"/>
                  <a:t>i</a:t>
                </a:r>
                <a:r>
                  <a:rPr lang="fr-FR" baseline="30000" dirty="0"/>
                  <a:t>k+1</a:t>
                </a:r>
                <a:r>
                  <a:rPr lang="fr-FR" dirty="0"/>
                  <a:t> = </a:t>
                </a:r>
                <a:r>
                  <a:rPr lang="fr-FR" dirty="0" err="1"/>
                  <a:t>x</a:t>
                </a:r>
                <a:r>
                  <a:rPr lang="fr-FR" baseline="-25000" dirty="0" err="1"/>
                  <a:t>i</a:t>
                </a:r>
                <a:r>
                  <a:rPr lang="fr-FR" baseline="30000" dirty="0" err="1"/>
                  <a:t>t</a:t>
                </a:r>
                <a:r>
                  <a:rPr lang="fr-FR" dirty="0"/>
                  <a:t> + v</a:t>
                </a:r>
                <a:r>
                  <a:rPr lang="fr-FR" baseline="-25000" dirty="0"/>
                  <a:t>i</a:t>
                </a:r>
                <a:r>
                  <a:rPr lang="fr-FR" baseline="30000" dirty="0"/>
                  <a:t>k+1</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781032" y="2205837"/>
                <a:ext cx="4893733" cy="3182923"/>
              </a:xfrm>
              <a:prstGeom prst="rect">
                <a:avLst/>
              </a:prstGeom>
              <a:blipFill rotWithShape="0">
                <a:blip r:embed="rId3"/>
                <a:stretch>
                  <a:fillRect l="-996" t="-1149"/>
                </a:stretch>
              </a:blipFill>
            </p:spPr>
            <p:txBody>
              <a:bodyPr/>
              <a:lstStyle/>
              <a:p>
                <a:r>
                  <a:rPr lang="en-US">
                    <a:noFill/>
                  </a:rPr>
                  <a:t> </a:t>
                </a:r>
              </a:p>
            </p:txBody>
          </p:sp>
        </mc:Fallback>
      </mc:AlternateContent>
    </p:spTree>
    <p:extLst>
      <p:ext uri="{BB962C8B-B14F-4D97-AF65-F5344CB8AC3E}">
        <p14:creationId xmlns:p14="http://schemas.microsoft.com/office/powerpoint/2010/main" val="194008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4.6.    </a:t>
                </a:r>
                <a:r>
                  <a:rPr lang="en-US" b="1" dirty="0" err="1"/>
                  <a:t>Thuật</a:t>
                </a:r>
                <a:r>
                  <a:rPr lang="en-US" b="1" dirty="0"/>
                  <a:t> </a:t>
                </a:r>
                <a:r>
                  <a:rPr lang="en-US" b="1" dirty="0" err="1"/>
                  <a:t>toán</a:t>
                </a:r>
                <a:r>
                  <a:rPr lang="en-US" b="1" dirty="0"/>
                  <a:t> SMPSO</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dirty="0" err="1"/>
                  <a:t>Điểm</a:t>
                </a:r>
                <a:r>
                  <a:rPr lang="en-US" dirty="0"/>
                  <a:t> </a:t>
                </a:r>
                <a:r>
                  <a:rPr lang="en-US" dirty="0" err="1"/>
                  <a:t>khác</a:t>
                </a:r>
                <a:r>
                  <a:rPr lang="en-US" dirty="0"/>
                  <a:t> </a:t>
                </a:r>
                <a:r>
                  <a:rPr lang="en-US" dirty="0" err="1"/>
                  <a:t>biệt</a:t>
                </a:r>
                <a:r>
                  <a:rPr lang="en-US" dirty="0"/>
                  <a:t> </a:t>
                </a:r>
                <a:r>
                  <a:rPr lang="en-US" dirty="0" err="1"/>
                  <a:t>của</a:t>
                </a:r>
                <a:r>
                  <a:rPr lang="en-US" dirty="0"/>
                  <a:t> </a:t>
                </a:r>
                <a:r>
                  <a:rPr lang="en-US" dirty="0" err="1"/>
                  <a:t>thuật</a:t>
                </a:r>
                <a:r>
                  <a:rPr lang="en-US" dirty="0"/>
                  <a:t> </a:t>
                </a:r>
                <a:r>
                  <a:rPr lang="en-US" dirty="0" err="1"/>
                  <a:t>toán</a:t>
                </a:r>
                <a:r>
                  <a:rPr lang="en-US" dirty="0"/>
                  <a:t> SMPSO</a:t>
                </a:r>
              </a:p>
              <a:p>
                <a:r>
                  <a:rPr lang="fr-FR" dirty="0" err="1"/>
                  <a:t>Để</a:t>
                </a:r>
                <a:r>
                  <a:rPr lang="fr-FR" dirty="0"/>
                  <a:t> </a:t>
                </a:r>
                <a:r>
                  <a:rPr lang="fr-FR" dirty="0" err="1"/>
                  <a:t>điều</a:t>
                </a:r>
                <a:r>
                  <a:rPr lang="fr-FR" dirty="0"/>
                  <a:t> </a:t>
                </a:r>
                <a:r>
                  <a:rPr lang="fr-FR" dirty="0" err="1"/>
                  <a:t>khiên</a:t>
                </a:r>
                <a:r>
                  <a:rPr lang="fr-FR" dirty="0"/>
                  <a:t> </a:t>
                </a:r>
                <a:r>
                  <a:rPr lang="fr-FR" dirty="0" err="1"/>
                  <a:t>vận</a:t>
                </a:r>
                <a:r>
                  <a:rPr lang="fr-FR" dirty="0"/>
                  <a:t> </a:t>
                </a:r>
                <a:r>
                  <a:rPr lang="fr-FR" dirty="0" err="1"/>
                  <a:t>tốc</a:t>
                </a:r>
                <a:r>
                  <a:rPr lang="fr-FR" dirty="0"/>
                  <a:t> </a:t>
                </a:r>
                <a:r>
                  <a:rPr lang="fr-FR" dirty="0" err="1"/>
                  <a:t>của</a:t>
                </a:r>
                <a:r>
                  <a:rPr lang="fr-FR" dirty="0"/>
                  <a:t> </a:t>
                </a:r>
                <a:r>
                  <a:rPr lang="fr-FR" dirty="0" err="1"/>
                  <a:t>cá</a:t>
                </a:r>
                <a:r>
                  <a:rPr lang="fr-FR" dirty="0"/>
                  <a:t> </a:t>
                </a:r>
                <a:r>
                  <a:rPr lang="fr-FR" dirty="0" err="1"/>
                  <a:t>thể</a:t>
                </a:r>
                <a:r>
                  <a:rPr lang="fr-FR" dirty="0"/>
                  <a:t>, </a:t>
                </a:r>
                <a:r>
                  <a:rPr lang="fr-FR" dirty="0" err="1"/>
                  <a:t>thay</a:t>
                </a:r>
                <a:r>
                  <a:rPr lang="fr-FR" dirty="0"/>
                  <a:t> </a:t>
                </a:r>
                <a:r>
                  <a:rPr lang="fr-FR" dirty="0" err="1"/>
                  <a:t>vì</a:t>
                </a:r>
                <a:r>
                  <a:rPr lang="fr-FR" dirty="0"/>
                  <a:t> </a:t>
                </a:r>
                <a:r>
                  <a:rPr lang="fr-FR" dirty="0" err="1"/>
                  <a:t>sử</a:t>
                </a:r>
                <a:r>
                  <a:rPr lang="fr-FR" dirty="0"/>
                  <a:t> </a:t>
                </a:r>
                <a:r>
                  <a:rPr lang="fr-FR" dirty="0" err="1"/>
                  <a:t>dụng</a:t>
                </a:r>
                <a:r>
                  <a:rPr lang="fr-FR" dirty="0"/>
                  <a:t> </a:t>
                </a:r>
                <a:r>
                  <a:rPr lang="fr-FR" dirty="0" err="1"/>
                  <a:t>cận</a:t>
                </a:r>
                <a:r>
                  <a:rPr lang="fr-FR" dirty="0"/>
                  <a:t> </a:t>
                </a:r>
                <a:r>
                  <a:rPr lang="fr-FR" dirty="0" err="1"/>
                  <a:t>trên</a:t>
                </a:r>
                <a:r>
                  <a:rPr lang="fr-FR" dirty="0"/>
                  <a:t> </a:t>
                </a:r>
                <a:r>
                  <a:rPr lang="fr-FR" dirty="0" err="1"/>
                  <a:t>và</a:t>
                </a:r>
                <a:r>
                  <a:rPr lang="fr-FR" dirty="0"/>
                  <a:t> </a:t>
                </a:r>
                <a:r>
                  <a:rPr lang="fr-FR" dirty="0" err="1"/>
                  <a:t>cận</a:t>
                </a:r>
                <a:r>
                  <a:rPr lang="fr-FR" dirty="0"/>
                  <a:t> </a:t>
                </a:r>
                <a:r>
                  <a:rPr lang="fr-FR" dirty="0" err="1"/>
                  <a:t>dưới</a:t>
                </a:r>
                <a:r>
                  <a:rPr lang="fr-FR" dirty="0"/>
                  <a:t> </a:t>
                </a:r>
                <a:r>
                  <a:rPr lang="fr-FR" dirty="0" err="1"/>
                  <a:t>của</a:t>
                </a:r>
                <a:r>
                  <a:rPr lang="fr-FR" dirty="0"/>
                  <a:t> </a:t>
                </a:r>
                <a:r>
                  <a:rPr lang="fr-FR" dirty="0" err="1"/>
                  <a:t>hệ</a:t>
                </a:r>
                <a:r>
                  <a:rPr lang="fr-FR" dirty="0"/>
                  <a:t> </a:t>
                </a:r>
                <a:r>
                  <a:rPr lang="fr-FR" dirty="0" err="1"/>
                  <a:t>số</a:t>
                </a:r>
                <a:r>
                  <a:rPr lang="fr-FR" dirty="0"/>
                  <a:t> </a:t>
                </a:r>
                <a:r>
                  <a:rPr lang="fr-FR" dirty="0" err="1"/>
                  <a:t>vận</a:t>
                </a:r>
                <a:r>
                  <a:rPr lang="fr-FR" dirty="0"/>
                  <a:t> </a:t>
                </a:r>
                <a:r>
                  <a:rPr lang="fr-FR" dirty="0" err="1"/>
                  <a:t>tốc</a:t>
                </a:r>
                <a:r>
                  <a:rPr lang="fr-FR" dirty="0"/>
                  <a:t>, ta </a:t>
                </a:r>
                <a:r>
                  <a:rPr lang="fr-FR" dirty="0" err="1"/>
                  <a:t>sử</a:t>
                </a:r>
                <a:r>
                  <a:rPr lang="fr-FR" dirty="0"/>
                  <a:t> </a:t>
                </a:r>
                <a:r>
                  <a:rPr lang="fr-FR" dirty="0" err="1"/>
                  <a:t>dụng</a:t>
                </a:r>
                <a:r>
                  <a:rPr lang="fr-FR" dirty="0"/>
                  <a:t> </a:t>
                </a:r>
                <a:r>
                  <a:rPr lang="fr-FR" dirty="0" err="1"/>
                  <a:t>một</a:t>
                </a:r>
                <a:r>
                  <a:rPr lang="fr-FR" dirty="0"/>
                  <a:t> </a:t>
                </a:r>
                <a:r>
                  <a:rPr lang="fr-FR" dirty="0" err="1"/>
                  <a:t>hệ</a:t>
                </a:r>
                <a:r>
                  <a:rPr lang="fr-FR" dirty="0"/>
                  <a:t> </a:t>
                </a:r>
                <a:r>
                  <a:rPr lang="fr-FR" dirty="0" err="1"/>
                  <a:t>số</a:t>
                </a:r>
                <a:r>
                  <a:rPr lang="fr-FR" dirty="0"/>
                  <a:t> </a:t>
                </a:r>
                <a:r>
                  <a:rPr lang="fr-FR" dirty="0" err="1"/>
                  <a:t>tương</a:t>
                </a:r>
                <a:r>
                  <a:rPr lang="fr-FR" dirty="0"/>
                  <a:t> </a:t>
                </a:r>
                <a:r>
                  <a:rPr lang="fr-FR" dirty="0" err="1"/>
                  <a:t>quan</a:t>
                </a:r>
                <a:r>
                  <a:rPr lang="fr-FR" dirty="0"/>
                  <a:t>: </a:t>
                </a:r>
                <a:endParaRPr lang="en-US"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𝜒</m:t>
                      </m:r>
                      <m:r>
                        <a:rPr lang="fr-FR" i="1">
                          <a:latin typeface="Cambria Math" panose="02040503050406030204" pitchFamily="18" charset="0"/>
                        </a:rPr>
                        <m:t>=</m:t>
                      </m:r>
                      <m:f>
                        <m:fPr>
                          <m:ctrlPr>
                            <a:rPr lang="en-US" i="1">
                              <a:latin typeface="Cambria Math" panose="02040503050406030204" pitchFamily="18" charset="0"/>
                            </a:rPr>
                          </m:ctrlPr>
                        </m:fPr>
                        <m:num>
                          <m:r>
                            <a:rPr lang="fr-FR" i="1">
                              <a:latin typeface="Cambria Math" panose="02040503050406030204" pitchFamily="18" charset="0"/>
                            </a:rPr>
                            <m:t>2</m:t>
                          </m:r>
                        </m:num>
                        <m:den>
                          <m:r>
                            <a:rPr lang="fr-FR" i="1">
                              <a:latin typeface="Cambria Math" panose="02040503050406030204" pitchFamily="18" charset="0"/>
                            </a:rPr>
                            <m:t>2− </m:t>
                          </m:r>
                          <m:r>
                            <a:rPr lang="fr-FR" i="1">
                              <a:latin typeface="Cambria Math" panose="02040503050406030204" pitchFamily="18" charset="0"/>
                            </a:rPr>
                            <m:t>𝜑</m:t>
                          </m:r>
                          <m:r>
                            <a:rPr lang="fr-FR"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fr-FR" i="1">
                                      <a:latin typeface="Cambria Math" panose="02040503050406030204" pitchFamily="18" charset="0"/>
                                    </a:rPr>
                                    <m:t>𝜑</m:t>
                                  </m:r>
                                </m:e>
                                <m:sup>
                                  <m:r>
                                    <a:rPr lang="fr-FR" i="1">
                                      <a:latin typeface="Cambria Math" panose="02040503050406030204" pitchFamily="18" charset="0"/>
                                    </a:rPr>
                                    <m:t>2</m:t>
                                  </m:r>
                                </m:sup>
                              </m:sSup>
                              <m:r>
                                <a:rPr lang="fr-FR" i="1">
                                  <a:latin typeface="Cambria Math" panose="02040503050406030204" pitchFamily="18" charset="0"/>
                                </a:rPr>
                                <m:t>−4</m:t>
                              </m:r>
                              <m:r>
                                <a:rPr lang="fr-FR" i="1">
                                  <a:latin typeface="Cambria Math" panose="02040503050406030204" pitchFamily="18" charset="0"/>
                                </a:rPr>
                                <m:t>𝜑</m:t>
                              </m:r>
                            </m:e>
                          </m:rad>
                        </m:den>
                      </m:f>
                    </m:oMath>
                  </m:oMathPara>
                </a14:m>
                <a:endParaRPr lang="en-US" dirty="0"/>
              </a:p>
              <a:p>
                <a:pPr marL="0" indent="0">
                  <a:buNone/>
                </a:pPr>
                <a:r>
                  <a:rPr lang="fr-FR" dirty="0" err="1"/>
                  <a:t>với</a:t>
                </a:r>
                <a:r>
                  <a:rPr lang="fr-FR" dirty="0"/>
                  <a:t> </a:t>
                </a:r>
                <a:endParaRPr lang="en-US"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𝜑</m:t>
                      </m:r>
                      <m:r>
                        <a:rPr lang="fr-FR"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1</m:t>
                                  </m:r>
                                </m:sub>
                              </m:sSub>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2</m:t>
                                  </m:r>
                                </m:sub>
                              </m:sSub>
                              <m:r>
                                <a:rPr lang="fr-FR" i="1">
                                  <a:latin typeface="Cambria Math" panose="02040503050406030204" pitchFamily="18" charset="0"/>
                                </a:rPr>
                                <m:t>  </m:t>
                              </m:r>
                              <m:r>
                                <a:rPr lang="fr-FR" i="1">
                                  <a:latin typeface="Cambria Math" panose="02040503050406030204" pitchFamily="18" charset="0"/>
                                </a:rPr>
                                <m:t>𝑛</m:t>
                              </m:r>
                              <m:r>
                                <a:rPr lang="fr-FR" i="1">
                                  <a:latin typeface="Cambria Math" panose="02040503050406030204" pitchFamily="18" charset="0"/>
                                </a:rPr>
                                <m:t>ế</m:t>
                              </m:r>
                              <m:r>
                                <a:rPr lang="fr-FR" i="1">
                                  <a:latin typeface="Cambria Math" panose="02040503050406030204" pitchFamily="18" charset="0"/>
                                </a:rPr>
                                <m:t>𝑢</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1</m:t>
                                  </m:r>
                                </m:sub>
                              </m:sSub>
                              <m:r>
                                <a:rPr lang="fr-FR" i="1">
                                  <a:latin typeface="Cambria Math" panose="02040503050406030204" pitchFamily="18" charset="0"/>
                                </a:rPr>
                                <m:t>+</m:t>
                              </m:r>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2</m:t>
                                  </m:r>
                                </m:sub>
                              </m:sSub>
                              <m:r>
                                <a:rPr lang="fr-FR" i="1">
                                  <a:latin typeface="Cambria Math" panose="02040503050406030204" pitchFamily="18" charset="0"/>
                                </a:rPr>
                                <m:t>&gt;4</m:t>
                              </m:r>
                            </m:e>
                            <m:e>
                              <m:r>
                                <a:rPr lang="fr-FR" i="1">
                                  <a:latin typeface="Cambria Math" panose="02040503050406030204" pitchFamily="18" charset="0"/>
                                </a:rPr>
                                <m:t>   0             </m:t>
                              </m:r>
                              <m:r>
                                <a:rPr lang="fr-FR" i="1">
                                  <a:latin typeface="Cambria Math" panose="02040503050406030204" pitchFamily="18" charset="0"/>
                                </a:rPr>
                                <m:t>𝑛</m:t>
                              </m:r>
                              <m:r>
                                <a:rPr lang="fr-FR" i="1">
                                  <a:latin typeface="Cambria Math" panose="02040503050406030204" pitchFamily="18" charset="0"/>
                                </a:rPr>
                                <m:t>ế</m:t>
                              </m:r>
                              <m:r>
                                <a:rPr lang="fr-FR" i="1">
                                  <a:latin typeface="Cambria Math" panose="02040503050406030204" pitchFamily="18" charset="0"/>
                                </a:rPr>
                                <m:t>𝑢</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1</m:t>
                                  </m:r>
                                </m:sub>
                              </m:sSub>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2</m:t>
                                  </m:r>
                                </m:sub>
                              </m:sSub>
                              <m:r>
                                <a:rPr lang="fr-FR" i="1">
                                  <a:latin typeface="Cambria Math" panose="02040503050406030204" pitchFamily="18" charset="0"/>
                                </a:rPr>
                                <m:t>≤4</m:t>
                              </m:r>
                            </m:e>
                          </m:eqArr>
                        </m:e>
                      </m:d>
                    </m:oMath>
                  </m:oMathPara>
                </a14:m>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mc:Choice>
        <mc:Fallback xmlns="">
          <p:sp>
            <p:nvSpPr>
              <p:cNvPr id="3" name="Content Placeholder 2">
                <a:extLst>
                  <a:ext uri="{FF2B5EF4-FFF2-40B4-BE49-F238E27FC236}">
                    <a16:creationId xmlns:a16="http://schemas.microsoft.com/office/drawing/2014/main" xmlns="" id="{91A7D906-CEFF-4F35-95F3-713553BDF255}"/>
                  </a:ext>
                </a:extLst>
              </p:cNvPr>
              <p:cNvSpPr>
                <a:spLocks noGrp="1" noRot="1" noChangeAspect="1" noMove="1" noResize="1" noEditPoints="1" noAdjustHandles="1" noChangeArrowheads="1" noChangeShapeType="1" noTextEdit="1"/>
              </p:cNvSpPr>
              <p:nvPr>
                <p:ph idx="1"/>
              </p:nvPr>
            </p:nvSpPr>
            <p:spPr>
              <a:blipFill rotWithShape="0">
                <a:blip r:embed="rId2"/>
                <a:stretch>
                  <a:fillRect l="-833" t="-746"/>
                </a:stretch>
              </a:blipFill>
            </p:spPr>
            <p:txBody>
              <a:bodyPr/>
              <a:lstStyle/>
              <a:p>
                <a:r>
                  <a:rPr lang="en-US">
                    <a:noFill/>
                  </a:rPr>
                  <a:t> </a:t>
                </a:r>
              </a:p>
            </p:txBody>
          </p:sp>
        </mc:Fallback>
      </mc:AlternateContent>
    </p:spTree>
    <p:extLst>
      <p:ext uri="{BB962C8B-B14F-4D97-AF65-F5344CB8AC3E}">
        <p14:creationId xmlns:p14="http://schemas.microsoft.com/office/powerpoint/2010/main" val="2059929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4.6.    </a:t>
            </a:r>
            <a:r>
              <a:rPr lang="en-US" b="1" dirty="0" err="1"/>
              <a:t>Thuật</a:t>
            </a:r>
            <a:r>
              <a:rPr lang="en-US" b="1" dirty="0"/>
              <a:t> </a:t>
            </a:r>
            <a:r>
              <a:rPr lang="en-US" b="1" dirty="0" err="1"/>
              <a:t>toán</a:t>
            </a:r>
            <a:r>
              <a:rPr lang="en-US" b="1" dirty="0"/>
              <a:t> SMPSO</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pic>
        <p:nvPicPr>
          <p:cNvPr id="4" name="Picture 3"/>
          <p:cNvPicPr/>
          <p:nvPr/>
        </p:nvPicPr>
        <p:blipFill>
          <a:blip r:embed="rId2"/>
          <a:stretch>
            <a:fillRect/>
          </a:stretch>
        </p:blipFill>
        <p:spPr>
          <a:xfrm>
            <a:off x="4318000" y="1346200"/>
            <a:ext cx="2944283" cy="4982633"/>
          </a:xfrm>
          <a:prstGeom prst="rect">
            <a:avLst/>
          </a:prstGeom>
        </p:spPr>
      </p:pic>
    </p:spTree>
    <p:extLst>
      <p:ext uri="{BB962C8B-B14F-4D97-AF65-F5344CB8AC3E}">
        <p14:creationId xmlns:p14="http://schemas.microsoft.com/office/powerpoint/2010/main" val="64163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a:t>CÀI ĐẶT VÀ ĐÁNH GIÁ THỰC NGHIỆM</a:t>
            </a:r>
            <a:endParaRPr lang="en-US" dirty="0"/>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AutoNum type="arabicPeriod"/>
              <a:tabLst/>
              <a:defRPr/>
            </a:pPr>
            <a:r>
              <a:rPr lang="en-US" b="1" dirty="0" err="1"/>
              <a:t>Xây</a:t>
            </a:r>
            <a:r>
              <a:rPr lang="en-US" b="1" dirty="0"/>
              <a:t> </a:t>
            </a:r>
            <a:r>
              <a:rPr lang="en-US" b="1" dirty="0" err="1"/>
              <a:t>dựng</a:t>
            </a:r>
            <a:r>
              <a:rPr lang="en-US" b="1" dirty="0"/>
              <a:t> </a:t>
            </a:r>
            <a:r>
              <a:rPr lang="en-US" b="1" dirty="0" err="1"/>
              <a:t>chương</a:t>
            </a:r>
            <a:r>
              <a:rPr lang="en-US" b="1" dirty="0"/>
              <a:t> </a:t>
            </a:r>
            <a:r>
              <a:rPr lang="en-US" b="1" dirty="0" err="1"/>
              <a:t>trình</a:t>
            </a:r>
            <a:endParaRPr lang="en-US" b="1" dirty="0"/>
          </a:p>
          <a:p>
            <a:pPr lvl="1" defTabSz="914400" eaLnBrk="1" fontAlgn="auto" hangingPunct="1">
              <a:lnSpc>
                <a:spcPct val="100000"/>
              </a:lnSpc>
              <a:spcBef>
                <a:spcPts val="0"/>
              </a:spcBef>
              <a:spcAft>
                <a:spcPts val="0"/>
              </a:spcAft>
              <a:defRPr/>
            </a:pPr>
            <a:r>
              <a:rPr lang="en-US" sz="2000" dirty="0" err="1"/>
              <a:t>Định</a:t>
            </a:r>
            <a:r>
              <a:rPr lang="en-US" sz="2000" dirty="0"/>
              <a:t> </a:t>
            </a:r>
            <a:r>
              <a:rPr lang="en-US" sz="2000" dirty="0" err="1"/>
              <a:t>nghĩa</a:t>
            </a:r>
            <a:r>
              <a:rPr lang="en-US" sz="2000" dirty="0"/>
              <a:t> </a:t>
            </a:r>
            <a:r>
              <a:rPr lang="en-US" sz="2000" dirty="0" err="1"/>
              <a:t>một</a:t>
            </a:r>
            <a:r>
              <a:rPr lang="en-US" sz="2000" dirty="0"/>
              <a:t> </a:t>
            </a:r>
            <a:r>
              <a:rPr lang="en-US" sz="2000" dirty="0" err="1"/>
              <a:t>lời</a:t>
            </a:r>
            <a:r>
              <a:rPr lang="en-US" sz="2000" dirty="0"/>
              <a:t> </a:t>
            </a:r>
            <a:r>
              <a:rPr lang="en-US" sz="2000" dirty="0" err="1"/>
              <a:t>giải</a:t>
            </a:r>
            <a:r>
              <a:rPr lang="en-US" sz="2000" dirty="0"/>
              <a:t> (</a:t>
            </a:r>
            <a:r>
              <a:rPr lang="en-US" sz="2000" dirty="0" err="1"/>
              <a:t>cá</a:t>
            </a:r>
            <a:r>
              <a:rPr lang="en-US" sz="2000" dirty="0"/>
              <a:t> </a:t>
            </a:r>
            <a:r>
              <a:rPr lang="en-US" sz="2000" dirty="0" err="1"/>
              <a:t>thể</a:t>
            </a:r>
            <a:r>
              <a:rPr lang="en-US" sz="2000" dirty="0"/>
              <a:t>):</a:t>
            </a:r>
          </a:p>
          <a:p>
            <a:pPr lvl="2" defTabSz="914400" eaLnBrk="1" fontAlgn="auto" hangingPunct="1">
              <a:lnSpc>
                <a:spcPct val="100000"/>
              </a:lnSpc>
              <a:spcBef>
                <a:spcPts val="0"/>
              </a:spcBef>
              <a:spcAft>
                <a:spcPts val="0"/>
              </a:spcAft>
              <a:defRPr/>
            </a:pPr>
            <a:r>
              <a:rPr lang="en-US" sz="1800" dirty="0" err="1"/>
              <a:t>Có</a:t>
            </a:r>
            <a:r>
              <a:rPr lang="en-US" sz="1800" dirty="0"/>
              <a:t> </a:t>
            </a:r>
            <a:r>
              <a:rPr lang="en-US" sz="1800" i="1" dirty="0"/>
              <a:t>N</a:t>
            </a:r>
            <a:r>
              <a:rPr lang="en-US" sz="1800" dirty="0"/>
              <a:t> </a:t>
            </a:r>
            <a:r>
              <a:rPr lang="en-US" sz="1800" dirty="0" err="1"/>
              <a:t>gói</a:t>
            </a:r>
            <a:r>
              <a:rPr lang="en-US" sz="1800" dirty="0"/>
              <a:t> </a:t>
            </a:r>
            <a:r>
              <a:rPr lang="en-US" sz="1800" dirty="0" err="1"/>
              <a:t>thầu</a:t>
            </a:r>
            <a:r>
              <a:rPr lang="en-US" sz="1800" dirty="0"/>
              <a:t>, </a:t>
            </a:r>
            <a:r>
              <a:rPr lang="en-US" sz="1800" dirty="0" err="1"/>
              <a:t>mỗi</a:t>
            </a:r>
            <a:r>
              <a:rPr lang="en-US" sz="1800" dirty="0"/>
              <a:t> </a:t>
            </a:r>
            <a:r>
              <a:rPr lang="en-US" sz="1800" dirty="0" err="1"/>
              <a:t>gói</a:t>
            </a:r>
            <a:r>
              <a:rPr lang="en-US" sz="1800" dirty="0"/>
              <a:t> </a:t>
            </a:r>
            <a:r>
              <a:rPr lang="en-US" sz="1800" dirty="0" err="1"/>
              <a:t>thầu</a:t>
            </a:r>
            <a:r>
              <a:rPr lang="en-US" sz="1800" dirty="0"/>
              <a:t> </a:t>
            </a:r>
            <a:r>
              <a:rPr lang="en-US" sz="1800" dirty="0" err="1"/>
              <a:t>cần</a:t>
            </a:r>
            <a:r>
              <a:rPr lang="en-US" sz="1800" dirty="0"/>
              <a:t> </a:t>
            </a:r>
            <a:r>
              <a:rPr lang="en-US" sz="1800" dirty="0" err="1"/>
              <a:t>xác</a:t>
            </a:r>
            <a:r>
              <a:rPr lang="en-US" sz="1800" dirty="0"/>
              <a:t> </a:t>
            </a:r>
            <a:r>
              <a:rPr lang="en-US" sz="1800" dirty="0" err="1"/>
              <a:t>định</a:t>
            </a:r>
            <a:r>
              <a:rPr lang="en-US" sz="1800" dirty="0"/>
              <a:t> 2 </a:t>
            </a:r>
            <a:r>
              <a:rPr lang="en-US" sz="1800" dirty="0" err="1"/>
              <a:t>yếu</a:t>
            </a:r>
            <a:r>
              <a:rPr lang="en-US" sz="1800" dirty="0"/>
              <a:t> </a:t>
            </a:r>
            <a:r>
              <a:rPr lang="en-US" sz="1800" dirty="0" err="1"/>
              <a:t>tố</a:t>
            </a:r>
            <a:r>
              <a:rPr lang="en-US" sz="1800" dirty="0"/>
              <a:t> </a:t>
            </a:r>
            <a:r>
              <a:rPr lang="en-US" sz="1800" dirty="0" err="1"/>
              <a:t>là</a:t>
            </a:r>
            <a:r>
              <a:rPr lang="en-US" sz="1800" dirty="0"/>
              <a:t> </a:t>
            </a:r>
            <a:r>
              <a:rPr lang="en-US" sz="1800" dirty="0" err="1"/>
              <a:t>thời</a:t>
            </a:r>
            <a:r>
              <a:rPr lang="en-US" sz="1800" dirty="0"/>
              <a:t> </a:t>
            </a:r>
            <a:r>
              <a:rPr lang="en-US" sz="1800" dirty="0" err="1"/>
              <a:t>gian</a:t>
            </a:r>
            <a:r>
              <a:rPr lang="en-US" sz="1800" dirty="0"/>
              <a:t> </a:t>
            </a:r>
            <a:r>
              <a:rPr lang="en-US" sz="1800" dirty="0" err="1"/>
              <a:t>tổ</a:t>
            </a:r>
            <a:r>
              <a:rPr lang="en-US" sz="1800" dirty="0"/>
              <a:t> </a:t>
            </a:r>
            <a:r>
              <a:rPr lang="en-US" sz="1800" dirty="0" err="1"/>
              <a:t>chức</a:t>
            </a:r>
            <a:r>
              <a:rPr lang="en-US" sz="1800" dirty="0"/>
              <a:t>, </a:t>
            </a:r>
            <a:r>
              <a:rPr lang="en-US" sz="1800" dirty="0" err="1"/>
              <a:t>nhà</a:t>
            </a:r>
            <a:r>
              <a:rPr lang="en-US" sz="1800" dirty="0"/>
              <a:t> </a:t>
            </a:r>
            <a:r>
              <a:rPr lang="en-US" sz="1800" dirty="0" err="1"/>
              <a:t>thầu</a:t>
            </a:r>
            <a:r>
              <a:rPr lang="en-US" sz="1800" dirty="0"/>
              <a:t> </a:t>
            </a:r>
            <a:r>
              <a:rPr lang="en-US" sz="1800" dirty="0" err="1"/>
              <a:t>trúng</a:t>
            </a:r>
            <a:r>
              <a:rPr lang="en-US" sz="1800" dirty="0"/>
              <a:t> </a:t>
            </a:r>
            <a:r>
              <a:rPr lang="en-US" sz="1800" dirty="0" err="1"/>
              <a:t>gói</a:t>
            </a:r>
            <a:r>
              <a:rPr lang="en-US" sz="1800" dirty="0"/>
              <a:t> </a:t>
            </a:r>
            <a:r>
              <a:rPr lang="en-US" sz="1800" dirty="0" err="1"/>
              <a:t>thầu</a:t>
            </a:r>
            <a:r>
              <a:rPr lang="en-US" sz="1800" dirty="0"/>
              <a:t> </a:t>
            </a:r>
            <a:r>
              <a:rPr lang="en-US" sz="1800" dirty="0" err="1"/>
              <a:t>đó</a:t>
            </a:r>
            <a:r>
              <a:rPr lang="en-US" sz="1800" dirty="0"/>
              <a:t> =&gt; </a:t>
            </a:r>
            <a:r>
              <a:rPr lang="en-US" sz="1800" dirty="0" err="1"/>
              <a:t>Mỗi</a:t>
            </a:r>
            <a:r>
              <a:rPr lang="en-US" sz="1800" dirty="0"/>
              <a:t> </a:t>
            </a:r>
            <a:r>
              <a:rPr lang="en-US" sz="1800" dirty="0" err="1"/>
              <a:t>lời</a:t>
            </a:r>
            <a:r>
              <a:rPr lang="en-US" sz="1800" dirty="0"/>
              <a:t> </a:t>
            </a:r>
            <a:r>
              <a:rPr lang="en-US" sz="1800" dirty="0" err="1"/>
              <a:t>giải</a:t>
            </a:r>
            <a:r>
              <a:rPr lang="en-US" sz="1800" dirty="0"/>
              <a:t> </a:t>
            </a:r>
            <a:r>
              <a:rPr lang="en-US" sz="1800" dirty="0" err="1"/>
              <a:t>là</a:t>
            </a:r>
            <a:r>
              <a:rPr lang="en-US" sz="1800" dirty="0"/>
              <a:t> vector </a:t>
            </a:r>
            <a:r>
              <a:rPr lang="en-US" sz="1800" i="1" dirty="0"/>
              <a:t>2N</a:t>
            </a:r>
            <a:r>
              <a:rPr lang="en-US" sz="1800" dirty="0"/>
              <a:t> </a:t>
            </a:r>
            <a:r>
              <a:rPr lang="en-US" sz="1800" dirty="0" err="1"/>
              <a:t>chiều</a:t>
            </a:r>
            <a:endParaRPr lang="en-US" sz="1800" dirty="0"/>
          </a:p>
          <a:p>
            <a:pPr lvl="2" defTabSz="914400" eaLnBrk="1" fontAlgn="auto" hangingPunct="1">
              <a:lnSpc>
                <a:spcPct val="100000"/>
              </a:lnSpc>
              <a:spcBef>
                <a:spcPts val="0"/>
              </a:spcBef>
              <a:spcAft>
                <a:spcPts val="0"/>
              </a:spcAft>
              <a:defRPr/>
            </a:pPr>
            <a:endParaRPr lang="en-US" sz="1800" dirty="0"/>
          </a:p>
          <a:p>
            <a:pPr lvl="1" defTabSz="914400" eaLnBrk="1" fontAlgn="auto" hangingPunct="1">
              <a:lnSpc>
                <a:spcPct val="100000"/>
              </a:lnSpc>
              <a:spcBef>
                <a:spcPts val="0"/>
              </a:spcBef>
              <a:spcAft>
                <a:spcPts val="0"/>
              </a:spcAft>
              <a:defRPr/>
            </a:pPr>
            <a:r>
              <a:rPr lang="en-US" sz="2000" dirty="0" err="1"/>
              <a:t>Các</a:t>
            </a:r>
            <a:r>
              <a:rPr lang="en-US" sz="2000" dirty="0"/>
              <a:t> </a:t>
            </a:r>
            <a:r>
              <a:rPr lang="en-US" sz="2000" dirty="0" err="1"/>
              <a:t>hàm</a:t>
            </a:r>
            <a:r>
              <a:rPr lang="en-US" sz="2000" dirty="0"/>
              <a:t> </a:t>
            </a:r>
            <a:r>
              <a:rPr lang="en-US" sz="2000" dirty="0" err="1"/>
              <a:t>mục</a:t>
            </a:r>
            <a:r>
              <a:rPr lang="en-US" sz="2000" dirty="0"/>
              <a:t> </a:t>
            </a:r>
            <a:r>
              <a:rPr lang="en-US" sz="2000" dirty="0" err="1"/>
              <a:t>tiêu</a:t>
            </a:r>
            <a:r>
              <a:rPr lang="en-US" sz="2000" dirty="0"/>
              <a:t>:</a:t>
            </a:r>
          </a:p>
          <a:p>
            <a:pPr lvl="2"/>
            <a:r>
              <a:rPr lang="en-US" sz="1800" dirty="0" err="1"/>
              <a:t>Lợi</a:t>
            </a:r>
            <a:r>
              <a:rPr lang="en-US" sz="1800" dirty="0"/>
              <a:t> </a:t>
            </a:r>
            <a:r>
              <a:rPr lang="en-US" sz="1800" dirty="0" err="1"/>
              <a:t>nhuận</a:t>
            </a:r>
            <a:r>
              <a:rPr lang="en-US" sz="1800" dirty="0"/>
              <a:t> </a:t>
            </a:r>
            <a:r>
              <a:rPr lang="en-US" sz="1800" dirty="0" err="1"/>
              <a:t>của</a:t>
            </a:r>
            <a:r>
              <a:rPr lang="en-US" sz="1800" dirty="0"/>
              <a:t> </a:t>
            </a:r>
            <a:r>
              <a:rPr lang="en-US" sz="1800" dirty="0" err="1"/>
              <a:t>chủ</a:t>
            </a:r>
            <a:r>
              <a:rPr lang="en-US" sz="1800" dirty="0"/>
              <a:t> </a:t>
            </a:r>
            <a:r>
              <a:rPr lang="en-US" sz="1800" dirty="0" err="1"/>
              <a:t>đầu</a:t>
            </a:r>
            <a:r>
              <a:rPr lang="en-US" sz="1800" dirty="0"/>
              <a:t> t</a:t>
            </a:r>
            <a:r>
              <a:rPr lang="vi-VN" sz="1800" dirty="0"/>
              <a:t>ư</a:t>
            </a:r>
            <a:endParaRPr lang="en-US" sz="1800" dirty="0"/>
          </a:p>
          <a:p>
            <a:pPr lvl="2"/>
            <a:r>
              <a:rPr lang="en-US" sz="1800" dirty="0" err="1"/>
              <a:t>Tổng</a:t>
            </a:r>
            <a:r>
              <a:rPr lang="en-US" sz="1800" dirty="0"/>
              <a:t> </a:t>
            </a:r>
            <a:r>
              <a:rPr lang="en-US" sz="1800" dirty="0" err="1"/>
              <a:t>lợi</a:t>
            </a:r>
            <a:r>
              <a:rPr lang="en-US" sz="1800" dirty="0"/>
              <a:t> </a:t>
            </a:r>
            <a:r>
              <a:rPr lang="en-US" sz="1800" dirty="0" err="1"/>
              <a:t>nhuận</a:t>
            </a:r>
            <a:r>
              <a:rPr lang="en-US" sz="1800" dirty="0"/>
              <a:t> </a:t>
            </a:r>
            <a:r>
              <a:rPr lang="en-US" sz="1800" dirty="0" err="1"/>
              <a:t>các</a:t>
            </a:r>
            <a:r>
              <a:rPr lang="en-US" sz="1800" dirty="0"/>
              <a:t> </a:t>
            </a:r>
            <a:r>
              <a:rPr lang="en-US" sz="1800" dirty="0" err="1"/>
              <a:t>nhà</a:t>
            </a:r>
            <a:r>
              <a:rPr lang="en-US" sz="1800" dirty="0"/>
              <a:t> </a:t>
            </a:r>
            <a:r>
              <a:rPr lang="en-US" sz="1800" dirty="0" err="1"/>
              <a:t>thầu</a:t>
            </a:r>
            <a:endParaRPr lang="en-US" sz="1800" dirty="0"/>
          </a:p>
          <a:p>
            <a:pPr lvl="2"/>
            <a:r>
              <a:rPr lang="en-US" sz="1800" dirty="0" err="1"/>
              <a:t>Cân</a:t>
            </a:r>
            <a:r>
              <a:rPr lang="en-US" sz="1800" dirty="0"/>
              <a:t> </a:t>
            </a:r>
            <a:r>
              <a:rPr lang="en-US" sz="1800" dirty="0" err="1"/>
              <a:t>bằng</a:t>
            </a:r>
            <a:r>
              <a:rPr lang="en-US" sz="1800" dirty="0"/>
              <a:t> </a:t>
            </a:r>
            <a:r>
              <a:rPr lang="en-US" sz="1800" dirty="0" err="1"/>
              <a:t>lợi</a:t>
            </a:r>
            <a:r>
              <a:rPr lang="en-US" sz="1800" dirty="0"/>
              <a:t> </a:t>
            </a:r>
            <a:r>
              <a:rPr lang="en-US" sz="1800" dirty="0" err="1"/>
              <a:t>nhuận</a:t>
            </a:r>
            <a:r>
              <a:rPr lang="en-US" sz="1800" dirty="0"/>
              <a:t> </a:t>
            </a:r>
            <a:r>
              <a:rPr lang="en-US" sz="1800" dirty="0" err="1"/>
              <a:t>giữa</a:t>
            </a:r>
            <a:r>
              <a:rPr lang="en-US" sz="1800" dirty="0"/>
              <a:t> </a:t>
            </a:r>
            <a:r>
              <a:rPr lang="en-US" sz="1800" dirty="0" err="1"/>
              <a:t>các</a:t>
            </a:r>
            <a:r>
              <a:rPr lang="en-US" sz="1800" dirty="0"/>
              <a:t> </a:t>
            </a:r>
            <a:r>
              <a:rPr lang="en-US" sz="1800" dirty="0" err="1"/>
              <a:t>nhà</a:t>
            </a:r>
            <a:r>
              <a:rPr lang="en-US" sz="1800" dirty="0"/>
              <a:t> </a:t>
            </a:r>
            <a:r>
              <a:rPr lang="en-US" sz="1800" dirty="0" err="1"/>
              <a:t>thầu</a:t>
            </a:r>
            <a:endParaRPr lang="en-US" sz="1800" dirty="0"/>
          </a:p>
          <a:p>
            <a:pPr lvl="2"/>
            <a:r>
              <a:rPr lang="en-US" sz="1800" dirty="0" err="1"/>
              <a:t>Chất</a:t>
            </a:r>
            <a:r>
              <a:rPr lang="en-US" sz="1800" dirty="0"/>
              <a:t> l</a:t>
            </a:r>
            <a:r>
              <a:rPr lang="vi-VN" sz="1800" dirty="0"/>
              <a:t>ư</a:t>
            </a:r>
            <a:r>
              <a:rPr lang="en-US" sz="1800" dirty="0" err="1"/>
              <a:t>ợng</a:t>
            </a:r>
            <a:r>
              <a:rPr lang="en-US" sz="1800" dirty="0"/>
              <a:t> </a:t>
            </a:r>
            <a:r>
              <a:rPr lang="en-US" sz="1800" dirty="0" err="1"/>
              <a:t>dự</a:t>
            </a:r>
            <a:r>
              <a:rPr lang="en-US" sz="1800" dirty="0"/>
              <a:t> </a:t>
            </a:r>
            <a:r>
              <a:rPr lang="en-US" sz="1800" dirty="0" err="1"/>
              <a:t>án</a:t>
            </a:r>
            <a:endParaRPr lang="en-US" sz="1800" dirty="0"/>
          </a:p>
          <a:p>
            <a:pPr lvl="2"/>
            <a:endParaRPr lang="en-US" sz="1800" dirty="0"/>
          </a:p>
          <a:p>
            <a:pPr lvl="1" defTabSz="914400" eaLnBrk="1" fontAlgn="auto" hangingPunct="1">
              <a:lnSpc>
                <a:spcPct val="100000"/>
              </a:lnSpc>
              <a:spcBef>
                <a:spcPts val="0"/>
              </a:spcBef>
              <a:spcAft>
                <a:spcPts val="0"/>
              </a:spcAft>
              <a:defRPr/>
            </a:pPr>
            <a:r>
              <a:rPr lang="en-US" sz="2000" dirty="0" err="1"/>
              <a:t>Các</a:t>
            </a:r>
            <a:r>
              <a:rPr lang="en-US" sz="2000" dirty="0"/>
              <a:t> </a:t>
            </a:r>
            <a:r>
              <a:rPr lang="en-US" sz="2000" dirty="0" err="1"/>
              <a:t>ràng</a:t>
            </a:r>
            <a:r>
              <a:rPr lang="en-US" sz="2000" dirty="0"/>
              <a:t> </a:t>
            </a:r>
            <a:r>
              <a:rPr lang="en-US" sz="2000" dirty="0" err="1"/>
              <a:t>buộc</a:t>
            </a:r>
            <a:r>
              <a:rPr lang="en-US" sz="2000" dirty="0"/>
              <a:t>:</a:t>
            </a:r>
          </a:p>
          <a:p>
            <a:pPr lvl="2" defTabSz="914400" eaLnBrk="1" fontAlgn="auto" hangingPunct="1">
              <a:lnSpc>
                <a:spcPct val="100000"/>
              </a:lnSpc>
              <a:spcBef>
                <a:spcPts val="0"/>
              </a:spcBef>
              <a:spcAft>
                <a:spcPts val="0"/>
              </a:spcAft>
              <a:defRPr/>
            </a:pPr>
            <a:r>
              <a:rPr lang="en-US" sz="1800" dirty="0" err="1"/>
              <a:t>Lợi</a:t>
            </a:r>
            <a:r>
              <a:rPr lang="en-US" sz="1800" dirty="0"/>
              <a:t> </a:t>
            </a:r>
            <a:r>
              <a:rPr lang="en-US" sz="1800" dirty="0" err="1"/>
              <a:t>nhuận</a:t>
            </a:r>
            <a:r>
              <a:rPr lang="en-US" sz="1800" dirty="0"/>
              <a:t> </a:t>
            </a:r>
            <a:r>
              <a:rPr lang="en-US" sz="1800" dirty="0" err="1"/>
              <a:t>chủ</a:t>
            </a:r>
            <a:r>
              <a:rPr lang="en-US" sz="1800" dirty="0"/>
              <a:t> </a:t>
            </a:r>
            <a:r>
              <a:rPr lang="en-US" sz="1800" dirty="0" err="1"/>
              <a:t>đầu</a:t>
            </a:r>
            <a:r>
              <a:rPr lang="en-US" sz="1800" dirty="0"/>
              <a:t> t</a:t>
            </a:r>
            <a:r>
              <a:rPr lang="vi-VN" sz="1800" dirty="0"/>
              <a:t>ư</a:t>
            </a:r>
            <a:r>
              <a:rPr lang="en-US" sz="1800" dirty="0"/>
              <a:t> </a:t>
            </a:r>
            <a:r>
              <a:rPr lang="en-US" sz="1800" dirty="0" err="1"/>
              <a:t>không</a:t>
            </a:r>
            <a:r>
              <a:rPr lang="en-US" sz="1800" dirty="0"/>
              <a:t> </a:t>
            </a:r>
            <a:r>
              <a:rPr lang="en-US" sz="1800" dirty="0" err="1"/>
              <a:t>âm</a:t>
            </a:r>
            <a:endParaRPr lang="en-US" sz="1800" dirty="0"/>
          </a:p>
          <a:p>
            <a:pPr lvl="2" defTabSz="914400" eaLnBrk="1" fontAlgn="auto" hangingPunct="1">
              <a:lnSpc>
                <a:spcPct val="100000"/>
              </a:lnSpc>
              <a:spcBef>
                <a:spcPts val="0"/>
              </a:spcBef>
              <a:spcAft>
                <a:spcPts val="0"/>
              </a:spcAft>
              <a:defRPr/>
            </a:pPr>
            <a:r>
              <a:rPr lang="en-US" sz="1800" dirty="0" err="1"/>
              <a:t>Lợi</a:t>
            </a:r>
            <a:r>
              <a:rPr lang="en-US" sz="1800" dirty="0"/>
              <a:t> </a:t>
            </a:r>
            <a:r>
              <a:rPr lang="en-US" sz="1800" dirty="0" err="1"/>
              <a:t>nhuận</a:t>
            </a:r>
            <a:r>
              <a:rPr lang="en-US" sz="1800" dirty="0"/>
              <a:t> </a:t>
            </a:r>
            <a:r>
              <a:rPr lang="en-US" sz="1800" dirty="0" err="1"/>
              <a:t>của</a:t>
            </a:r>
            <a:r>
              <a:rPr lang="en-US" sz="1800" dirty="0"/>
              <a:t> </a:t>
            </a:r>
            <a:r>
              <a:rPr lang="en-US" sz="1800" dirty="0" err="1"/>
              <a:t>mỗi</a:t>
            </a:r>
            <a:r>
              <a:rPr lang="en-US" sz="1800" dirty="0"/>
              <a:t> </a:t>
            </a:r>
            <a:r>
              <a:rPr lang="en-US" sz="1800" dirty="0" err="1"/>
              <a:t>nhà</a:t>
            </a:r>
            <a:r>
              <a:rPr lang="en-US" sz="1800" dirty="0"/>
              <a:t> </a:t>
            </a:r>
            <a:r>
              <a:rPr lang="en-US" sz="1800" dirty="0" err="1"/>
              <a:t>thầu</a:t>
            </a:r>
            <a:r>
              <a:rPr lang="en-US" sz="1800" dirty="0"/>
              <a:t> </a:t>
            </a:r>
            <a:r>
              <a:rPr lang="en-US" sz="1800" dirty="0" err="1"/>
              <a:t>không</a:t>
            </a:r>
            <a:r>
              <a:rPr lang="en-US" sz="1800" dirty="0"/>
              <a:t> </a:t>
            </a:r>
            <a:r>
              <a:rPr lang="en-US" sz="1800" dirty="0" err="1"/>
              <a:t>âm</a:t>
            </a:r>
            <a:endParaRPr lang="en-US" sz="1800"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Tree>
    <p:extLst>
      <p:ext uri="{BB962C8B-B14F-4D97-AF65-F5344CB8AC3E}">
        <p14:creationId xmlns:p14="http://schemas.microsoft.com/office/powerpoint/2010/main" val="364648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CÀI ĐẶT VÀ ĐÁNH GIÁ THỰC NGHIỆM</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2. </a:t>
            </a:r>
            <a:r>
              <a:rPr lang="en-US" b="1" dirty="0" err="1"/>
              <a:t>Các</a:t>
            </a:r>
            <a:r>
              <a:rPr lang="en-US" b="1" dirty="0"/>
              <a:t> </a:t>
            </a:r>
            <a:r>
              <a:rPr lang="en-US" b="1" dirty="0" err="1"/>
              <a:t>tiêu</a:t>
            </a:r>
            <a:r>
              <a:rPr lang="en-US" b="1" dirty="0"/>
              <a:t> </a:t>
            </a:r>
            <a:r>
              <a:rPr lang="en-US" b="1" dirty="0" err="1"/>
              <a:t>chí</a:t>
            </a:r>
            <a:r>
              <a:rPr lang="en-US" b="1" dirty="0"/>
              <a:t> </a:t>
            </a:r>
            <a:r>
              <a:rPr lang="en-US" b="1" dirty="0" err="1"/>
              <a:t>đánh</a:t>
            </a:r>
            <a:r>
              <a:rPr lang="en-US" b="1" dirty="0"/>
              <a:t> </a:t>
            </a:r>
            <a:r>
              <a:rPr lang="en-US" b="1" dirty="0" err="1"/>
              <a:t>giá</a:t>
            </a:r>
            <a:endParaRPr lang="en-US" b="1" dirty="0"/>
          </a:p>
          <a:p>
            <a:pPr lvl="1" defTabSz="914400" eaLnBrk="1" fontAlgn="auto" hangingPunct="1">
              <a:lnSpc>
                <a:spcPct val="100000"/>
              </a:lnSpc>
              <a:spcBef>
                <a:spcPts val="0"/>
              </a:spcBef>
              <a:spcAft>
                <a:spcPts val="0"/>
              </a:spcAft>
              <a:defRPr/>
            </a:pPr>
            <a:r>
              <a:rPr lang="en-US" sz="2000" dirty="0" err="1"/>
              <a:t>Đánh</a:t>
            </a:r>
            <a:r>
              <a:rPr lang="en-US" sz="2000" dirty="0"/>
              <a:t> </a:t>
            </a:r>
            <a:r>
              <a:rPr lang="en-US" sz="2000" dirty="0" err="1"/>
              <a:t>giá</a:t>
            </a:r>
            <a:r>
              <a:rPr lang="en-US" sz="2000" dirty="0"/>
              <a:t> </a:t>
            </a:r>
            <a:r>
              <a:rPr lang="en-US" sz="2000" dirty="0" err="1"/>
              <a:t>bằng</a:t>
            </a:r>
            <a:r>
              <a:rPr lang="en-US" sz="2000" dirty="0"/>
              <a:t> </a:t>
            </a:r>
            <a:r>
              <a:rPr lang="en-US" sz="2000" dirty="0" err="1"/>
              <a:t>giá</a:t>
            </a:r>
            <a:r>
              <a:rPr lang="en-US" sz="2000" dirty="0"/>
              <a:t> </a:t>
            </a:r>
            <a:r>
              <a:rPr lang="en-US" sz="2000" dirty="0" err="1"/>
              <a:t>trị</a:t>
            </a:r>
            <a:r>
              <a:rPr lang="en-US" sz="2000" dirty="0"/>
              <a:t> payoff </a:t>
            </a:r>
            <a:r>
              <a:rPr lang="en-US" sz="2000" dirty="0" err="1"/>
              <a:t>và</a:t>
            </a:r>
            <a:r>
              <a:rPr lang="en-US" sz="2000" dirty="0"/>
              <a:t> </a:t>
            </a:r>
            <a:r>
              <a:rPr lang="en-US" sz="2000" dirty="0" err="1"/>
              <a:t>thời</a:t>
            </a:r>
            <a:r>
              <a:rPr lang="en-US" sz="2000" dirty="0"/>
              <a:t> </a:t>
            </a:r>
            <a:r>
              <a:rPr lang="en-US" sz="2000" dirty="0" err="1"/>
              <a:t>gian</a:t>
            </a:r>
            <a:r>
              <a:rPr lang="en-US" sz="2000" dirty="0"/>
              <a:t> </a:t>
            </a:r>
            <a:r>
              <a:rPr lang="en-US" sz="2000" dirty="0" err="1"/>
              <a:t>tính</a:t>
            </a:r>
            <a:endParaRPr lang="en-US" sz="2000" dirty="0"/>
          </a:p>
          <a:p>
            <a:pPr lvl="1" defTabSz="914400" eaLnBrk="1" fontAlgn="auto" hangingPunct="1">
              <a:lnSpc>
                <a:spcPct val="100000"/>
              </a:lnSpc>
              <a:spcBef>
                <a:spcPts val="0"/>
              </a:spcBef>
              <a:spcAft>
                <a:spcPts val="0"/>
              </a:spcAft>
              <a:defRPr/>
            </a:pPr>
            <a:r>
              <a:rPr lang="en-US" sz="2000" dirty="0" err="1"/>
              <a:t>Cách</a:t>
            </a:r>
            <a:r>
              <a:rPr lang="en-US" sz="2000" dirty="0"/>
              <a:t> </a:t>
            </a:r>
            <a:r>
              <a:rPr lang="en-US" sz="2000" dirty="0" err="1"/>
              <a:t>tính</a:t>
            </a:r>
            <a:r>
              <a:rPr lang="en-US" sz="2000" dirty="0"/>
              <a:t> payoff:</a:t>
            </a:r>
          </a:p>
          <a:p>
            <a:pPr lvl="2" defTabSz="914400" eaLnBrk="1" fontAlgn="auto" hangingPunct="1">
              <a:lnSpc>
                <a:spcPct val="100000"/>
              </a:lnSpc>
              <a:spcBef>
                <a:spcPts val="0"/>
              </a:spcBef>
              <a:spcAft>
                <a:spcPts val="0"/>
              </a:spcAft>
              <a:defRPr/>
            </a:pPr>
            <a:r>
              <a:rPr lang="en-US" sz="1800" dirty="0" err="1"/>
              <a:t>Với</a:t>
            </a:r>
            <a:r>
              <a:rPr lang="en-US" sz="1800" dirty="0"/>
              <a:t> </a:t>
            </a:r>
            <a:r>
              <a:rPr lang="en-US" sz="1800" dirty="0" err="1"/>
              <a:t>mỗi</a:t>
            </a:r>
            <a:r>
              <a:rPr lang="en-US" sz="1800" dirty="0"/>
              <a:t> </a:t>
            </a:r>
            <a:r>
              <a:rPr lang="en-US" sz="1800" dirty="0" err="1"/>
              <a:t>mục</a:t>
            </a:r>
            <a:r>
              <a:rPr lang="en-US" sz="1800" dirty="0"/>
              <a:t> </a:t>
            </a:r>
            <a:r>
              <a:rPr lang="en-US" sz="1800" dirty="0" err="1"/>
              <a:t>tiêu</a:t>
            </a:r>
            <a:r>
              <a:rPr lang="en-US" sz="1800" dirty="0"/>
              <a:t>, </a:t>
            </a:r>
            <a:r>
              <a:rPr lang="en-US" sz="1800" dirty="0" err="1"/>
              <a:t>tìm</a:t>
            </a:r>
            <a:r>
              <a:rPr lang="en-US" sz="1800" dirty="0"/>
              <a:t> </a:t>
            </a:r>
            <a:r>
              <a:rPr lang="en-US" sz="1800" dirty="0" err="1"/>
              <a:t>giá</a:t>
            </a:r>
            <a:r>
              <a:rPr lang="en-US" sz="1800" dirty="0"/>
              <a:t> </a:t>
            </a:r>
            <a:r>
              <a:rPr lang="en-US" sz="1800" dirty="0" err="1"/>
              <a:t>trị</a:t>
            </a:r>
            <a:r>
              <a:rPr lang="en-US" sz="1800" dirty="0"/>
              <a:t> </a:t>
            </a:r>
            <a:r>
              <a:rPr lang="en-US" sz="1800" i="1" dirty="0" err="1"/>
              <a:t>f</a:t>
            </a:r>
            <a:r>
              <a:rPr lang="en-US" sz="1800" i="1" baseline="-25000" dirty="0" err="1"/>
              <a:t>min</a:t>
            </a:r>
            <a:r>
              <a:rPr lang="en-US" sz="1800" dirty="0"/>
              <a:t>, </a:t>
            </a:r>
            <a:r>
              <a:rPr lang="en-US" sz="1800" i="1" dirty="0" err="1"/>
              <a:t>f</a:t>
            </a:r>
            <a:r>
              <a:rPr lang="en-US" sz="1800" i="1" baseline="-25000" dirty="0" err="1"/>
              <a:t>max</a:t>
            </a:r>
            <a:r>
              <a:rPr lang="en-US" sz="1800" dirty="0"/>
              <a:t> </a:t>
            </a:r>
            <a:r>
              <a:rPr lang="en-US" sz="1800" dirty="0" err="1"/>
              <a:t>nh</a:t>
            </a:r>
            <a:r>
              <a:rPr lang="vi-VN" sz="1800" dirty="0"/>
              <a:t>ư</a:t>
            </a:r>
            <a:r>
              <a:rPr lang="en-US" sz="1800" dirty="0"/>
              <a:t> </a:t>
            </a:r>
            <a:r>
              <a:rPr lang="en-US" sz="1800" dirty="0" err="1"/>
              <a:t>đối</a:t>
            </a:r>
            <a:r>
              <a:rPr lang="en-US" sz="1800" dirty="0"/>
              <a:t> </a:t>
            </a:r>
            <a:r>
              <a:rPr lang="en-US" sz="1800" dirty="0" err="1"/>
              <a:t>với</a:t>
            </a:r>
            <a:r>
              <a:rPr lang="en-US" sz="1800" dirty="0"/>
              <a:t> </a:t>
            </a:r>
            <a:r>
              <a:rPr lang="en-US" sz="1800" dirty="0" err="1"/>
              <a:t>bài</a:t>
            </a:r>
            <a:r>
              <a:rPr lang="en-US" sz="1800" dirty="0"/>
              <a:t> </a:t>
            </a:r>
            <a:r>
              <a:rPr lang="en-US" sz="1800" dirty="0" err="1"/>
              <a:t>toán</a:t>
            </a:r>
            <a:r>
              <a:rPr lang="en-US" sz="1800" dirty="0"/>
              <a:t> </a:t>
            </a:r>
            <a:r>
              <a:rPr lang="en-US" sz="1800" dirty="0" err="1"/>
              <a:t>tối</a:t>
            </a:r>
            <a:r>
              <a:rPr lang="en-US" sz="1800" dirty="0"/>
              <a:t> </a:t>
            </a:r>
            <a:r>
              <a:rPr lang="vi-VN" sz="1800" dirty="0"/>
              <a:t>ư</a:t>
            </a:r>
            <a:r>
              <a:rPr lang="en-US" sz="1800" dirty="0"/>
              <a:t>u </a:t>
            </a:r>
            <a:r>
              <a:rPr lang="en-US" sz="1800" dirty="0" err="1"/>
              <a:t>hoá</a:t>
            </a:r>
            <a:r>
              <a:rPr lang="en-US" sz="1800" dirty="0"/>
              <a:t> đ</a:t>
            </a:r>
            <a:r>
              <a:rPr lang="vi-VN" sz="1800" dirty="0"/>
              <a:t>ơ</a:t>
            </a:r>
            <a:r>
              <a:rPr lang="en-US" sz="1800" dirty="0"/>
              <a:t>n </a:t>
            </a:r>
            <a:r>
              <a:rPr lang="en-US" sz="1800" dirty="0" err="1"/>
              <a:t>mục</a:t>
            </a:r>
            <a:r>
              <a:rPr lang="en-US" sz="1800" dirty="0"/>
              <a:t> </a:t>
            </a:r>
            <a:r>
              <a:rPr lang="en-US" sz="1800" dirty="0" err="1"/>
              <a:t>tiêu</a:t>
            </a:r>
            <a:r>
              <a:rPr lang="en-US" sz="1800" dirty="0"/>
              <a:t>.</a:t>
            </a:r>
          </a:p>
          <a:p>
            <a:pPr lvl="2" defTabSz="914400" eaLnBrk="1" fontAlgn="auto" hangingPunct="1">
              <a:lnSpc>
                <a:spcPct val="100000"/>
              </a:lnSpc>
              <a:spcBef>
                <a:spcPts val="0"/>
              </a:spcBef>
              <a:spcAft>
                <a:spcPts val="0"/>
              </a:spcAft>
              <a:defRPr/>
            </a:pPr>
            <a:r>
              <a:rPr lang="en-US" sz="1800" dirty="0" err="1"/>
              <a:t>Với</a:t>
            </a:r>
            <a:r>
              <a:rPr lang="en-US" sz="1800" dirty="0"/>
              <a:t> </a:t>
            </a:r>
            <a:r>
              <a:rPr lang="en-US" sz="1800" dirty="0" err="1"/>
              <a:t>mỗi</a:t>
            </a:r>
            <a:r>
              <a:rPr lang="en-US" sz="1800" dirty="0"/>
              <a:t> </a:t>
            </a:r>
            <a:r>
              <a:rPr lang="en-US" sz="1800" dirty="0" err="1"/>
              <a:t>lời</a:t>
            </a:r>
            <a:r>
              <a:rPr lang="en-US" sz="1800" dirty="0"/>
              <a:t> </a:t>
            </a:r>
            <a:r>
              <a:rPr lang="en-US" sz="1800" dirty="0" err="1"/>
              <a:t>giải</a:t>
            </a:r>
            <a:r>
              <a:rPr lang="en-US" sz="1800" dirty="0"/>
              <a:t>, “</a:t>
            </a:r>
            <a:r>
              <a:rPr lang="en-US" sz="1800" b="1" dirty="0" err="1"/>
              <a:t>độ</a:t>
            </a:r>
            <a:r>
              <a:rPr lang="en-US" sz="1800" b="1" dirty="0"/>
              <a:t> </a:t>
            </a:r>
            <a:r>
              <a:rPr lang="en-US" sz="1800" b="1" dirty="0" err="1"/>
              <a:t>tốt</a:t>
            </a:r>
            <a:r>
              <a:rPr lang="en-US" sz="1800" dirty="0"/>
              <a:t>” </a:t>
            </a:r>
            <a:r>
              <a:rPr lang="en-US" sz="1800" dirty="0" err="1"/>
              <a:t>tại</a:t>
            </a:r>
            <a:r>
              <a:rPr lang="en-US" sz="1800" dirty="0"/>
              <a:t> </a:t>
            </a:r>
            <a:r>
              <a:rPr lang="en-US" sz="1800" dirty="0" err="1"/>
              <a:t>từng</a:t>
            </a:r>
            <a:r>
              <a:rPr lang="en-US" sz="1800" dirty="0"/>
              <a:t> </a:t>
            </a:r>
            <a:r>
              <a:rPr lang="en-US" sz="1800" dirty="0" err="1"/>
              <a:t>mục</a:t>
            </a:r>
            <a:r>
              <a:rPr lang="en-US" sz="1800" dirty="0"/>
              <a:t> </a:t>
            </a:r>
            <a:r>
              <a:rPr lang="en-US" sz="1800" dirty="0" err="1"/>
              <a:t>tiêu</a:t>
            </a:r>
            <a:r>
              <a:rPr lang="en-US" sz="1800" dirty="0"/>
              <a:t> </a:t>
            </a:r>
            <a:r>
              <a:rPr lang="en-US" sz="1800" i="1" dirty="0"/>
              <a:t>f</a:t>
            </a:r>
            <a:r>
              <a:rPr lang="en-US" sz="1800" dirty="0"/>
              <a:t> đ</a:t>
            </a:r>
            <a:r>
              <a:rPr lang="vi-VN" sz="1800" dirty="0"/>
              <a:t>ư</a:t>
            </a:r>
            <a:r>
              <a:rPr lang="en-US" sz="1800" dirty="0" err="1"/>
              <a:t>ợc</a:t>
            </a:r>
            <a:r>
              <a:rPr lang="en-US" sz="1800" dirty="0"/>
              <a:t> </a:t>
            </a:r>
            <a:r>
              <a:rPr lang="en-US" sz="1800" dirty="0" err="1"/>
              <a:t>tính</a:t>
            </a:r>
            <a:r>
              <a:rPr lang="en-US" sz="1800" dirty="0"/>
              <a:t> </a:t>
            </a:r>
            <a:r>
              <a:rPr lang="en-US" sz="1800" dirty="0" err="1"/>
              <a:t>theo</a:t>
            </a:r>
            <a:r>
              <a:rPr lang="en-US" sz="1800" dirty="0"/>
              <a:t> </a:t>
            </a:r>
            <a:r>
              <a:rPr lang="en-US" sz="1800" dirty="0" err="1"/>
              <a:t>công</a:t>
            </a:r>
            <a:r>
              <a:rPr lang="en-US" sz="1800" dirty="0"/>
              <a:t> </a:t>
            </a:r>
            <a:r>
              <a:rPr lang="en-US" sz="1800" dirty="0" err="1"/>
              <a:t>thức</a:t>
            </a:r>
            <a:r>
              <a:rPr lang="en-US" sz="1800" dirty="0"/>
              <a:t>:</a:t>
            </a:r>
          </a:p>
          <a:p>
            <a:pPr lvl="2" defTabSz="914400" eaLnBrk="1" fontAlgn="auto" hangingPunct="1">
              <a:lnSpc>
                <a:spcPct val="100000"/>
              </a:lnSpc>
              <a:spcBef>
                <a:spcPts val="0"/>
              </a:spcBef>
              <a:spcAft>
                <a:spcPts val="0"/>
              </a:spcAft>
              <a:defRPr/>
            </a:pPr>
            <a:endParaRPr lang="en-US" sz="1800" dirty="0"/>
          </a:p>
          <a:p>
            <a:pPr lvl="2" defTabSz="914400" eaLnBrk="1" fontAlgn="auto" hangingPunct="1">
              <a:lnSpc>
                <a:spcPct val="100000"/>
              </a:lnSpc>
              <a:spcBef>
                <a:spcPts val="0"/>
              </a:spcBef>
              <a:spcAft>
                <a:spcPts val="0"/>
              </a:spcAft>
              <a:defRPr/>
            </a:pPr>
            <a:endParaRPr lang="en-US" sz="1800" dirty="0"/>
          </a:p>
          <a:p>
            <a:pPr lvl="2" defTabSz="914400" eaLnBrk="1" fontAlgn="auto" hangingPunct="1">
              <a:lnSpc>
                <a:spcPct val="100000"/>
              </a:lnSpc>
              <a:spcBef>
                <a:spcPts val="0"/>
              </a:spcBef>
              <a:spcAft>
                <a:spcPts val="0"/>
              </a:spcAft>
              <a:defRPr/>
            </a:pPr>
            <a:endParaRPr lang="en-US" sz="1800" dirty="0"/>
          </a:p>
          <a:p>
            <a:pPr lvl="2" defTabSz="914400" eaLnBrk="1" fontAlgn="auto" hangingPunct="1">
              <a:lnSpc>
                <a:spcPct val="100000"/>
              </a:lnSpc>
              <a:spcBef>
                <a:spcPts val="0"/>
              </a:spcBef>
              <a:spcAft>
                <a:spcPts val="0"/>
              </a:spcAft>
              <a:defRPr/>
            </a:pPr>
            <a:endParaRPr lang="en-US" sz="1800" dirty="0"/>
          </a:p>
          <a:p>
            <a:pPr marL="685800" lvl="2" indent="0" defTabSz="914400" eaLnBrk="1" fontAlgn="auto" hangingPunct="1">
              <a:lnSpc>
                <a:spcPct val="100000"/>
              </a:lnSpc>
              <a:spcBef>
                <a:spcPts val="0"/>
              </a:spcBef>
              <a:spcAft>
                <a:spcPts val="0"/>
              </a:spcAft>
              <a:buNone/>
              <a:defRPr/>
            </a:pPr>
            <a:endParaRPr lang="en-US" sz="1800" dirty="0"/>
          </a:p>
          <a:p>
            <a:pPr lvl="2" defTabSz="914400" eaLnBrk="1" fontAlgn="auto" hangingPunct="1">
              <a:lnSpc>
                <a:spcPct val="100000"/>
              </a:lnSpc>
              <a:spcBef>
                <a:spcPts val="0"/>
              </a:spcBef>
              <a:spcAft>
                <a:spcPts val="0"/>
              </a:spcAft>
              <a:defRPr/>
            </a:pPr>
            <a:r>
              <a:rPr lang="en-US" sz="1800" dirty="0"/>
              <a:t>Payoff </a:t>
            </a:r>
            <a:r>
              <a:rPr lang="en-US" sz="1800" dirty="0" err="1"/>
              <a:t>của</a:t>
            </a:r>
            <a:r>
              <a:rPr lang="en-US" sz="1800" dirty="0"/>
              <a:t> </a:t>
            </a:r>
            <a:r>
              <a:rPr lang="en-US" sz="1800" dirty="0" err="1"/>
              <a:t>lời</a:t>
            </a:r>
            <a:r>
              <a:rPr lang="en-US" sz="1800" dirty="0"/>
              <a:t> </a:t>
            </a:r>
            <a:r>
              <a:rPr lang="en-US" sz="1800" dirty="0" err="1"/>
              <a:t>giải</a:t>
            </a:r>
            <a:r>
              <a:rPr lang="en-US" sz="1800" dirty="0"/>
              <a:t> đ</a:t>
            </a:r>
            <a:r>
              <a:rPr lang="vi-VN" sz="1800" dirty="0"/>
              <a:t>ư</a:t>
            </a:r>
            <a:r>
              <a:rPr lang="en-US" sz="1800" dirty="0" err="1"/>
              <a:t>ợc</a:t>
            </a:r>
            <a:r>
              <a:rPr lang="en-US" sz="1800" dirty="0"/>
              <a:t> </a:t>
            </a:r>
            <a:r>
              <a:rPr lang="en-US" sz="1800" dirty="0" err="1"/>
              <a:t>tính</a:t>
            </a:r>
            <a:r>
              <a:rPr lang="en-US" sz="1800" dirty="0"/>
              <a:t> </a:t>
            </a:r>
            <a:r>
              <a:rPr lang="en-US" sz="1800" dirty="0" err="1"/>
              <a:t>bằng</a:t>
            </a:r>
            <a:r>
              <a:rPr lang="en-US" sz="1800" dirty="0"/>
              <a:t> </a:t>
            </a:r>
            <a:r>
              <a:rPr lang="en-US" sz="1800" dirty="0" err="1"/>
              <a:t>tổng</a:t>
            </a:r>
            <a:r>
              <a:rPr lang="en-US" sz="1800" dirty="0"/>
              <a:t> “</a:t>
            </a:r>
            <a:r>
              <a:rPr lang="en-US" sz="1800" b="1" dirty="0" err="1"/>
              <a:t>độ</a:t>
            </a:r>
            <a:r>
              <a:rPr lang="en-US" sz="1800" b="1" dirty="0"/>
              <a:t> </a:t>
            </a:r>
            <a:r>
              <a:rPr lang="en-US" sz="1800" b="1" dirty="0" err="1"/>
              <a:t>tốt</a:t>
            </a:r>
            <a:r>
              <a:rPr lang="en-US" sz="1800" dirty="0"/>
              <a:t>” </a:t>
            </a:r>
            <a:r>
              <a:rPr lang="en-US" sz="1800" dirty="0" err="1"/>
              <a:t>tại</a:t>
            </a:r>
            <a:r>
              <a:rPr lang="en-US" sz="1800" dirty="0"/>
              <a:t> </a:t>
            </a:r>
            <a:r>
              <a:rPr lang="en-US" sz="1800" dirty="0" err="1"/>
              <a:t>từng</a:t>
            </a:r>
            <a:r>
              <a:rPr lang="en-US" sz="1800" dirty="0"/>
              <a:t> </a:t>
            </a:r>
            <a:r>
              <a:rPr lang="en-US" sz="1800" dirty="0" err="1"/>
              <a:t>mục</a:t>
            </a:r>
            <a:r>
              <a:rPr lang="en-US" sz="1800" dirty="0"/>
              <a:t> </a:t>
            </a:r>
            <a:r>
              <a:rPr lang="en-US" sz="1800" dirty="0" err="1"/>
              <a:t>tiêu</a:t>
            </a:r>
            <a:r>
              <a:rPr lang="en-US" sz="1800" dirty="0"/>
              <a:t> </a:t>
            </a:r>
            <a:r>
              <a:rPr lang="en-US" sz="1800" dirty="0" err="1"/>
              <a:t>nhân</a:t>
            </a:r>
            <a:r>
              <a:rPr lang="en-US" sz="1800" dirty="0"/>
              <a:t> </a:t>
            </a:r>
            <a:r>
              <a:rPr lang="en-US" sz="1800" dirty="0" err="1"/>
              <a:t>trọng</a:t>
            </a:r>
            <a:r>
              <a:rPr lang="en-US" sz="1800" dirty="0"/>
              <a:t> </a:t>
            </a:r>
            <a:r>
              <a:rPr lang="en-US" sz="1800" dirty="0" err="1"/>
              <a:t>số</a:t>
            </a:r>
            <a:r>
              <a:rPr lang="en-US" sz="1800" dirty="0"/>
              <a:t> t</a:t>
            </a:r>
            <a:r>
              <a:rPr lang="vi-VN" sz="1800" dirty="0"/>
              <a:t>ư</a:t>
            </a:r>
            <a:r>
              <a:rPr lang="en-US" sz="1800" dirty="0" err="1"/>
              <a:t>ơng</a:t>
            </a:r>
            <a:r>
              <a:rPr lang="en-US" sz="1800" dirty="0"/>
              <a:t> </a:t>
            </a:r>
            <a:r>
              <a:rPr lang="en-US" sz="1800" dirty="0" err="1"/>
              <a:t>ứng</a:t>
            </a:r>
            <a:r>
              <a:rPr lang="en-US" sz="1800" dirty="0"/>
              <a:t>. </a:t>
            </a:r>
            <a:r>
              <a:rPr lang="en-US" sz="1800" dirty="0" err="1"/>
              <a:t>Giá</a:t>
            </a:r>
            <a:r>
              <a:rPr lang="en-US" sz="1800" dirty="0"/>
              <a:t> </a:t>
            </a:r>
            <a:r>
              <a:rPr lang="en-US" sz="1800" dirty="0" err="1"/>
              <a:t>trị</a:t>
            </a:r>
            <a:r>
              <a:rPr lang="en-US" sz="1800" dirty="0"/>
              <a:t> payoff </a:t>
            </a:r>
            <a:r>
              <a:rPr lang="en-US" sz="1800" dirty="0" err="1"/>
              <a:t>nằm</a:t>
            </a:r>
            <a:r>
              <a:rPr lang="en-US" sz="1800" dirty="0"/>
              <a:t> </a:t>
            </a:r>
            <a:r>
              <a:rPr lang="en-US" sz="1800" dirty="0" err="1"/>
              <a:t>trong</a:t>
            </a:r>
            <a:r>
              <a:rPr lang="en-US" sz="1800" dirty="0"/>
              <a:t> [0; 1], </a:t>
            </a:r>
            <a:r>
              <a:rPr lang="en-US" sz="1800" dirty="0" err="1"/>
              <a:t>càng</a:t>
            </a:r>
            <a:r>
              <a:rPr lang="en-US" sz="1800" dirty="0"/>
              <a:t> </a:t>
            </a:r>
            <a:r>
              <a:rPr lang="en-US" sz="1800" dirty="0" err="1"/>
              <a:t>gần</a:t>
            </a:r>
            <a:r>
              <a:rPr lang="en-US" sz="1800" dirty="0"/>
              <a:t> 0 </a:t>
            </a:r>
            <a:r>
              <a:rPr lang="en-US" sz="1800" dirty="0" err="1"/>
              <a:t>thì</a:t>
            </a:r>
            <a:r>
              <a:rPr lang="en-US" sz="1800" dirty="0"/>
              <a:t> </a:t>
            </a:r>
            <a:r>
              <a:rPr lang="en-US" sz="1800" dirty="0" err="1"/>
              <a:t>lời</a:t>
            </a:r>
            <a:r>
              <a:rPr lang="en-US" sz="1800" dirty="0"/>
              <a:t> </a:t>
            </a:r>
            <a:r>
              <a:rPr lang="en-US" sz="1800" dirty="0" err="1"/>
              <a:t>giải</a:t>
            </a:r>
            <a:r>
              <a:rPr lang="en-US" sz="1800" dirty="0"/>
              <a:t> </a:t>
            </a:r>
            <a:r>
              <a:rPr lang="en-US" sz="1800" dirty="0" err="1"/>
              <a:t>càng</a:t>
            </a:r>
            <a:r>
              <a:rPr lang="en-US" sz="1800" dirty="0"/>
              <a:t> </a:t>
            </a:r>
            <a:r>
              <a:rPr lang="en-US" sz="1800" dirty="0" err="1"/>
              <a:t>tốt</a:t>
            </a:r>
            <a:endParaRPr lang="en-US" sz="1800"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945678-09DB-4B46-BC53-792FA870DE3C}"/>
                  </a:ext>
                </a:extLst>
              </p:cNvPr>
              <p:cNvSpPr/>
              <p:nvPr/>
            </p:nvSpPr>
            <p:spPr>
              <a:xfrm>
                <a:off x="2292824" y="2968631"/>
                <a:ext cx="4572000" cy="1104405"/>
              </a:xfrm>
              <a:prstGeom prst="rect">
                <a:avLst/>
              </a:prstGeom>
            </p:spPr>
            <p:txBody>
              <a:bodyPr>
                <a:spAutoFit/>
              </a:bodyPr>
              <a:lstStyle/>
              <a:p>
                <a:pPr marL="342900" marR="0" lvl="0" indent="-342900" algn="ctr">
                  <a:lnSpc>
                    <a:spcPct val="115000"/>
                  </a:lnSpc>
                  <a:spcBef>
                    <a:spcPts val="0"/>
                  </a:spcBef>
                  <a:spcAft>
                    <a:spcPts val="0"/>
                  </a:spcAft>
                  <a:buFont typeface="Courier New" panose="02070309020205020404" pitchFamily="49" charset="0"/>
                  <a:buChar char="o"/>
                </a:pPr>
                <a14:m>
                  <m:oMath xmlns:m="http://schemas.openxmlformats.org/officeDocument/2006/math">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fr-FR" i="1">
                            <a:effectLst/>
                            <a:latin typeface="Cambria Math" charset="0"/>
                            <a:ea typeface="Times New Roman" panose="02020603050405020304" pitchFamily="18" charset="0"/>
                            <a:cs typeface="Times New Roman" panose="02020603050405020304" pitchFamily="18" charset="0"/>
                          </a:rPr>
                          <m:t>𝑓</m:t>
                        </m:r>
                        <m:r>
                          <a:rPr lang="fr-FR" i="1">
                            <a:effectLst/>
                            <a:latin typeface="Cambria Math" charset="0"/>
                            <a:ea typeface="Times New Roman" panose="02020603050405020304" pitchFamily="18" charset="0"/>
                            <a:cs typeface="Times New Roman" panose="02020603050405020304" pitchFamily="18" charset="0"/>
                          </a:rPr>
                          <m:t> − </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𝑚𝑖𝑛</m:t>
                            </m:r>
                          </m:sub>
                        </m:sSub>
                      </m:num>
                      <m:den>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𝑚𝑎𝑥</m:t>
                            </m:r>
                          </m:sub>
                        </m:sSub>
                        <m:r>
                          <a:rPr lang="fr-FR" i="1">
                            <a:effectLst/>
                            <a:latin typeface="Cambria Math" charset="0"/>
                            <a:ea typeface="Times New Roman" panose="02020603050405020304" pitchFamily="18" charset="0"/>
                            <a:cs typeface="Times New Roman" panose="02020603050405020304" pitchFamily="18" charset="0"/>
                          </a:rPr>
                          <m:t> − </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𝑚𝑖𝑛</m:t>
                            </m:r>
                          </m:sub>
                        </m:sSub>
                      </m:den>
                    </m:f>
                  </m:oMath>
                </a14:m>
                <a:r>
                  <a:rPr lang="fr-FR" dirty="0">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với</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tối</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ưu</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hoá</a:t>
                </a:r>
                <a:r>
                  <a:rPr lang="fr-FR" dirty="0">
                    <a:effectLst/>
                    <a:latin typeface="+mn-lt"/>
                    <a:ea typeface="Times New Roman" panose="02020603050405020304" pitchFamily="18" charset="0"/>
                    <a:cs typeface="Times New Roman" panose="02020603050405020304" pitchFamily="18" charset="0"/>
                  </a:rPr>
                  <a:t> min</a:t>
                </a:r>
                <a:endParaRPr lang="en-US" sz="1400" dirty="0">
                  <a:latin typeface="+mn-lt"/>
                  <a:ea typeface="Times New Roman" panose="02020603050405020304" pitchFamily="18" charset="0"/>
                  <a:cs typeface="Times New Roman" panose="02020603050405020304" pitchFamily="18" charset="0"/>
                </a:endParaRPr>
              </a:p>
              <a:p>
                <a:pPr marL="342900" marR="0" lvl="0" indent="-342900" algn="ctr">
                  <a:lnSpc>
                    <a:spcPct val="115000"/>
                  </a:lnSpc>
                  <a:spcBef>
                    <a:spcPts val="0"/>
                  </a:spcBef>
                  <a:spcAft>
                    <a:spcPts val="1000"/>
                  </a:spcAft>
                  <a:buFont typeface="Courier New" panose="02070309020205020404" pitchFamily="49" charset="0"/>
                  <a:buChar char="o"/>
                </a:pP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𝑚𝑎𝑥</m:t>
                            </m:r>
                          </m:sub>
                        </m:sSub>
                        <m:r>
                          <a:rPr lang="fr-FR" i="1">
                            <a:effectLst/>
                            <a:latin typeface="Cambria Math" charset="0"/>
                            <a:ea typeface="Times New Roman" panose="02020603050405020304" pitchFamily="18" charset="0"/>
                            <a:cs typeface="Times New Roman" panose="02020603050405020304" pitchFamily="18" charset="0"/>
                          </a:rPr>
                          <m:t> − </m:t>
                        </m:r>
                        <m:r>
                          <a:rPr lang="fr-FR" i="1">
                            <a:effectLst/>
                            <a:latin typeface="Cambria Math" charset="0"/>
                            <a:ea typeface="Times New Roman" panose="02020603050405020304" pitchFamily="18" charset="0"/>
                            <a:cs typeface="Times New Roman" panose="02020603050405020304" pitchFamily="18" charset="0"/>
                          </a:rPr>
                          <m:t>𝑓</m:t>
                        </m:r>
                      </m:num>
                      <m:den>
                        <m:func>
                          <m:func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𝑚𝑎𝑥</m:t>
                                </m:r>
                              </m:sub>
                            </m:sSub>
                          </m:fName>
                          <m:e>
                            <m:r>
                              <a:rPr lang="fr-FR" i="1">
                                <a:effectLst/>
                                <a:latin typeface="Cambria Math"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effectLst/>
                                    <a:latin typeface="Cambria Math" charset="0"/>
                                    <a:ea typeface="Times New Roman" panose="02020603050405020304" pitchFamily="18" charset="0"/>
                                    <a:cs typeface="Times New Roman" panose="02020603050405020304" pitchFamily="18" charset="0"/>
                                  </a:rPr>
                                  <m:t>𝑓</m:t>
                                </m:r>
                              </m:e>
                              <m:sub>
                                <m:r>
                                  <a:rPr lang="fr-FR" i="1">
                                    <a:effectLst/>
                                    <a:latin typeface="Cambria Math" charset="0"/>
                                    <a:ea typeface="Times New Roman" panose="02020603050405020304" pitchFamily="18" charset="0"/>
                                    <a:cs typeface="Times New Roman" panose="02020603050405020304" pitchFamily="18" charset="0"/>
                                  </a:rPr>
                                  <m:t>𝑚𝑖𝑛</m:t>
                                </m:r>
                              </m:sub>
                            </m:sSub>
                          </m:e>
                        </m:func>
                      </m:den>
                    </m:f>
                    <m:r>
                      <a:rPr lang="fr-FR" i="1">
                        <a:effectLst/>
                        <a:latin typeface="Cambria Math" charset="0"/>
                        <a:ea typeface="Times New Roman" panose="02020603050405020304" pitchFamily="18" charset="0"/>
                        <a:cs typeface="Times New Roman" panose="02020603050405020304" pitchFamily="18" charset="0"/>
                      </a:rPr>
                      <m:t>     </m:t>
                    </m:r>
                  </m:oMath>
                </a14:m>
                <a:r>
                  <a:rPr lang="fr-FR" dirty="0" err="1">
                    <a:effectLst/>
                    <a:latin typeface="+mn-lt"/>
                    <a:ea typeface="Times New Roman" panose="02020603050405020304" pitchFamily="18" charset="0"/>
                    <a:cs typeface="Times New Roman" panose="02020603050405020304" pitchFamily="18" charset="0"/>
                  </a:rPr>
                  <a:t>với</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tối</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ưu</a:t>
                </a:r>
                <a:r>
                  <a:rPr lang="fr-FR" dirty="0">
                    <a:effectLst/>
                    <a:latin typeface="+mn-lt"/>
                    <a:ea typeface="Times New Roman" panose="02020603050405020304" pitchFamily="18" charset="0"/>
                    <a:cs typeface="Times New Roman" panose="02020603050405020304" pitchFamily="18" charset="0"/>
                  </a:rPr>
                  <a:t> </a:t>
                </a:r>
                <a:r>
                  <a:rPr lang="fr-FR" dirty="0" err="1">
                    <a:effectLst/>
                    <a:latin typeface="+mn-lt"/>
                    <a:ea typeface="Times New Roman" panose="02020603050405020304" pitchFamily="18" charset="0"/>
                    <a:cs typeface="Times New Roman" panose="02020603050405020304" pitchFamily="18" charset="0"/>
                  </a:rPr>
                  <a:t>hoá</a:t>
                </a:r>
                <a:r>
                  <a:rPr lang="fr-FR" dirty="0">
                    <a:effectLst/>
                    <a:latin typeface="+mn-lt"/>
                    <a:ea typeface="Times New Roman" panose="02020603050405020304" pitchFamily="18" charset="0"/>
                    <a:cs typeface="Times New Roman" panose="02020603050405020304" pitchFamily="18" charset="0"/>
                  </a:rPr>
                  <a:t> max</a:t>
                </a:r>
                <a:endParaRPr lang="en-US" sz="1400" dirty="0">
                  <a:latin typeface="+mn-lt"/>
                  <a:ea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8B945678-09DB-4B46-BC53-792FA870DE3C}"/>
                  </a:ext>
                </a:extLst>
              </p:cNvPr>
              <p:cNvSpPr>
                <a:spLocks noRot="1" noChangeAspect="1" noMove="1" noResize="1" noEditPoints="1" noAdjustHandles="1" noChangeArrowheads="1" noChangeShapeType="1" noTextEdit="1"/>
              </p:cNvSpPr>
              <p:nvPr/>
            </p:nvSpPr>
            <p:spPr>
              <a:xfrm>
                <a:off x="2292824" y="2968631"/>
                <a:ext cx="4572000" cy="1104405"/>
              </a:xfrm>
              <a:prstGeom prst="rect">
                <a:avLst/>
              </a:prstGeom>
              <a:blipFill>
                <a:blip r:embed="rId2"/>
                <a:stretch>
                  <a:fillRect b="-2762"/>
                </a:stretch>
              </a:blipFill>
            </p:spPr>
            <p:txBody>
              <a:bodyPr/>
              <a:lstStyle/>
              <a:p>
                <a:r>
                  <a:rPr lang="vi-VN">
                    <a:noFill/>
                  </a:rPr>
                  <a:t> </a:t>
                </a:r>
              </a:p>
            </p:txBody>
          </p:sp>
        </mc:Fallback>
      </mc:AlternateContent>
    </p:spTree>
    <p:extLst>
      <p:ext uri="{BB962C8B-B14F-4D97-AF65-F5344CB8AC3E}">
        <p14:creationId xmlns:p14="http://schemas.microsoft.com/office/powerpoint/2010/main" val="141663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a:xfrm>
            <a:off x="191069" y="0"/>
            <a:ext cx="8775510" cy="859810"/>
          </a:xfrm>
        </p:spPr>
        <p:txBody>
          <a:bodyPr/>
          <a:lstStyle/>
          <a:p>
            <a:r>
              <a:rPr lang="en-US"/>
              <a:t>CÀI ĐẶT VÀ ĐÁNH GIÁ THỰC NGHIỆM</a:t>
            </a:r>
            <a:endParaRPr lang="en-US" dirty="0"/>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a:xfrm>
            <a:off x="191069" y="1346200"/>
            <a:ext cx="8775510" cy="4902200"/>
          </a:xfrm>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3. </a:t>
            </a:r>
            <a:r>
              <a:rPr lang="en-US" b="1" dirty="0" err="1"/>
              <a:t>Kết</a:t>
            </a:r>
            <a:r>
              <a:rPr lang="en-US" b="1" dirty="0"/>
              <a:t> </a:t>
            </a:r>
            <a:r>
              <a:rPr lang="en-US" b="1" dirty="0" err="1"/>
              <a:t>quả</a:t>
            </a:r>
            <a:r>
              <a:rPr lang="en-US" b="1" dirty="0"/>
              <a:t> </a:t>
            </a:r>
            <a:r>
              <a:rPr lang="en-US" b="1" dirty="0" err="1"/>
              <a:t>thử</a:t>
            </a:r>
            <a:r>
              <a:rPr lang="en-US" b="1" dirty="0"/>
              <a:t> </a:t>
            </a:r>
            <a:r>
              <a:rPr lang="en-US" b="1" dirty="0" err="1"/>
              <a:t>nghiệm</a:t>
            </a:r>
            <a:endParaRPr lang="en-US" b="1" dirty="0"/>
          </a:p>
          <a:p>
            <a:pPr lvl="1" defTabSz="914400" eaLnBrk="1" fontAlgn="auto" hangingPunct="1">
              <a:lnSpc>
                <a:spcPct val="100000"/>
              </a:lnSpc>
              <a:spcBef>
                <a:spcPts val="0"/>
              </a:spcBef>
              <a:spcAft>
                <a:spcPts val="0"/>
              </a:spcAft>
              <a:defRPr/>
            </a:pPr>
            <a:r>
              <a:rPr lang="en-US" sz="2000" dirty="0"/>
              <a:t>2 </a:t>
            </a:r>
            <a:r>
              <a:rPr lang="en-US" sz="2000" dirty="0" err="1"/>
              <a:t>bộ</a:t>
            </a:r>
            <a:r>
              <a:rPr lang="en-US" sz="2000" dirty="0"/>
              <a:t> </a:t>
            </a:r>
            <a:r>
              <a:rPr lang="en-US" sz="2000" dirty="0" err="1"/>
              <a:t>dữ</a:t>
            </a:r>
            <a:r>
              <a:rPr lang="en-US" sz="2000" dirty="0"/>
              <a:t> </a:t>
            </a:r>
            <a:r>
              <a:rPr lang="en-US" sz="2000" dirty="0" err="1"/>
              <a:t>liệu</a:t>
            </a:r>
            <a:r>
              <a:rPr lang="en-US" sz="2000" dirty="0"/>
              <a:t>: đ</a:t>
            </a:r>
            <a:r>
              <a:rPr lang="vi-VN" sz="2000" dirty="0"/>
              <a:t>ư</a:t>
            </a:r>
            <a:r>
              <a:rPr lang="en-US" sz="2000" dirty="0" err="1"/>
              <a:t>ợc</a:t>
            </a:r>
            <a:r>
              <a:rPr lang="en-US" sz="2000" dirty="0"/>
              <a:t> </a:t>
            </a:r>
            <a:r>
              <a:rPr lang="en-US" sz="2000" dirty="0" err="1"/>
              <a:t>cung</a:t>
            </a:r>
            <a:r>
              <a:rPr lang="en-US" sz="2000" dirty="0"/>
              <a:t> </a:t>
            </a:r>
            <a:r>
              <a:rPr lang="en-US" sz="2000" dirty="0" err="1"/>
              <a:t>cấp</a:t>
            </a:r>
            <a:r>
              <a:rPr lang="en-US" sz="2000" dirty="0"/>
              <a:t> </a:t>
            </a:r>
            <a:r>
              <a:rPr lang="en-US" sz="2000" dirty="0" err="1"/>
              <a:t>và</a:t>
            </a:r>
            <a:r>
              <a:rPr lang="en-US" sz="2000" dirty="0"/>
              <a:t> </a:t>
            </a:r>
            <a:r>
              <a:rPr lang="en-US" sz="2000" dirty="0" err="1"/>
              <a:t>tự</a:t>
            </a:r>
            <a:r>
              <a:rPr lang="en-US" sz="2000" dirty="0"/>
              <a:t> </a:t>
            </a:r>
            <a:r>
              <a:rPr lang="en-US" sz="2000" dirty="0" err="1"/>
              <a:t>sinh</a:t>
            </a:r>
            <a:endParaRPr lang="en-US" sz="2000" dirty="0"/>
          </a:p>
          <a:p>
            <a:pPr lvl="1" defTabSz="914400" eaLnBrk="1" fontAlgn="auto" hangingPunct="1">
              <a:lnSpc>
                <a:spcPct val="100000"/>
              </a:lnSpc>
              <a:spcBef>
                <a:spcPts val="0"/>
              </a:spcBef>
              <a:spcAft>
                <a:spcPts val="0"/>
              </a:spcAft>
              <a:defRPr/>
            </a:pPr>
            <a:r>
              <a:rPr lang="en-US" sz="2000" dirty="0" err="1"/>
              <a:t>Số</a:t>
            </a:r>
            <a:r>
              <a:rPr lang="en-US" sz="2000" dirty="0"/>
              <a:t> </a:t>
            </a:r>
            <a:r>
              <a:rPr lang="en-US" sz="2000" dirty="0" err="1"/>
              <a:t>lần</a:t>
            </a:r>
            <a:r>
              <a:rPr lang="en-US" sz="2000" dirty="0"/>
              <a:t> </a:t>
            </a:r>
            <a:r>
              <a:rPr lang="en-US" sz="2000" dirty="0" err="1"/>
              <a:t>chạy</a:t>
            </a:r>
            <a:r>
              <a:rPr lang="en-US" sz="2000" dirty="0"/>
              <a:t>: 20 </a:t>
            </a:r>
            <a:r>
              <a:rPr lang="en-US" sz="2000" dirty="0" err="1"/>
              <a:t>lần</a:t>
            </a:r>
            <a:r>
              <a:rPr lang="en-US" sz="2000" dirty="0"/>
              <a:t>/</a:t>
            </a:r>
            <a:r>
              <a:rPr lang="en-US" sz="2000" dirty="0" err="1"/>
              <a:t>thuật</a:t>
            </a:r>
            <a:r>
              <a:rPr lang="en-US" sz="2000" dirty="0"/>
              <a:t> </a:t>
            </a:r>
            <a:r>
              <a:rPr lang="en-US" sz="2000" dirty="0" err="1"/>
              <a:t>toán</a:t>
            </a:r>
            <a:r>
              <a:rPr lang="en-US" sz="2000" dirty="0"/>
              <a:t>/</a:t>
            </a:r>
            <a:r>
              <a:rPr lang="en-US" sz="2000" dirty="0" err="1"/>
              <a:t>bộ</a:t>
            </a:r>
            <a:r>
              <a:rPr lang="en-US" sz="2000" dirty="0"/>
              <a:t> </a:t>
            </a:r>
            <a:r>
              <a:rPr lang="en-US" sz="2000" dirty="0" err="1"/>
              <a:t>dữ</a:t>
            </a:r>
            <a:r>
              <a:rPr lang="en-US" sz="2000" dirty="0"/>
              <a:t> </a:t>
            </a:r>
            <a:r>
              <a:rPr lang="en-US" sz="2000" dirty="0" err="1"/>
              <a:t>liệu</a:t>
            </a:r>
            <a:endParaRPr lang="en-US" sz="2000" dirty="0"/>
          </a:p>
          <a:p>
            <a:pPr lvl="1" defTabSz="914400" eaLnBrk="1" fontAlgn="auto" hangingPunct="1">
              <a:lnSpc>
                <a:spcPct val="100000"/>
              </a:lnSpc>
              <a:spcBef>
                <a:spcPts val="0"/>
              </a:spcBef>
              <a:spcAft>
                <a:spcPts val="0"/>
              </a:spcAft>
              <a:defRPr/>
            </a:pPr>
            <a:r>
              <a:rPr lang="en-US" sz="2000" dirty="0" err="1"/>
              <a:t>Thời</a:t>
            </a:r>
            <a:r>
              <a:rPr lang="en-US" sz="2000" dirty="0"/>
              <a:t> </a:t>
            </a:r>
            <a:r>
              <a:rPr lang="en-US" sz="2000" dirty="0" err="1"/>
              <a:t>gian</a:t>
            </a:r>
            <a:r>
              <a:rPr lang="en-US" sz="2000" dirty="0"/>
              <a:t>: </a:t>
            </a:r>
            <a:r>
              <a:rPr lang="en-US" sz="2000" dirty="0" err="1"/>
              <a:t>Trung</a:t>
            </a:r>
            <a:r>
              <a:rPr lang="en-US" sz="2000" dirty="0"/>
              <a:t> </a:t>
            </a:r>
            <a:r>
              <a:rPr lang="en-US" sz="2000" dirty="0" err="1"/>
              <a:t>bình</a:t>
            </a:r>
            <a:r>
              <a:rPr lang="en-US" sz="2000" dirty="0"/>
              <a:t> 20 </a:t>
            </a:r>
            <a:r>
              <a:rPr lang="en-US" sz="2000" dirty="0" err="1"/>
              <a:t>lần</a:t>
            </a:r>
            <a:r>
              <a:rPr lang="en-US" sz="2000" dirty="0"/>
              <a:t> </a:t>
            </a:r>
            <a:r>
              <a:rPr lang="en-US" sz="2000" dirty="0" err="1"/>
              <a:t>chạy</a:t>
            </a:r>
            <a:r>
              <a:rPr lang="en-US" sz="2000" dirty="0"/>
              <a:t> (</a:t>
            </a:r>
            <a:r>
              <a:rPr lang="en-US" sz="2000" dirty="0" err="1"/>
              <a:t>giây</a:t>
            </a:r>
            <a:r>
              <a:rPr lang="en-US" sz="2000" dirty="0"/>
              <a:t>)</a:t>
            </a:r>
          </a:p>
          <a:p>
            <a:pPr lvl="1" defTabSz="914400" eaLnBrk="1" fontAlgn="auto" hangingPunct="1">
              <a:lnSpc>
                <a:spcPct val="100000"/>
              </a:lnSpc>
              <a:spcBef>
                <a:spcPts val="0"/>
              </a:spcBef>
              <a:spcAft>
                <a:spcPts val="0"/>
              </a:spcAft>
              <a:defRPr/>
            </a:pPr>
            <a:r>
              <a:rPr lang="en-US" sz="2000" dirty="0"/>
              <a:t>So </a:t>
            </a:r>
            <a:r>
              <a:rPr lang="en-US" sz="2000" dirty="0" err="1"/>
              <a:t>sánh</a:t>
            </a:r>
            <a:r>
              <a:rPr lang="en-US" sz="2000" dirty="0"/>
              <a:t>: </a:t>
            </a:r>
            <a:r>
              <a:rPr lang="en-US" sz="2000" dirty="0" err="1"/>
              <a:t>dùng</a:t>
            </a:r>
            <a:r>
              <a:rPr lang="en-US" sz="2000" dirty="0"/>
              <a:t> </a:t>
            </a:r>
            <a:r>
              <a:rPr lang="en-US" sz="2000" dirty="0" err="1"/>
              <a:t>lời</a:t>
            </a:r>
            <a:r>
              <a:rPr lang="en-US" sz="2000" dirty="0"/>
              <a:t> </a:t>
            </a:r>
            <a:r>
              <a:rPr lang="en-US" sz="2000" dirty="0" err="1"/>
              <a:t>giải</a:t>
            </a:r>
            <a:r>
              <a:rPr lang="en-US" sz="2000" dirty="0"/>
              <a:t> </a:t>
            </a:r>
            <a:r>
              <a:rPr lang="en-US" sz="2000" dirty="0" err="1"/>
              <a:t>tốt</a:t>
            </a:r>
            <a:r>
              <a:rPr lang="en-US" sz="2000" dirty="0"/>
              <a:t> </a:t>
            </a:r>
            <a:r>
              <a:rPr lang="en-US" sz="2000" dirty="0" err="1"/>
              <a:t>nhất</a:t>
            </a:r>
            <a:r>
              <a:rPr lang="en-US" sz="2000" dirty="0"/>
              <a:t> </a:t>
            </a:r>
            <a:r>
              <a:rPr lang="en-US" sz="2000" dirty="0" err="1"/>
              <a:t>trong</a:t>
            </a:r>
            <a:r>
              <a:rPr lang="en-US" sz="2000" dirty="0"/>
              <a:t> 20 </a:t>
            </a:r>
            <a:r>
              <a:rPr lang="en-US" sz="2000" dirty="0" err="1"/>
              <a:t>lần</a:t>
            </a:r>
            <a:r>
              <a:rPr lang="en-US" sz="2000" dirty="0"/>
              <a:t> </a:t>
            </a:r>
            <a:r>
              <a:rPr lang="en-US" sz="2000" dirty="0" err="1"/>
              <a:t>chạy</a:t>
            </a:r>
            <a:r>
              <a:rPr lang="en-US" sz="2000" dirty="0"/>
              <a:t> </a:t>
            </a:r>
            <a:r>
              <a:rPr lang="en-US" sz="2000" dirty="0" err="1"/>
              <a:t>để</a:t>
            </a:r>
            <a:r>
              <a:rPr lang="en-US" sz="2000" dirty="0"/>
              <a:t> so </a:t>
            </a:r>
            <a:r>
              <a:rPr lang="en-US" sz="2000" dirty="0" err="1"/>
              <a:t>sánh</a:t>
            </a:r>
            <a:endParaRPr lang="en-US" sz="2000" dirty="0"/>
          </a:p>
          <a:p>
            <a:pPr lvl="1" defTabSz="914400" eaLnBrk="1" fontAlgn="auto" hangingPunct="1">
              <a:lnSpc>
                <a:spcPct val="100000"/>
              </a:lnSpc>
              <a:spcBef>
                <a:spcPts val="0"/>
              </a:spcBef>
              <a:spcAft>
                <a:spcPts val="0"/>
              </a:spcAft>
              <a:defRPr/>
            </a:pPr>
            <a:r>
              <a:rPr lang="en-US" sz="2000" dirty="0" err="1"/>
              <a:t>Môi</a:t>
            </a:r>
            <a:r>
              <a:rPr lang="en-US" sz="2000" dirty="0"/>
              <a:t> tr</a:t>
            </a:r>
            <a:r>
              <a:rPr lang="vi-VN" sz="2000" dirty="0"/>
              <a:t>ư</a:t>
            </a:r>
            <a:r>
              <a:rPr lang="en-US" sz="2000" dirty="0" err="1"/>
              <a:t>ờng</a:t>
            </a:r>
            <a:endParaRPr lang="en-US" sz="2000" dirty="0"/>
          </a:p>
          <a:p>
            <a:pPr lvl="2" defTabSz="914400" eaLnBrk="1" fontAlgn="auto" hangingPunct="1">
              <a:lnSpc>
                <a:spcPct val="100000"/>
              </a:lnSpc>
              <a:spcBef>
                <a:spcPts val="0"/>
              </a:spcBef>
              <a:spcAft>
                <a:spcPts val="0"/>
              </a:spcAft>
              <a:defRPr/>
            </a:pPr>
            <a:r>
              <a:rPr lang="en-US" sz="1800" dirty="0"/>
              <a:t>Windows 10</a:t>
            </a:r>
          </a:p>
          <a:p>
            <a:pPr lvl="2" defTabSz="914400" eaLnBrk="1" fontAlgn="auto" hangingPunct="1">
              <a:lnSpc>
                <a:spcPct val="100000"/>
              </a:lnSpc>
              <a:spcBef>
                <a:spcPts val="0"/>
              </a:spcBef>
              <a:spcAft>
                <a:spcPts val="0"/>
              </a:spcAft>
              <a:defRPr/>
            </a:pPr>
            <a:r>
              <a:rPr lang="en-US" sz="1800" dirty="0"/>
              <a:t>Intel Core i5 6200U (Skylake), 2,7GHz, RAM 8GB</a:t>
            </a:r>
          </a:p>
          <a:p>
            <a:pPr lvl="2" defTabSz="914400" eaLnBrk="1" fontAlgn="auto" hangingPunct="1">
              <a:lnSpc>
                <a:spcPct val="100000"/>
              </a:lnSpc>
              <a:spcBef>
                <a:spcPts val="0"/>
              </a:spcBef>
              <a:spcAft>
                <a:spcPts val="0"/>
              </a:spcAft>
              <a:defRPr/>
            </a:pPr>
            <a:r>
              <a:rPr lang="en-US" sz="1800" dirty="0"/>
              <a:t>Java 11</a:t>
            </a:r>
          </a:p>
          <a:p>
            <a:pPr lvl="1" defTabSz="914400" eaLnBrk="1" fontAlgn="auto" hangingPunct="1">
              <a:lnSpc>
                <a:spcPct val="100000"/>
              </a:lnSpc>
              <a:spcBef>
                <a:spcPts val="0"/>
              </a:spcBef>
              <a:spcAft>
                <a:spcPts val="0"/>
              </a:spcAft>
              <a:defRPr/>
            </a:pPr>
            <a:r>
              <a:rPr lang="en-US" sz="2000" dirty="0" err="1"/>
              <a:t>Kết</a:t>
            </a:r>
            <a:r>
              <a:rPr lang="en-US" sz="2000" dirty="0"/>
              <a:t> </a:t>
            </a:r>
            <a:r>
              <a:rPr lang="en-US" sz="2000" dirty="0" err="1"/>
              <a:t>quả</a:t>
            </a:r>
            <a:r>
              <a:rPr lang="en-US" sz="2000" dirty="0"/>
              <a:t>:</a:t>
            </a: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graphicFrame>
        <p:nvGraphicFramePr>
          <p:cNvPr id="5" name="Table 4">
            <a:extLst>
              <a:ext uri="{FF2B5EF4-FFF2-40B4-BE49-F238E27FC236}">
                <a16:creationId xmlns:a16="http://schemas.microsoft.com/office/drawing/2014/main" id="{692834DC-77DC-4FE8-A673-B16482E7899B}"/>
              </a:ext>
            </a:extLst>
          </p:cNvPr>
          <p:cNvGraphicFramePr>
            <a:graphicFrameLocks noGrp="1"/>
          </p:cNvGraphicFramePr>
          <p:nvPr>
            <p:extLst>
              <p:ext uri="{D42A27DB-BD31-4B8C-83A1-F6EECF244321}">
                <p14:modId xmlns:p14="http://schemas.microsoft.com/office/powerpoint/2010/main" val="713532972"/>
              </p:ext>
            </p:extLst>
          </p:nvPr>
        </p:nvGraphicFramePr>
        <p:xfrm>
          <a:off x="991892" y="4399722"/>
          <a:ext cx="7113719" cy="2173359"/>
        </p:xfrm>
        <a:graphic>
          <a:graphicData uri="http://schemas.openxmlformats.org/drawingml/2006/table">
            <a:tbl>
              <a:tblPr firstRow="1" firstCol="1" bandRow="1">
                <a:tableStyleId>{5C22544A-7EE6-4342-B048-85BDC9FD1C3A}</a:tableStyleId>
              </a:tblPr>
              <a:tblGrid>
                <a:gridCol w="1016137">
                  <a:extLst>
                    <a:ext uri="{9D8B030D-6E8A-4147-A177-3AD203B41FA5}">
                      <a16:colId xmlns:a16="http://schemas.microsoft.com/office/drawing/2014/main" val="3117027291"/>
                    </a:ext>
                  </a:extLst>
                </a:gridCol>
                <a:gridCol w="1016137">
                  <a:extLst>
                    <a:ext uri="{9D8B030D-6E8A-4147-A177-3AD203B41FA5}">
                      <a16:colId xmlns:a16="http://schemas.microsoft.com/office/drawing/2014/main" val="2664283848"/>
                    </a:ext>
                  </a:extLst>
                </a:gridCol>
                <a:gridCol w="1016137">
                  <a:extLst>
                    <a:ext uri="{9D8B030D-6E8A-4147-A177-3AD203B41FA5}">
                      <a16:colId xmlns:a16="http://schemas.microsoft.com/office/drawing/2014/main" val="2503457473"/>
                    </a:ext>
                  </a:extLst>
                </a:gridCol>
                <a:gridCol w="1016137">
                  <a:extLst>
                    <a:ext uri="{9D8B030D-6E8A-4147-A177-3AD203B41FA5}">
                      <a16:colId xmlns:a16="http://schemas.microsoft.com/office/drawing/2014/main" val="3877146144"/>
                    </a:ext>
                  </a:extLst>
                </a:gridCol>
                <a:gridCol w="1016137">
                  <a:extLst>
                    <a:ext uri="{9D8B030D-6E8A-4147-A177-3AD203B41FA5}">
                      <a16:colId xmlns:a16="http://schemas.microsoft.com/office/drawing/2014/main" val="1346671065"/>
                    </a:ext>
                  </a:extLst>
                </a:gridCol>
                <a:gridCol w="1016137">
                  <a:extLst>
                    <a:ext uri="{9D8B030D-6E8A-4147-A177-3AD203B41FA5}">
                      <a16:colId xmlns:a16="http://schemas.microsoft.com/office/drawing/2014/main" val="2435504233"/>
                    </a:ext>
                  </a:extLst>
                </a:gridCol>
                <a:gridCol w="1016897">
                  <a:extLst>
                    <a:ext uri="{9D8B030D-6E8A-4147-A177-3AD203B41FA5}">
                      <a16:colId xmlns:a16="http://schemas.microsoft.com/office/drawing/2014/main" val="4221599404"/>
                    </a:ext>
                  </a:extLst>
                </a:gridCol>
              </a:tblGrid>
              <a:tr h="543339">
                <a:tc>
                  <a:txBody>
                    <a:bodyPr/>
                    <a:lstStyle/>
                    <a:p>
                      <a:pPr marL="0" marR="0" algn="ctr">
                        <a:spcBef>
                          <a:spcPts val="0"/>
                        </a:spcBef>
                        <a:spcAft>
                          <a:spcPts val="0"/>
                        </a:spcAft>
                      </a:pPr>
                      <a:r>
                        <a:rPr lang="fr-FR" sz="1300" dirty="0" err="1">
                          <a:effectLst/>
                        </a:rPr>
                        <a:t>Thuật</a:t>
                      </a:r>
                      <a:r>
                        <a:rPr lang="fr-FR" sz="1300" dirty="0">
                          <a:effectLst/>
                        </a:rPr>
                        <a:t> </a:t>
                      </a:r>
                      <a:r>
                        <a:rPr lang="fr-FR" sz="1300" dirty="0" err="1">
                          <a:effectLst/>
                        </a:rPr>
                        <a:t>toán</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fr-FR" sz="1300" dirty="0">
                          <a:effectLst/>
                        </a:rPr>
                        <a:t>NSGA-III</a:t>
                      </a:r>
                      <a:endParaRPr lang="en-US" sz="1200" dirty="0">
                        <a:effectLst/>
                      </a:endParaRPr>
                    </a:p>
                    <a:p>
                      <a:pPr marL="0" marR="0" algn="ctr">
                        <a:spcBef>
                          <a:spcPts val="0"/>
                        </a:spcBef>
                        <a:spcAft>
                          <a:spcPts val="0"/>
                        </a:spcAft>
                      </a:pPr>
                      <a:r>
                        <a:rPr lang="en-US" sz="1300" dirty="0">
                          <a:effectLst/>
                        </a:rPr>
                        <a:t>O(mN</a:t>
                      </a:r>
                      <a:r>
                        <a:rPr lang="en-US" sz="1300" baseline="30000" dirty="0">
                          <a:effectLst/>
                        </a:rPr>
                        <a:t>2</a:t>
                      </a:r>
                      <a:r>
                        <a:rPr lang="en-US" sz="1300" dirty="0">
                          <a:effectLst/>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1300" dirty="0">
                          <a:effectLst/>
                        </a:rPr>
                        <a:t>ε</a:t>
                      </a:r>
                      <a:r>
                        <a:rPr lang="fr-FR" sz="1300" dirty="0">
                          <a:effectLst/>
                        </a:rPr>
                        <a:t>-MOEA</a:t>
                      </a:r>
                      <a:endParaRPr lang="en-US" sz="1200" dirty="0">
                        <a:effectLst/>
                      </a:endParaRPr>
                    </a:p>
                    <a:p>
                      <a:pPr marL="0" marR="0" algn="ctr">
                        <a:spcBef>
                          <a:spcPts val="0"/>
                        </a:spcBef>
                        <a:spcAft>
                          <a:spcPts val="0"/>
                        </a:spcAft>
                      </a:pPr>
                      <a:r>
                        <a:rPr lang="en-US" sz="1300" dirty="0">
                          <a:effectLst/>
                        </a:rPr>
                        <a:t>O(mN</a:t>
                      </a:r>
                      <a:r>
                        <a:rPr lang="en-US" sz="1300" baseline="30000" dirty="0">
                          <a:effectLst/>
                        </a:rPr>
                        <a:t>2</a:t>
                      </a:r>
                      <a:r>
                        <a:rPr lang="en-US" sz="1300" dirty="0">
                          <a:effectLst/>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GDE3</a:t>
                      </a:r>
                      <a:endParaRPr lang="en-US" sz="1200" dirty="0">
                        <a:effectLst/>
                      </a:endParaRPr>
                    </a:p>
                    <a:p>
                      <a:pPr marL="0" marR="0" algn="ctr">
                        <a:spcBef>
                          <a:spcPts val="0"/>
                        </a:spcBef>
                        <a:spcAft>
                          <a:spcPts val="0"/>
                        </a:spcAft>
                      </a:pPr>
                      <a:r>
                        <a:rPr lang="fr-FR" sz="1300" dirty="0">
                          <a:effectLst/>
                        </a:rPr>
                        <a:t> </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PESA2</a:t>
                      </a:r>
                      <a:endParaRPr lang="en-US" sz="1200">
                        <a:effectLst/>
                      </a:endParaRPr>
                    </a:p>
                    <a:p>
                      <a:pPr marL="0" marR="0" algn="ctr">
                        <a:spcBef>
                          <a:spcPts val="0"/>
                        </a:spcBef>
                        <a:spcAft>
                          <a:spcPts val="0"/>
                        </a:spcAft>
                      </a:pPr>
                      <a:r>
                        <a:rPr lang="fr-FR" sz="1300">
                          <a:effectLst/>
                        </a:rPr>
                        <a:t>O(</a:t>
                      </a:r>
                      <a:r>
                        <a:rPr lang="en-US" sz="1300">
                          <a:effectLst/>
                        </a:rPr>
                        <a:t>Np</a:t>
                      </a:r>
                      <a:r>
                        <a:rPr lang="fr-FR" sz="1300">
                          <a:effectLst/>
                        </a:rPr>
                        <a: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IBEA</a:t>
                      </a:r>
                      <a:endParaRPr lang="en-US" sz="1200">
                        <a:effectLst/>
                      </a:endParaRPr>
                    </a:p>
                    <a:p>
                      <a:pPr marL="0" marR="0" algn="ctr">
                        <a:spcBef>
                          <a:spcPts val="0"/>
                        </a:spcBef>
                        <a:spcAft>
                          <a:spcPts val="0"/>
                        </a:spcAft>
                      </a:pPr>
                      <a:r>
                        <a:rPr lang="fr-FR" sz="1300">
                          <a:effectLst/>
                        </a:rPr>
                        <a:t>O(</a:t>
                      </a:r>
                      <a:r>
                        <a:rPr lang="en-US" sz="1300">
                          <a:effectLst/>
                        </a:rPr>
                        <a:t>pN</a:t>
                      </a:r>
                      <a:r>
                        <a:rPr lang="en-US" sz="1300" baseline="30000">
                          <a:effectLst/>
                        </a:rPr>
                        <a:t>2</a:t>
                      </a:r>
                      <a:r>
                        <a:rPr lang="fr-FR" sz="1300">
                          <a:effectLst/>
                        </a:rPr>
                        <a: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SMPSO</a:t>
                      </a:r>
                      <a:endParaRPr lang="en-US" sz="1200">
                        <a:effectLst/>
                      </a:endParaRPr>
                    </a:p>
                    <a:p>
                      <a:pPr marL="0" marR="0" algn="ctr">
                        <a:spcBef>
                          <a:spcPts val="0"/>
                        </a:spcBef>
                        <a:spcAft>
                          <a:spcPts val="0"/>
                        </a:spcAft>
                      </a:pPr>
                      <a:r>
                        <a:rPr lang="fr-FR" sz="1300">
                          <a:effectLst/>
                        </a:rPr>
                        <a:t>O(</a:t>
                      </a:r>
                      <a:r>
                        <a:rPr lang="en-US" sz="1300">
                          <a:effectLst/>
                        </a:rPr>
                        <a:t>pnlog(n)</a:t>
                      </a:r>
                      <a:r>
                        <a:rPr lang="fr-FR" sz="1300">
                          <a:effectLst/>
                        </a:rPr>
                        <a:t>)</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98318805"/>
                  </a:ext>
                </a:extLst>
              </a:tr>
              <a:tr h="271670">
                <a:tc gridSpan="7">
                  <a:txBody>
                    <a:bodyPr/>
                    <a:lstStyle/>
                    <a:p>
                      <a:pPr marL="0" marR="0" algn="ctr">
                        <a:spcBef>
                          <a:spcPts val="0"/>
                        </a:spcBef>
                        <a:spcAft>
                          <a:spcPts val="0"/>
                        </a:spcAft>
                      </a:pPr>
                      <a:r>
                        <a:rPr lang="fr-FR" sz="1300" dirty="0" err="1">
                          <a:effectLst/>
                        </a:rPr>
                        <a:t>Bộ</a:t>
                      </a:r>
                      <a:r>
                        <a:rPr lang="fr-FR" sz="1300" dirty="0">
                          <a:effectLst/>
                        </a:rPr>
                        <a:t> </a:t>
                      </a:r>
                      <a:r>
                        <a:rPr lang="fr-FR" sz="1300" dirty="0" err="1">
                          <a:effectLst/>
                        </a:rPr>
                        <a:t>dữ</a:t>
                      </a:r>
                      <a:r>
                        <a:rPr lang="fr-FR" sz="1300" dirty="0">
                          <a:effectLst/>
                        </a:rPr>
                        <a:t> </a:t>
                      </a:r>
                      <a:r>
                        <a:rPr lang="fr-FR" sz="1300" dirty="0" err="1">
                          <a:effectLst/>
                        </a:rPr>
                        <a:t>liệu</a:t>
                      </a:r>
                      <a:r>
                        <a:rPr lang="fr-FR" sz="1300" dirty="0">
                          <a:effectLst/>
                        </a:rPr>
                        <a:t> 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42248446"/>
                  </a:ext>
                </a:extLst>
              </a:tr>
              <a:tr h="271670">
                <a:tc>
                  <a:txBody>
                    <a:bodyPr/>
                    <a:lstStyle/>
                    <a:p>
                      <a:pPr marL="0" marR="0" algn="ctr">
                        <a:spcBef>
                          <a:spcPts val="0"/>
                        </a:spcBef>
                        <a:spcAft>
                          <a:spcPts val="0"/>
                        </a:spcAft>
                      </a:pPr>
                      <a:r>
                        <a:rPr lang="fr-FR" sz="1300">
                          <a:effectLst/>
                        </a:rPr>
                        <a:t>Thời gian</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5.255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7.285</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6.169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4.881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6.048</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4.758</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89577025"/>
                  </a:ext>
                </a:extLst>
              </a:tr>
              <a:tr h="271670">
                <a:tc>
                  <a:txBody>
                    <a:bodyPr/>
                    <a:lstStyle/>
                    <a:p>
                      <a:pPr marL="0" marR="0" algn="ctr">
                        <a:spcBef>
                          <a:spcPts val="0"/>
                        </a:spcBef>
                        <a:spcAft>
                          <a:spcPts val="0"/>
                        </a:spcAft>
                      </a:pPr>
                      <a:r>
                        <a:rPr lang="fr-FR" sz="1300">
                          <a:effectLst/>
                        </a:rPr>
                        <a:t>Payoff</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0.3159</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0.3036</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0.3157</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0.3040</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0.3035</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0.3097</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28249051"/>
                  </a:ext>
                </a:extLst>
              </a:tr>
              <a:tr h="271670">
                <a:tc gridSpan="7">
                  <a:txBody>
                    <a:bodyPr/>
                    <a:lstStyle/>
                    <a:p>
                      <a:pPr marL="0" marR="0" algn="ctr">
                        <a:spcBef>
                          <a:spcPts val="0"/>
                        </a:spcBef>
                        <a:spcAft>
                          <a:spcPts val="0"/>
                        </a:spcAft>
                      </a:pPr>
                      <a:r>
                        <a:rPr lang="fr-FR" sz="1300" dirty="0" err="1">
                          <a:effectLst/>
                        </a:rPr>
                        <a:t>Bộ</a:t>
                      </a:r>
                      <a:r>
                        <a:rPr lang="fr-FR" sz="1300" dirty="0">
                          <a:effectLst/>
                        </a:rPr>
                        <a:t> </a:t>
                      </a:r>
                      <a:r>
                        <a:rPr lang="fr-FR" sz="1300" dirty="0" err="1">
                          <a:effectLst/>
                        </a:rPr>
                        <a:t>dữ</a:t>
                      </a:r>
                      <a:r>
                        <a:rPr lang="fr-FR" sz="1300" dirty="0">
                          <a:effectLst/>
                        </a:rPr>
                        <a:t> </a:t>
                      </a:r>
                      <a:r>
                        <a:rPr lang="fr-FR" sz="1300" dirty="0" err="1">
                          <a:effectLst/>
                        </a:rPr>
                        <a:t>liệu</a:t>
                      </a:r>
                      <a:r>
                        <a:rPr lang="fr-FR" sz="1300" dirty="0">
                          <a:effectLst/>
                        </a:rPr>
                        <a:t> 2</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79785120"/>
                  </a:ext>
                </a:extLst>
              </a:tr>
              <a:tr h="271670">
                <a:tc>
                  <a:txBody>
                    <a:bodyPr/>
                    <a:lstStyle/>
                    <a:p>
                      <a:pPr marL="0" marR="0" algn="ctr">
                        <a:spcBef>
                          <a:spcPts val="0"/>
                        </a:spcBef>
                        <a:spcAft>
                          <a:spcPts val="0"/>
                        </a:spcAft>
                      </a:pPr>
                      <a:r>
                        <a:rPr lang="fr-FR" sz="1300">
                          <a:effectLst/>
                        </a:rPr>
                        <a:t>Thời gian</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6.604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8.951</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7.998</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6.119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7.099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6.424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0869075"/>
                  </a:ext>
                </a:extLst>
              </a:tr>
              <a:tr h="271670">
                <a:tc>
                  <a:txBody>
                    <a:bodyPr/>
                    <a:lstStyle/>
                    <a:p>
                      <a:pPr marL="0" marR="0" algn="ctr">
                        <a:spcBef>
                          <a:spcPts val="0"/>
                        </a:spcBef>
                        <a:spcAft>
                          <a:spcPts val="0"/>
                        </a:spcAft>
                      </a:pPr>
                      <a:r>
                        <a:rPr lang="fr-FR" sz="1300">
                          <a:effectLst/>
                        </a:rPr>
                        <a:t>Payoff</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0.2280</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0.2349</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0.2144</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0.2253</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a:effectLst/>
                        </a:rPr>
                        <a:t>0.2077</a:t>
                      </a:r>
                      <a:endParaRPr lang="en-US"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fr-FR" sz="1300" dirty="0">
                          <a:effectLst/>
                        </a:rPr>
                        <a:t>0.2077</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63869218"/>
                  </a:ext>
                </a:extLst>
              </a:tr>
            </a:tbl>
          </a:graphicData>
        </a:graphic>
      </p:graphicFrame>
    </p:spTree>
    <p:extLst>
      <p:ext uri="{BB962C8B-B14F-4D97-AF65-F5344CB8AC3E}">
        <p14:creationId xmlns:p14="http://schemas.microsoft.com/office/powerpoint/2010/main" val="2521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CÀI ĐẶT VÀ ĐÁNH GIÁ THỰC NGHIỆM</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4. </a:t>
            </a:r>
            <a:r>
              <a:rPr lang="en-US" b="1" dirty="0" err="1"/>
              <a:t>Nhận</a:t>
            </a:r>
            <a:r>
              <a:rPr lang="en-US" b="1" dirty="0"/>
              <a:t> </a:t>
            </a:r>
            <a:r>
              <a:rPr lang="en-US" b="1" dirty="0" err="1"/>
              <a:t>xét</a:t>
            </a:r>
            <a:r>
              <a:rPr lang="en-US" b="1" dirty="0"/>
              <a:t> </a:t>
            </a:r>
            <a:r>
              <a:rPr lang="en-US" b="1" dirty="0" err="1"/>
              <a:t>và</a:t>
            </a:r>
            <a:r>
              <a:rPr lang="en-US" b="1" dirty="0"/>
              <a:t> </a:t>
            </a:r>
            <a:r>
              <a:rPr lang="en-US" b="1" dirty="0" err="1"/>
              <a:t>đánh</a:t>
            </a:r>
            <a:r>
              <a:rPr lang="en-US" b="1" dirty="0"/>
              <a:t> </a:t>
            </a:r>
            <a:r>
              <a:rPr lang="en-US" b="1" dirty="0" err="1"/>
              <a:t>giá</a:t>
            </a:r>
            <a:endParaRPr lang="en-US" b="1" dirty="0"/>
          </a:p>
          <a:p>
            <a:pPr lvl="1" defTabSz="914400" eaLnBrk="1" fontAlgn="auto" hangingPunct="1">
              <a:lnSpc>
                <a:spcPct val="100000"/>
              </a:lnSpc>
              <a:spcBef>
                <a:spcPts val="0"/>
              </a:spcBef>
              <a:spcAft>
                <a:spcPts val="0"/>
              </a:spcAft>
              <a:defRPr/>
            </a:pPr>
            <a:r>
              <a:rPr lang="vi-VN" sz="2000" dirty="0">
                <a:latin typeface="Calibri" panose="020F0502020204030204" pitchFamily="34" charset="0"/>
                <a:cs typeface="Calibri" panose="020F0502020204030204" pitchFamily="34" charset="0"/>
              </a:rPr>
              <a:t>Thứ tự thời gian tính toán khá tương đồng nhau với 2 bộ dữ liệu.</a:t>
            </a:r>
            <a:endParaRPr lang="en-US" sz="2000" dirty="0">
              <a:latin typeface="Calibri" panose="020F0502020204030204" pitchFamily="34" charset="0"/>
              <a:cs typeface="Calibri" panose="020F0502020204030204" pitchFamily="34" charset="0"/>
            </a:endParaRPr>
          </a:p>
          <a:p>
            <a:pPr lvl="1" defTabSz="914400" eaLnBrk="1" fontAlgn="auto" hangingPunct="1">
              <a:lnSpc>
                <a:spcPct val="100000"/>
              </a:lnSpc>
              <a:spcBef>
                <a:spcPts val="0"/>
              </a:spcBef>
              <a:spcAft>
                <a:spcPts val="0"/>
              </a:spcAft>
              <a:defRPr/>
            </a:pPr>
            <a:r>
              <a:rPr lang="en-US" sz="2000" dirty="0">
                <a:latin typeface="Calibri" panose="020F0502020204030204" pitchFamily="34" charset="0"/>
                <a:cs typeface="Calibri" panose="020F0502020204030204" pitchFamily="34" charset="0"/>
              </a:rPr>
              <a:t> </a:t>
            </a:r>
            <a:r>
              <a:rPr lang="en-US" sz="2000" dirty="0">
                <a:latin typeface="Times New Roman" panose="02020603050405020304" pitchFamily="18" charset="0"/>
                <a:ea typeface="Calibri" panose="020F0502020204030204" pitchFamily="34" charset="0"/>
              </a:rPr>
              <a:t>ε-MOEA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NSGA-III </a:t>
            </a:r>
            <a:r>
              <a:rPr lang="en-US" sz="2000" dirty="0" err="1">
                <a:latin typeface="Times New Roman" panose="02020603050405020304" pitchFamily="18" charset="0"/>
                <a:ea typeface="Calibri" panose="020F0502020204030204" pitchFamily="34" charset="0"/>
              </a:rPr>
              <a:t>tuy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cùng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độ</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phức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tạp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tuy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nhiên</a:t>
            </a:r>
            <a:r>
              <a:rPr lang="en-US" sz="2000" dirty="0">
                <a:latin typeface="Times New Roman" panose="02020603050405020304" pitchFamily="18" charset="0"/>
                <a:ea typeface="Calibri" panose="020F0502020204030204" pitchFamily="34" charset="0"/>
              </a:rPr>
              <a:t> ε-MOEA </a:t>
            </a:r>
            <a:r>
              <a:rPr lang="en-US" sz="2000" dirty="0" err="1">
                <a:latin typeface="Times New Roman" panose="02020603050405020304" pitchFamily="18" charset="0"/>
                <a:ea typeface="Calibri" panose="020F0502020204030204" pitchFamily="34" charset="0"/>
              </a:rPr>
              <a:t>việc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tính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toán</a:t>
            </a:r>
            <a:r>
              <a:rPr lang="en-US" sz="2000" dirty="0">
                <a:latin typeface="Times New Roman" panose="02020603050405020304" pitchFamily="18" charset="0"/>
                <a:ea typeface="Calibri" panose="020F0502020204030204" pitchFamily="34" charset="0"/>
              </a:rPr>
              <a:t> ε-dominate </a:t>
            </a:r>
            <a:r>
              <a:rPr lang="en-US" sz="2000" dirty="0" err="1">
                <a:latin typeface="Times New Roman" panose="02020603050405020304" pitchFamily="18" charset="0"/>
                <a:ea typeface="Calibri" panose="020F0502020204030204" pitchFamily="34" charset="0"/>
              </a:rPr>
              <a:t>tốn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thời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nhiều</a:t>
            </a:r>
            <a:r>
              <a:rPr lang="en-US" sz="2000" dirty="0">
                <a:latin typeface="Times New Roman" panose="02020603050405020304" pitchFamily="18" charset="0"/>
                <a:ea typeface="Calibri" panose="020F0502020204030204" pitchFamily="34" charset="0"/>
              </a:rPr>
              <a:t> so </a:t>
            </a:r>
            <a:r>
              <a:rPr lang="en-US" sz="2000" dirty="0" err="1">
                <a:latin typeface="Times New Roman" panose="02020603050405020304" pitchFamily="18" charset="0"/>
                <a:ea typeface="Calibri" panose="020F0502020204030204" pitchFamily="34" charset="0"/>
              </a:rPr>
              <a:t>với</a:t>
            </a:r>
            <a:r>
              <a:rPr lang="en-US" sz="2000" dirty="0">
                <a:latin typeface="Times New Roman" panose="02020603050405020304" pitchFamily="18" charset="0"/>
                <a:ea typeface="Calibri" panose="020F0502020204030204" pitchFamily="34" charset="0"/>
              </a:rPr>
              <a:t> dominate </a:t>
            </a:r>
            <a:r>
              <a:rPr lang="en-US" sz="2000" dirty="0" err="1">
                <a:latin typeface="Times New Roman" panose="02020603050405020304" pitchFamily="18" charset="0"/>
                <a:ea typeface="Calibri" panose="020F0502020204030204" pitchFamily="34" charset="0"/>
              </a:rPr>
              <a:t>thông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chênh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lệch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về</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thời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tính</a:t>
            </a:r>
            <a:r>
              <a:rPr lang="en-US" sz="2000" dirty="0">
                <a:latin typeface="Times New Roman" panose="02020603050405020304" pitchFamily="18" charset="0"/>
                <a:ea typeface="Calibri" panose="020F0502020204030204" pitchFamily="34" charset="0"/>
              </a:rPr>
              <a:t>.</a:t>
            </a:r>
          </a:p>
          <a:p>
            <a:pPr lvl="1" defTabSz="914400" eaLnBrk="1" fontAlgn="auto" hangingPunct="1">
              <a:lnSpc>
                <a:spcPct val="100000"/>
              </a:lnSpc>
              <a:spcBef>
                <a:spcPts val="0"/>
              </a:spcBef>
              <a:spcAft>
                <a:spcPts val="0"/>
              </a:spcAft>
              <a:defRPr/>
            </a:pPr>
            <a:r>
              <a:rPr lang="en-US" sz="2000" dirty="0" err="1">
                <a:latin typeface="Times New Roman" panose="02020603050405020304" pitchFamily="18" charset="0"/>
                <a:ea typeface="MS Gothic" panose="020B0609070205080204" pitchFamily="49" charset="-128"/>
                <a:cs typeface="Times New Roman" panose="02020603050405020304" pitchFamily="18" charset="0"/>
              </a:rPr>
              <a:t>Trong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cả</a:t>
            </a:r>
            <a:r>
              <a:rPr lang="en-US" sz="2000" dirty="0">
                <a:latin typeface="Times New Roman" panose="02020603050405020304" pitchFamily="18" charset="0"/>
                <a:ea typeface="MS Gothic" panose="020B0609070205080204" pitchFamily="49" charset="-128"/>
                <a:cs typeface="Times New Roman" panose="02020603050405020304" pitchFamily="18" charset="0"/>
              </a:rPr>
              <a:t> 2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bộ</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dữu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liệu</a:t>
            </a:r>
            <a:r>
              <a:rPr lang="en-US" sz="2000" dirty="0">
                <a:latin typeface="Times New Roman" panose="02020603050405020304" pitchFamily="18" charset="0"/>
                <a:ea typeface="MS Gothic" panose="020B0609070205080204" pitchFamily="49" charset="-128"/>
                <a:cs typeface="Times New Roman" panose="02020603050405020304" pitchFamily="18" charset="0"/>
              </a:rPr>
              <a:t>, IBEA, NSGA-III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đều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lần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lượt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là</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các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thuật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toán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có</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kết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quả</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tốt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nhất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và</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tồi</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nhất</a:t>
            </a:r>
            <a:r>
              <a:rPr lang="en-US" sz="2000" dirty="0">
                <a:latin typeface="Times New Roman" panose="02020603050405020304" pitchFamily="18" charset="0"/>
                <a:ea typeface="MS Gothic" panose="020B0609070205080204" pitchFamily="49" charset="-128"/>
                <a:cs typeface="Times New Roman" panose="02020603050405020304" pitchFamily="18" charset="0"/>
              </a:rPr>
              <a:t>. NSGA-III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dựa</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trên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cơ</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sở</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đơn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giản</a:t>
            </a:r>
            <a:r>
              <a:rPr lang="en-US" sz="2000" dirty="0">
                <a:latin typeface="Times New Roman" panose="02020603050405020304" pitchFamily="18" charset="0"/>
                <a:ea typeface="MS Gothic" panose="020B0609070205080204" pitchFamily="49" charset="-128"/>
                <a:cs typeface="Times New Roman" panose="02020603050405020304" pitchFamily="18" charset="0"/>
              </a:rPr>
              <a:t> (non-dominate sorting)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tuy</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nhiên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rất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dễ</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bị</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hội</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tụ</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vào</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cực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trị</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địa</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phương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dù</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có</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một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số</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cải</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tiến</a:t>
            </a:r>
            <a:r>
              <a:rPr lang="en-US" sz="2000" dirty="0">
                <a:latin typeface="Times New Roman" panose="02020603050405020304" pitchFamily="18" charset="0"/>
                <a:ea typeface="MS Gothic" panose="020B0609070205080204" pitchFamily="49" charset="-128"/>
                <a:cs typeface="Times New Roman" panose="02020603050405020304" pitchFamily="18" charset="0"/>
              </a:rPr>
              <a:t> so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với</a:t>
            </a:r>
            <a:r>
              <a:rPr lang="en-US" sz="2000" dirty="0">
                <a:latin typeface="Times New Roman" panose="02020603050405020304" pitchFamily="18" charset="0"/>
                <a:ea typeface="MS Gothic" panose="020B0609070205080204" pitchFamily="49" charset="-128"/>
                <a:cs typeface="Times New Roman" panose="02020603050405020304" pitchFamily="18" charset="0"/>
              </a:rPr>
              <a:t> NSGA).</a:t>
            </a:r>
          </a:p>
          <a:p>
            <a:pPr lvl="1" defTabSz="914400" eaLnBrk="1" fontAlgn="auto" hangingPunct="1">
              <a:lnSpc>
                <a:spcPct val="100000"/>
              </a:lnSpc>
              <a:spcBef>
                <a:spcPts val="0"/>
              </a:spcBef>
              <a:spcAft>
                <a:spcPts val="0"/>
              </a:spcAft>
              <a:defRPr/>
            </a:pPr>
            <a:r>
              <a:rPr lang="en-US" sz="2000" dirty="0">
                <a:latin typeface="Times New Roman" panose="02020603050405020304" pitchFamily="18" charset="0"/>
                <a:ea typeface="Calibri" panose="020F0502020204030204" pitchFamily="34" charset="0"/>
              </a:rPr>
              <a:t> </a:t>
            </a:r>
            <a:r>
              <a:rPr lang="en-US" sz="2000" dirty="0">
                <a:latin typeface="Times New Roman" panose="02020603050405020304" pitchFamily="18" charset="0"/>
                <a:ea typeface="MS Gothic" panose="020B0609070205080204" pitchFamily="49" charset="-128"/>
                <a:cs typeface="Times New Roman" panose="02020603050405020304" pitchFamily="18" charset="0"/>
              </a:rPr>
              <a:t>ε-MOEA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và</a:t>
            </a:r>
            <a:r>
              <a:rPr lang="en-US" sz="2000" dirty="0">
                <a:latin typeface="Times New Roman" panose="02020603050405020304" pitchFamily="18" charset="0"/>
                <a:ea typeface="MS Gothic" panose="020B0609070205080204" pitchFamily="49" charset="-128"/>
                <a:cs typeface="Times New Roman" panose="02020603050405020304" pitchFamily="18" charset="0"/>
              </a:rPr>
              <a:t> PESA2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đều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có</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điểm</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chung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là</a:t>
            </a:r>
            <a:r>
              <a:rPr lang="en-US" sz="2000" dirty="0">
                <a:latin typeface="Times New Roman" panose="02020603050405020304" pitchFamily="18" charset="0"/>
                <a:ea typeface="MS Gothic" panose="020B0609070205080204" pitchFamily="49" charset="-128"/>
                <a:cs typeface="Times New Roman" panose="02020603050405020304" pitchFamily="18" charset="0"/>
              </a:rPr>
              <a:t> chia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không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gian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mục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tiêu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thành</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các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hyperbox</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hiệu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quả</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thuật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toán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phụ</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thuộc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vào</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độ</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rộng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của</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không</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gian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mục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tiêu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nên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có</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sự</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khác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nhau</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về</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thứ</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tự</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kết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quả</a:t>
            </a:r>
            <a:r>
              <a:rPr lang="en-US" sz="2000" dirty="0">
                <a:latin typeface="Times New Roman" panose="02020603050405020304" pitchFamily="18" charset="0"/>
                <a:ea typeface="MS Gothic" panose="020B0609070205080204" pitchFamily="49" charset="-128"/>
                <a:cs typeface="Times New Roman" panose="02020603050405020304" pitchFamily="18" charset="0"/>
              </a:rPr>
              <a:t> so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với</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các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thuật</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toán</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khác</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trên</a:t>
            </a:r>
            <a:r>
              <a:rPr lang="en-US" sz="2000" dirty="0">
                <a:latin typeface="Times New Roman" panose="02020603050405020304" pitchFamily="18" charset="0"/>
                <a:ea typeface="MS Gothic" panose="020B0609070205080204" pitchFamily="49" charset="-128"/>
                <a:cs typeface="Times New Roman" panose="02020603050405020304" pitchFamily="18" charset="0"/>
              </a:rPr>
              <a:t> 2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bộ</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dữ</a:t>
            </a:r>
            <a:r>
              <a:rPr lang="en-US" sz="2000" dirty="0">
                <a:latin typeface="Times New Roman" panose="02020603050405020304" pitchFamily="18" charset="0"/>
                <a:ea typeface="MS Gothic" panose="020B0609070205080204" pitchFamily="49" charset="-128"/>
                <a:cs typeface="Times New Roman" panose="02020603050405020304" pitchFamily="18" charset="0"/>
              </a:rPr>
              <a:t> </a:t>
            </a:r>
            <a:r>
              <a:rPr lang="en-US" sz="2000" dirty="0" err="1">
                <a:latin typeface="Times New Roman" panose="02020603050405020304" pitchFamily="18" charset="0"/>
                <a:ea typeface="MS Gothic" panose="020B0609070205080204" pitchFamily="49" charset="-128"/>
                <a:cs typeface="Times New Roman" panose="02020603050405020304" pitchFamily="18" charset="0"/>
              </a:rPr>
              <a:t>liệu</a:t>
            </a:r>
            <a:r>
              <a:rPr lang="en-US" sz="2000" dirty="0">
                <a:latin typeface="Times New Roman" panose="02020603050405020304" pitchFamily="18" charset="0"/>
                <a:ea typeface="MS Gothic" panose="020B0609070205080204" pitchFamily="49" charset="-128"/>
                <a:cs typeface="Times New Roman" panose="02020603050405020304" pitchFamily="18" charset="0"/>
              </a:rPr>
              <a:t>.</a:t>
            </a:r>
          </a:p>
          <a:p>
            <a:pPr lvl="1" defTabSz="914400" eaLnBrk="1" fontAlgn="auto" hangingPunct="1">
              <a:lnSpc>
                <a:spcPct val="100000"/>
              </a:lnSpc>
              <a:spcBef>
                <a:spcPts val="0"/>
              </a:spcBef>
              <a:spcAft>
                <a:spcPts val="0"/>
              </a:spcAft>
              <a:defRPr/>
            </a:pPr>
            <a:r>
              <a:rPr lang="en-US" sz="2000" dirty="0" err="1">
                <a:latin typeface="Times New Roman" panose="02020603050405020304" pitchFamily="18" charset="0"/>
                <a:ea typeface="Calibri" panose="020F0502020204030204" pitchFamily="34" charset="0"/>
              </a:rPr>
              <a:t>Tương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tự</a:t>
            </a:r>
            <a:r>
              <a:rPr lang="en-US" sz="2000" dirty="0">
                <a:latin typeface="Times New Roman" panose="02020603050405020304" pitchFamily="18" charset="0"/>
                <a:ea typeface="Calibri" panose="020F0502020204030204" pitchFamily="34" charset="0"/>
              </a:rPr>
              <a:t>, SMPSO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GDE3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chung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chọn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lọc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không</a:t>
            </a:r>
            <a:r>
              <a:rPr lang="en-US" sz="2000" dirty="0">
                <a:latin typeface="Times New Roman" panose="02020603050405020304" pitchFamily="18" charset="0"/>
                <a:ea typeface="Calibri" panose="020F0502020204030204" pitchFamily="34" charset="0"/>
              </a:rPr>
              <a:t> qua </a:t>
            </a:r>
            <a:r>
              <a:rPr lang="en-US" sz="2000" dirty="0" err="1">
                <a:latin typeface="Times New Roman" panose="02020603050405020304" pitchFamily="18" charset="0"/>
                <a:ea typeface="Calibri" panose="020F0502020204030204" pitchFamily="34" charset="0"/>
              </a:rPr>
              <a:t>giao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phối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việc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biến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đổi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từng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lẻ</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gây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biến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hoặc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biến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đổi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tắc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thứ</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kết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quả</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tương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đồng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trên</a:t>
            </a:r>
            <a:r>
              <a:rPr lang="en-US" sz="2000" dirty="0">
                <a:latin typeface="Times New Roman" panose="02020603050405020304" pitchFamily="18" charset="0"/>
                <a:ea typeface="Calibri" panose="020F0502020204030204" pitchFamily="34" charset="0"/>
              </a:rPr>
              <a:t> 2 </a:t>
            </a:r>
            <a:r>
              <a:rPr lang="en-US" sz="2000" dirty="0" err="1">
                <a:latin typeface="Times New Roman" panose="02020603050405020304" pitchFamily="18" charset="0"/>
                <a:ea typeface="Calibri" panose="020F0502020204030204" pitchFamily="34" charset="0"/>
              </a:rPr>
              <a:t>bộ</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dữ</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liệu</a:t>
            </a:r>
            <a:endParaRPr lang="vi-VN" sz="2000" dirty="0"/>
          </a:p>
          <a:p>
            <a:pPr lvl="1" defTabSz="914400" eaLnBrk="1" fontAlgn="auto" hangingPunct="1">
              <a:lnSpc>
                <a:spcPct val="100000"/>
              </a:lnSpc>
              <a:spcBef>
                <a:spcPts val="0"/>
              </a:spcBef>
              <a:spcAft>
                <a:spcPts val="0"/>
              </a:spcAft>
              <a:defRPr/>
            </a:pPr>
            <a:endParaRPr lang="en-US" sz="2000" dirty="0">
              <a:latin typeface="Calibri" panose="020F0502020204030204" pitchFamily="34" charset="0"/>
              <a:cs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Tree>
    <p:extLst>
      <p:ext uri="{BB962C8B-B14F-4D97-AF65-F5344CB8AC3E}">
        <p14:creationId xmlns:p14="http://schemas.microsoft.com/office/powerpoint/2010/main" val="87565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1.     </a:t>
            </a:r>
            <a:r>
              <a:rPr lang="en-US" b="1" dirty="0" err="1"/>
              <a:t>Bài</a:t>
            </a:r>
            <a:r>
              <a:rPr lang="en-US" b="1" dirty="0"/>
              <a:t> </a:t>
            </a:r>
            <a:r>
              <a:rPr lang="en-US" b="1" dirty="0" err="1"/>
              <a:t>toán</a:t>
            </a: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b="1" dirty="0"/>
              <a:t>        </a:t>
            </a:r>
            <a:r>
              <a:rPr lang="en-US" dirty="0" err="1"/>
              <a:t>Trợ</a:t>
            </a:r>
            <a:r>
              <a:rPr lang="en-US" dirty="0"/>
              <a:t> </a:t>
            </a:r>
            <a:r>
              <a:rPr lang="en-US" dirty="0" err="1"/>
              <a:t>giúp</a:t>
            </a:r>
            <a:r>
              <a:rPr lang="en-US" dirty="0"/>
              <a:t> </a:t>
            </a:r>
            <a:r>
              <a:rPr lang="en-US" dirty="0" err="1"/>
              <a:t>ra</a:t>
            </a:r>
            <a:r>
              <a:rPr lang="en-US" dirty="0"/>
              <a:t> </a:t>
            </a:r>
            <a:r>
              <a:rPr lang="en-US" dirty="0" err="1"/>
              <a:t>quyết</a:t>
            </a:r>
            <a:r>
              <a:rPr lang="en-US" dirty="0"/>
              <a:t> </a:t>
            </a:r>
            <a:r>
              <a:rPr lang="en-US" dirty="0" err="1"/>
              <a:t>định</a:t>
            </a:r>
            <a:r>
              <a:rPr lang="en-US" dirty="0"/>
              <a:t> </a:t>
            </a:r>
            <a:r>
              <a:rPr lang="en-US" dirty="0" err="1"/>
              <a:t>đối</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đấu</a:t>
            </a:r>
            <a:r>
              <a:rPr lang="en-US" dirty="0"/>
              <a:t> </a:t>
            </a:r>
            <a:r>
              <a:rPr lang="en-US" dirty="0" err="1"/>
              <a:t>thầu</a:t>
            </a:r>
            <a:r>
              <a:rPr lang="en-US" dirty="0"/>
              <a:t> </a:t>
            </a:r>
            <a:r>
              <a:rPr lang="en-US" dirty="0" err="1"/>
              <a:t>nhiều</a:t>
            </a:r>
            <a:r>
              <a:rPr lang="en-US" dirty="0"/>
              <a:t> </a:t>
            </a:r>
            <a:r>
              <a:rPr lang="en-US" dirty="0" err="1"/>
              <a:t>vòng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thông</a:t>
            </a:r>
            <a:r>
              <a:rPr lang="en-US" dirty="0"/>
              <a:t> tin </a:t>
            </a:r>
            <a:r>
              <a:rPr lang="en-US" dirty="0" err="1"/>
              <a:t>có</a:t>
            </a:r>
            <a:r>
              <a:rPr lang="en-US" dirty="0"/>
              <a:t> </a:t>
            </a:r>
            <a:r>
              <a:rPr lang="en-US" dirty="0" err="1"/>
              <a:t>sẵn</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và</a:t>
            </a:r>
            <a:r>
              <a:rPr lang="en-US" dirty="0"/>
              <a:t> </a:t>
            </a:r>
            <a:r>
              <a:rPr lang="en-US" dirty="0" err="1"/>
              <a:t>thông</a:t>
            </a:r>
            <a:r>
              <a:rPr lang="en-US" dirty="0"/>
              <a:t> tin </a:t>
            </a:r>
            <a:r>
              <a:rPr lang="en-US" dirty="0" err="1"/>
              <a:t>từ</a:t>
            </a:r>
            <a:r>
              <a:rPr lang="en-US" dirty="0"/>
              <a:t> </a:t>
            </a:r>
            <a:r>
              <a:rPr lang="en-US" dirty="0" err="1"/>
              <a:t>các</a:t>
            </a:r>
            <a:r>
              <a:rPr lang="en-US" dirty="0"/>
              <a:t> </a:t>
            </a:r>
            <a:r>
              <a:rPr lang="en-US" dirty="0" err="1"/>
              <a:t>nhà</a:t>
            </a:r>
            <a:r>
              <a:rPr lang="en-US" dirty="0"/>
              <a:t> </a:t>
            </a:r>
            <a:r>
              <a:rPr lang="en-US" dirty="0" err="1"/>
              <a:t>thầu</a:t>
            </a:r>
            <a:r>
              <a:rPr lang="en-US" dirty="0"/>
              <a:t>.</a:t>
            </a: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Tree>
    <p:extLst>
      <p:ext uri="{BB962C8B-B14F-4D97-AF65-F5344CB8AC3E}">
        <p14:creationId xmlns:p14="http://schemas.microsoft.com/office/powerpoint/2010/main" val="134621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4E0-BAAE-425C-ADE3-98971D0A9E92}"/>
              </a:ext>
            </a:extLst>
          </p:cNvPr>
          <p:cNvSpPr>
            <a:spLocks noGrp="1"/>
          </p:cNvSpPr>
          <p:nvPr>
            <p:ph type="title"/>
          </p:nvPr>
        </p:nvSpPr>
        <p:spPr/>
        <p:txBody>
          <a:bodyPr/>
          <a:lstStyle/>
          <a:p>
            <a:r>
              <a:rPr lang="en-US" dirty="0"/>
              <a:t>KẾT LUẬN - ĐỀ XUẤT</a:t>
            </a:r>
          </a:p>
        </p:txBody>
      </p:sp>
      <p:sp>
        <p:nvSpPr>
          <p:cNvPr id="3" name="Content Placeholder 2">
            <a:extLst>
              <a:ext uri="{FF2B5EF4-FFF2-40B4-BE49-F238E27FC236}">
                <a16:creationId xmlns:a16="http://schemas.microsoft.com/office/drawing/2014/main" id="{C4FF02F3-E7DF-4F5F-92D5-8A46866F0637}"/>
              </a:ext>
            </a:extLst>
          </p:cNvPr>
          <p:cNvSpPr>
            <a:spLocks noGrp="1"/>
          </p:cNvSpPr>
          <p:nvPr>
            <p:ph idx="1"/>
          </p:nvPr>
        </p:nvSpPr>
        <p:spPr>
          <a:xfrm>
            <a:off x="191069" y="1346200"/>
            <a:ext cx="8775510" cy="4902200"/>
          </a:xfrm>
        </p:spPr>
        <p:txBody>
          <a:bodyPr/>
          <a:lstStyle/>
          <a:p>
            <a:pPr marL="0" indent="0">
              <a:buNone/>
            </a:pPr>
            <a:r>
              <a:rPr lang="en-US" b="1" dirty="0"/>
              <a:t>5. </a:t>
            </a:r>
            <a:r>
              <a:rPr lang="en-US" b="1" dirty="0" err="1"/>
              <a:t>Kết</a:t>
            </a:r>
            <a:r>
              <a:rPr lang="en-US" b="1" dirty="0"/>
              <a:t> </a:t>
            </a:r>
            <a:r>
              <a:rPr lang="en-US" b="1" dirty="0" err="1"/>
              <a:t>luận</a:t>
            </a:r>
            <a:r>
              <a:rPr lang="en-US" b="1" dirty="0"/>
              <a:t>, </a:t>
            </a:r>
            <a:r>
              <a:rPr lang="en-US" b="1" dirty="0" err="1"/>
              <a:t>đề</a:t>
            </a:r>
            <a:r>
              <a:rPr lang="en-US" b="1" dirty="0"/>
              <a:t> </a:t>
            </a:r>
            <a:r>
              <a:rPr lang="en-US" b="1" dirty="0" err="1"/>
              <a:t>xuất</a:t>
            </a:r>
            <a:endParaRPr lang="en-US" b="1" dirty="0"/>
          </a:p>
          <a:p>
            <a:pPr lvl="1"/>
            <a:r>
              <a:rPr lang="vi-VN" sz="2000" dirty="0">
                <a:latin typeface="Calibri" panose="020F0502020204030204" pitchFamily="34" charset="0"/>
                <a:cs typeface="Calibri" panose="020F0502020204030204" pitchFamily="34" charset="0"/>
              </a:rPr>
              <a:t>Qua quá trình thử nghiệm, thuật toán IBEA cho giá trị tốt nhất đối với bộ dữ liệu mà nhóm được cung cấp, đồng thời đã rút ra một số nhận xét về kết quả, đánh giá những đặc trưng riêng của từng thuật toán có thể làm ảnh hưởng đến kết quả thu được.</a:t>
            </a:r>
            <a:endParaRPr lang="en-US" sz="2000" dirty="0">
              <a:latin typeface="Calibri" panose="020F0502020204030204" pitchFamily="34" charset="0"/>
              <a:cs typeface="Calibri" panose="020F0502020204030204" pitchFamily="34" charset="0"/>
            </a:endParaRPr>
          </a:p>
          <a:p>
            <a:pPr lvl="1"/>
            <a:r>
              <a:rPr lang="en-US" sz="2000" dirty="0" err="1">
                <a:latin typeface="Calibri" panose="020F0502020204030204" pitchFamily="34" charset="0"/>
                <a:cs typeface="Calibri" panose="020F0502020204030204" pitchFamily="34" charset="0"/>
              </a:rPr>
              <a:t>Đề</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xuất</a:t>
            </a:r>
            <a:r>
              <a:rPr lang="en-US" sz="2000" dirty="0">
                <a:latin typeface="Calibri" panose="020F0502020204030204" pitchFamily="34" charset="0"/>
                <a:cs typeface="Calibri" panose="020F0502020204030204" pitchFamily="34" charset="0"/>
              </a:rPr>
              <a:t>: </a:t>
            </a:r>
            <a:r>
              <a:rPr lang="en-US" sz="2000" dirty="0" err="1">
                <a:ea typeface="Calibri" panose="020F0502020204030204" pitchFamily="34" charset="0"/>
              </a:rPr>
              <a:t>quy</a:t>
            </a:r>
            <a:r>
              <a:rPr lang="en-US" sz="2000" dirty="0">
                <a:ea typeface="Calibri" panose="020F0502020204030204" pitchFamily="34" charset="0"/>
              </a:rPr>
              <a:t> </a:t>
            </a:r>
            <a:r>
              <a:rPr lang="en-US" sz="2000" dirty="0" err="1">
                <a:ea typeface="Calibri" panose="020F0502020204030204" pitchFamily="34" charset="0"/>
              </a:rPr>
              <a:t>bài</a:t>
            </a:r>
            <a:r>
              <a:rPr lang="en-US" sz="2000" dirty="0">
                <a:ea typeface="Calibri" panose="020F0502020204030204" pitchFamily="34" charset="0"/>
              </a:rPr>
              <a:t> </a:t>
            </a:r>
            <a:r>
              <a:rPr lang="en-US" sz="2000" dirty="0" err="1">
                <a:ea typeface="Calibri" panose="020F0502020204030204" pitchFamily="34" charset="0"/>
              </a:rPr>
              <a:t>toán</a:t>
            </a:r>
            <a:r>
              <a:rPr lang="en-US" sz="2000" dirty="0">
                <a:ea typeface="Calibri" panose="020F0502020204030204" pitchFamily="34" charset="0"/>
              </a:rPr>
              <a:t> </a:t>
            </a:r>
            <a:r>
              <a:rPr lang="en-US" sz="2000" dirty="0" err="1">
                <a:ea typeface="Calibri" panose="020F0502020204030204" pitchFamily="34" charset="0"/>
              </a:rPr>
              <a:t>tối</a:t>
            </a:r>
            <a:r>
              <a:rPr lang="en-US" sz="2000" dirty="0">
                <a:ea typeface="Calibri" panose="020F0502020204030204" pitchFamily="34" charset="0"/>
              </a:rPr>
              <a:t> </a:t>
            </a:r>
            <a:r>
              <a:rPr lang="en-US" sz="2000" dirty="0" err="1">
                <a:ea typeface="Calibri" panose="020F0502020204030204" pitchFamily="34" charset="0"/>
              </a:rPr>
              <a:t>ưu</a:t>
            </a:r>
            <a:r>
              <a:rPr lang="en-US" sz="2000" dirty="0">
                <a:ea typeface="Calibri" panose="020F0502020204030204" pitchFamily="34" charset="0"/>
              </a:rPr>
              <a:t> </a:t>
            </a:r>
            <a:r>
              <a:rPr lang="en-US" sz="2000" dirty="0" err="1">
                <a:ea typeface="Calibri" panose="020F0502020204030204" pitchFamily="34" charset="0"/>
              </a:rPr>
              <a:t>hoá</a:t>
            </a:r>
            <a:r>
              <a:rPr lang="en-US" sz="2000" dirty="0">
                <a:ea typeface="Calibri" panose="020F0502020204030204" pitchFamily="34" charset="0"/>
              </a:rPr>
              <a:t> </a:t>
            </a:r>
            <a:r>
              <a:rPr lang="en-US" sz="2000" dirty="0" err="1">
                <a:ea typeface="Calibri" panose="020F0502020204030204" pitchFamily="34" charset="0"/>
              </a:rPr>
              <a:t>đa</a:t>
            </a:r>
            <a:r>
              <a:rPr lang="en-US" sz="2000" dirty="0">
                <a:ea typeface="Calibri" panose="020F0502020204030204" pitchFamily="34" charset="0"/>
              </a:rPr>
              <a:t> </a:t>
            </a:r>
            <a:r>
              <a:rPr lang="en-US" sz="2000" dirty="0" err="1">
                <a:ea typeface="Calibri" panose="020F0502020204030204" pitchFamily="34" charset="0"/>
              </a:rPr>
              <a:t>mục</a:t>
            </a:r>
            <a:r>
              <a:rPr lang="en-US" sz="2000" dirty="0">
                <a:ea typeface="Calibri" panose="020F0502020204030204" pitchFamily="34" charset="0"/>
              </a:rPr>
              <a:t> </a:t>
            </a:r>
            <a:r>
              <a:rPr lang="en-US" sz="2000" dirty="0" err="1">
                <a:ea typeface="Calibri" panose="020F0502020204030204" pitchFamily="34" charset="0"/>
              </a:rPr>
              <a:t>tiêu</a:t>
            </a:r>
            <a:r>
              <a:rPr lang="en-US" sz="2000" dirty="0">
                <a:ea typeface="Calibri" panose="020F0502020204030204" pitchFamily="34" charset="0"/>
              </a:rPr>
              <a:t> </a:t>
            </a:r>
            <a:r>
              <a:rPr lang="en-US" sz="2000" dirty="0" err="1">
                <a:ea typeface="Calibri" panose="020F0502020204030204" pitchFamily="34" charset="0"/>
              </a:rPr>
              <a:t>về</a:t>
            </a:r>
            <a:r>
              <a:rPr lang="en-US" sz="2000" dirty="0">
                <a:ea typeface="Calibri" panose="020F0502020204030204" pitchFamily="34" charset="0"/>
              </a:rPr>
              <a:t> </a:t>
            </a:r>
            <a:r>
              <a:rPr lang="en-US" sz="2000" dirty="0" err="1">
                <a:ea typeface="Calibri" panose="020F0502020204030204" pitchFamily="34" charset="0"/>
              </a:rPr>
              <a:t>bài</a:t>
            </a:r>
            <a:r>
              <a:rPr lang="en-US" sz="2000" dirty="0">
                <a:ea typeface="Calibri" panose="020F0502020204030204" pitchFamily="34" charset="0"/>
              </a:rPr>
              <a:t> </a:t>
            </a:r>
            <a:r>
              <a:rPr lang="en-US" sz="2000" dirty="0" err="1">
                <a:ea typeface="Calibri" panose="020F0502020204030204" pitchFamily="34" charset="0"/>
              </a:rPr>
              <a:t>toán</a:t>
            </a:r>
            <a:r>
              <a:rPr lang="en-US" sz="2000" dirty="0">
                <a:ea typeface="Calibri" panose="020F0502020204030204" pitchFamily="34" charset="0"/>
              </a:rPr>
              <a:t> </a:t>
            </a:r>
            <a:r>
              <a:rPr lang="en-US" sz="2000" dirty="0" err="1">
                <a:ea typeface="Calibri" panose="020F0502020204030204" pitchFamily="34" charset="0"/>
              </a:rPr>
              <a:t>tối</a:t>
            </a:r>
            <a:r>
              <a:rPr lang="en-US" sz="2000" dirty="0">
                <a:ea typeface="Calibri" panose="020F0502020204030204" pitchFamily="34" charset="0"/>
              </a:rPr>
              <a:t> </a:t>
            </a:r>
            <a:r>
              <a:rPr lang="en-US" sz="2000" dirty="0" err="1">
                <a:ea typeface="Calibri" panose="020F0502020204030204" pitchFamily="34" charset="0"/>
              </a:rPr>
              <a:t>ưu</a:t>
            </a:r>
            <a:r>
              <a:rPr lang="en-US" sz="2000" dirty="0">
                <a:ea typeface="Calibri" panose="020F0502020204030204" pitchFamily="34" charset="0"/>
              </a:rPr>
              <a:t> </a:t>
            </a:r>
            <a:r>
              <a:rPr lang="en-US" sz="2000" dirty="0" err="1">
                <a:ea typeface="Calibri" panose="020F0502020204030204" pitchFamily="34" charset="0"/>
              </a:rPr>
              <a:t>hoá</a:t>
            </a:r>
            <a:r>
              <a:rPr lang="en-US" sz="2000" dirty="0">
                <a:ea typeface="Calibri" panose="020F0502020204030204" pitchFamily="34" charset="0"/>
              </a:rPr>
              <a:t> </a:t>
            </a:r>
            <a:r>
              <a:rPr lang="en-US" sz="2000" dirty="0" err="1">
                <a:ea typeface="Calibri" panose="020F0502020204030204" pitchFamily="34" charset="0"/>
              </a:rPr>
              <a:t>đơn</a:t>
            </a:r>
            <a:r>
              <a:rPr lang="en-US" sz="2000" dirty="0">
                <a:ea typeface="Calibri" panose="020F0502020204030204" pitchFamily="34" charset="0"/>
              </a:rPr>
              <a:t> </a:t>
            </a:r>
            <a:r>
              <a:rPr lang="en-US" sz="2000" dirty="0" err="1">
                <a:ea typeface="Calibri" panose="020F0502020204030204" pitchFamily="34" charset="0"/>
              </a:rPr>
              <a:t>mục</a:t>
            </a:r>
            <a:r>
              <a:rPr lang="en-US" sz="2000" dirty="0">
                <a:ea typeface="Calibri" panose="020F0502020204030204" pitchFamily="34" charset="0"/>
              </a:rPr>
              <a:t> </a:t>
            </a:r>
            <a:r>
              <a:rPr lang="en-US" sz="2000" dirty="0" err="1">
                <a:ea typeface="Calibri" panose="020F0502020204030204" pitchFamily="34" charset="0"/>
              </a:rPr>
              <a:t>tiêu</a:t>
            </a:r>
            <a:r>
              <a:rPr lang="en-US" sz="2000" dirty="0">
                <a:ea typeface="Calibri" panose="020F0502020204030204" pitchFamily="34" charset="0"/>
              </a:rPr>
              <a:t> (</a:t>
            </a:r>
            <a:r>
              <a:rPr lang="en-US" sz="2000" dirty="0" err="1">
                <a:ea typeface="Calibri" panose="020F0502020204030204" pitchFamily="34" charset="0"/>
              </a:rPr>
              <a:t>hàm</a:t>
            </a:r>
            <a:r>
              <a:rPr lang="en-US" sz="2000" dirty="0">
                <a:ea typeface="Calibri" panose="020F0502020204030204" pitchFamily="34" charset="0"/>
              </a:rPr>
              <a:t> </a:t>
            </a:r>
            <a:r>
              <a:rPr lang="en-US" sz="2000" dirty="0" err="1">
                <a:ea typeface="Calibri" panose="020F0502020204030204" pitchFamily="34" charset="0"/>
              </a:rPr>
              <a:t>mục</a:t>
            </a:r>
            <a:r>
              <a:rPr lang="en-US" sz="2000" dirty="0">
                <a:ea typeface="Calibri" panose="020F0502020204030204" pitchFamily="34" charset="0"/>
              </a:rPr>
              <a:t> </a:t>
            </a:r>
            <a:r>
              <a:rPr lang="en-US" sz="2000" dirty="0" err="1">
                <a:ea typeface="Calibri" panose="020F0502020204030204" pitchFamily="34" charset="0"/>
              </a:rPr>
              <a:t>tiêu</a:t>
            </a:r>
            <a:r>
              <a:rPr lang="en-US" sz="2000" dirty="0">
                <a:ea typeface="Calibri" panose="020F0502020204030204" pitchFamily="34" charset="0"/>
              </a:rPr>
              <a:t> </a:t>
            </a:r>
            <a:r>
              <a:rPr lang="en-US" sz="2000" dirty="0" err="1">
                <a:ea typeface="Calibri" panose="020F0502020204030204" pitchFamily="34" charset="0"/>
              </a:rPr>
              <a:t>chính</a:t>
            </a:r>
            <a:r>
              <a:rPr lang="en-US" sz="2000" dirty="0">
                <a:ea typeface="Calibri" panose="020F0502020204030204" pitchFamily="34" charset="0"/>
              </a:rPr>
              <a:t> </a:t>
            </a:r>
            <a:r>
              <a:rPr lang="en-US" sz="2000" dirty="0" err="1">
                <a:ea typeface="Calibri" panose="020F0502020204030204" pitchFamily="34" charset="0"/>
              </a:rPr>
              <a:t>là</a:t>
            </a:r>
            <a:r>
              <a:rPr lang="en-US" sz="2000" dirty="0">
                <a:ea typeface="Calibri" panose="020F0502020204030204" pitchFamily="34" charset="0"/>
              </a:rPr>
              <a:t> </a:t>
            </a:r>
            <a:r>
              <a:rPr lang="en-US" sz="2000" dirty="0" err="1">
                <a:ea typeface="Calibri" panose="020F0502020204030204" pitchFamily="34" charset="0"/>
              </a:rPr>
              <a:t>hàm</a:t>
            </a:r>
            <a:r>
              <a:rPr lang="en-US" sz="2000" dirty="0">
                <a:ea typeface="Calibri" panose="020F0502020204030204" pitchFamily="34" charset="0"/>
              </a:rPr>
              <a:t> </a:t>
            </a:r>
            <a:r>
              <a:rPr lang="en-US" sz="2000" dirty="0" err="1">
                <a:ea typeface="Calibri" panose="020F0502020204030204" pitchFamily="34" charset="0"/>
              </a:rPr>
              <a:t>tính</a:t>
            </a:r>
            <a:r>
              <a:rPr lang="en-US" sz="2000" dirty="0">
                <a:ea typeface="Calibri" panose="020F0502020204030204" pitchFamily="34" charset="0"/>
              </a:rPr>
              <a:t> payoff)</a:t>
            </a:r>
            <a:endParaRPr lang="en-US" sz="2000" dirty="0">
              <a:latin typeface="Calibri" panose="020F0502020204030204" pitchFamily="34" charset="0"/>
              <a:cs typeface="Calibri" panose="020F0502020204030204" pitchFamily="34" charset="0"/>
            </a:endParaRPr>
          </a:p>
          <a:p>
            <a:pPr lvl="2"/>
            <a:r>
              <a:rPr lang="en-US" sz="1800" dirty="0" err="1">
                <a:latin typeface="Calibri" panose="020F0502020204030204" pitchFamily="34" charset="0"/>
                <a:cs typeface="Calibri" panose="020F0502020204030204" pitchFamily="34" charset="0"/>
              </a:rPr>
              <a:t>Giảm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thời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gian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việc</a:t>
            </a:r>
            <a:r>
              <a:rPr lang="en-US" sz="1800" dirty="0">
                <a:latin typeface="Calibri" panose="020F0502020204030204" pitchFamily="34" charset="0"/>
                <a:cs typeface="Calibri" panose="020F0502020204030204" pitchFamily="34" charset="0"/>
              </a:rPr>
              <a:t> so </a:t>
            </a:r>
            <a:r>
              <a:rPr lang="en-US" sz="1800" dirty="0" err="1">
                <a:latin typeface="Calibri" panose="020F0502020204030204" pitchFamily="34" charset="0"/>
                <a:cs typeface="Calibri" panose="020F0502020204030204" pitchFamily="34" charset="0"/>
              </a:rPr>
              <a:t>sánh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để</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xác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định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hệ</a:t>
            </a:r>
            <a:r>
              <a:rPr lang="en-US" sz="1800" dirty="0">
                <a:latin typeface="Calibri" panose="020F0502020204030204" pitchFamily="34" charset="0"/>
                <a:cs typeface="Calibri" panose="020F0502020204030204" pitchFamily="34" charset="0"/>
              </a:rPr>
              <a:t> dominate.</a:t>
            </a:r>
          </a:p>
          <a:p>
            <a:pPr lvl="2"/>
            <a:r>
              <a:rPr lang="en-US" sz="1800" dirty="0" err="1">
                <a:latin typeface="Calibri" panose="020F0502020204030204" pitchFamily="34" charset="0"/>
                <a:cs typeface="Calibri" panose="020F0502020204030204" pitchFamily="34" charset="0"/>
              </a:rPr>
              <a:t>Giảm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số</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mục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tiêu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xuống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còn</a:t>
            </a:r>
            <a:r>
              <a:rPr lang="en-US" sz="1800" dirty="0">
                <a:latin typeface="Calibri" panose="020F0502020204030204" pitchFamily="34" charset="0"/>
                <a:cs typeface="Calibri" panose="020F0502020204030204" pitchFamily="34" charset="0"/>
              </a:rPr>
              <a:t> 1, </a:t>
            </a:r>
            <a:r>
              <a:rPr lang="en-US" sz="1800" dirty="0" err="1">
                <a:latin typeface="Calibri" panose="020F0502020204030204" pitchFamily="34" charset="0"/>
                <a:cs typeface="Calibri" panose="020F0502020204030204" pitchFamily="34" charset="0"/>
              </a:rPr>
              <a:t>trực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tiếp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giảm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độ</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phức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tạp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của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một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số</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thuật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toán</a:t>
            </a:r>
            <a:r>
              <a:rPr lang="en-US" sz="1800" dirty="0">
                <a:latin typeface="Calibri" panose="020F0502020204030204" pitchFamily="34" charset="0"/>
                <a:cs typeface="Calibri" panose="020F0502020204030204" pitchFamily="34" charset="0"/>
              </a:rPr>
              <a:t>.</a:t>
            </a:r>
          </a:p>
          <a:p>
            <a:pPr lvl="2"/>
            <a:r>
              <a:rPr lang="vi-VN" sz="1800" dirty="0">
                <a:latin typeface="Calibri" panose="020F0502020204030204" pitchFamily="34" charset="0"/>
                <a:cs typeface="Calibri" panose="020F0502020204030204" pitchFamily="34" charset="0"/>
              </a:rPr>
              <a:t>Có thể áp dụng các thuật toán, kỹ thuật trong bài toán tối ưu hoá đơn mục tiêu để giải.</a:t>
            </a:r>
            <a:r>
              <a:rPr lang="en-US" sz="1800" dirty="0">
                <a:latin typeface="Calibri" panose="020F0502020204030204" pitchFamily="34" charset="0"/>
                <a:cs typeface="Calibri" panose="020F0502020204030204" pitchFamily="34" charset="0"/>
              </a:rPr>
              <a:t> </a:t>
            </a:r>
          </a:p>
          <a:p>
            <a:endParaRPr lang="en-US" dirty="0"/>
          </a:p>
        </p:txBody>
      </p:sp>
      <p:sp>
        <p:nvSpPr>
          <p:cNvPr id="7" name="Rectangle 6">
            <a:extLst>
              <a:ext uri="{FF2B5EF4-FFF2-40B4-BE49-F238E27FC236}">
                <a16:creationId xmlns:a16="http://schemas.microsoft.com/office/drawing/2014/main" id="{A049CF8B-47E7-4048-94C4-24046386F70D}"/>
              </a:ext>
            </a:extLst>
          </p:cNvPr>
          <p:cNvSpPr/>
          <p:nvPr/>
        </p:nvSpPr>
        <p:spPr>
          <a:xfrm>
            <a:off x="2286000" y="2967335"/>
            <a:ext cx="4572000" cy="369332"/>
          </a:xfrm>
          <a:prstGeom prst="rect">
            <a:avLst/>
          </a:prstGeom>
        </p:spPr>
        <p:txBody>
          <a:bodyPr>
            <a:spAutoFit/>
          </a:bodyPr>
          <a:lstStyle/>
          <a:p>
            <a:endParaRPr lang="vi-VN" dirty="0"/>
          </a:p>
        </p:txBody>
      </p:sp>
    </p:spTree>
    <p:extLst>
      <p:ext uri="{BB962C8B-B14F-4D97-AF65-F5344CB8AC3E}">
        <p14:creationId xmlns:p14="http://schemas.microsoft.com/office/powerpoint/2010/main" val="291018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txBox="1">
            <a:spLocks noChangeArrowheads="1"/>
          </p:cNvSpPr>
          <p:nvPr/>
        </p:nvSpPr>
        <p:spPr bwMode="auto">
          <a:xfrm>
            <a:off x="1143000" y="1538288"/>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3600" b="1">
              <a:solidFill>
                <a:schemeClr val="bg1"/>
              </a:solidFill>
              <a:latin typeface="Calibri Light" panose="020F0302020204030204" pitchFamily="34" charset="0"/>
            </a:endParaRPr>
          </a:p>
        </p:txBody>
      </p:sp>
      <p:sp>
        <p:nvSpPr>
          <p:cNvPr id="36867" name="Rectangle 5"/>
          <p:cNvSpPr txBox="1">
            <a:spLocks noChangeArrowheads="1"/>
          </p:cNvSpPr>
          <p:nvPr/>
        </p:nvSpPr>
        <p:spPr bwMode="auto">
          <a:xfrm>
            <a:off x="1757219" y="2226397"/>
            <a:ext cx="6858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vi-VN" altLang="en-US" sz="3000" i="1" dirty="0">
                <a:solidFill>
                  <a:srgbClr val="CC6600"/>
                </a:solidFill>
                <a:latin typeface="Calibri (Body)"/>
                <a:cs typeface="Times New Roman" panose="02020603050405020304" pitchFamily="18" charset="0"/>
              </a:rPr>
              <a:t>Em xin chân thành cảm Thầy cô và các bạn đã lắng nghe</a:t>
            </a:r>
            <a:endParaRPr lang="en-US" altLang="en-US" sz="3000" i="1" dirty="0">
              <a:solidFill>
                <a:srgbClr val="CC6600"/>
              </a:solidFill>
              <a:latin typeface="Calibri (Body)"/>
              <a:cs typeface="Times New Roman" panose="02020603050405020304" pitchFamily="18" charset="0"/>
            </a:endParaRPr>
          </a:p>
          <a:p>
            <a:pPr algn="ctr" eaLnBrk="1" hangingPunct="1">
              <a:lnSpc>
                <a:spcPct val="90000"/>
              </a:lnSpc>
            </a:pPr>
            <a:endParaRPr lang="vi-VN" altLang="en-US" sz="5400" b="1" i="1" dirty="0">
              <a:solidFill>
                <a:srgbClr val="CC66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5400" b="1" i="1" dirty="0">
                <a:solidFill>
                  <a:srgbClr val="CC6600"/>
                </a:solidFill>
                <a:latin typeface="Times New Roman" panose="02020603050405020304" pitchFamily="18" charset="0"/>
                <a:cs typeface="Times New Roman" panose="02020603050405020304" pitchFamily="18" charset="0"/>
              </a:rPr>
              <a:t>Q&amp;A</a:t>
            </a:r>
          </a:p>
        </p:txBody>
      </p:sp>
      <p:pic>
        <p:nvPicPr>
          <p:cNvPr id="4" name="Picture 2" descr="Kết quả hình ảnh cho win-win sit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63" y="5497175"/>
            <a:ext cx="2041237" cy="1360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CƠ SỞ LÝ THUYẾT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a:t>2.    </a:t>
                </a:r>
                <a:r>
                  <a:rPr lang="en-US" b="1" dirty="0" err="1"/>
                  <a:t>Đấu</a:t>
                </a:r>
                <a:r>
                  <a:rPr lang="en-US" b="1"/>
                  <a:t> </a:t>
                </a:r>
                <a:r>
                  <a:rPr lang="en-US" b="1" dirty="0" err="1"/>
                  <a:t>thầu</a:t>
                </a:r>
                <a:r>
                  <a:rPr lang="en-US" b="1"/>
                  <a:t>, </a:t>
                </a:r>
                <a:r>
                  <a:rPr lang="en-US" b="1" dirty="0" err="1"/>
                  <a:t>đấu</a:t>
                </a:r>
                <a:r>
                  <a:rPr lang="en-US" b="1"/>
                  <a:t> </a:t>
                </a:r>
                <a:r>
                  <a:rPr lang="en-US" b="1" dirty="0" err="1"/>
                  <a:t>thầu</a:t>
                </a:r>
                <a:r>
                  <a:rPr lang="en-US" b="1"/>
                  <a:t> </a:t>
                </a:r>
                <a:r>
                  <a:rPr lang="en-US" b="1" dirty="0" err="1"/>
                  <a:t>nhiều</a:t>
                </a:r>
                <a:r>
                  <a:rPr lang="en-US" b="1"/>
                  <a:t> </a:t>
                </a:r>
                <a:r>
                  <a:rPr lang="en-US" b="1" dirty="0" err="1"/>
                  <a:t>vòng</a:t>
                </a:r>
                <a:endParaRPr lang="en-US" b="1" dirty="0"/>
              </a:p>
              <a:p>
                <a:pPr marL="0" indent="0" defTabSz="914400" eaLnBrk="1" fontAlgn="auto" hangingPunct="1">
                  <a:lnSpc>
                    <a:spcPct val="100000"/>
                  </a:lnSpc>
                  <a:spcBef>
                    <a:spcPts val="0"/>
                  </a:spcBef>
                  <a:spcAft>
                    <a:spcPts val="0"/>
                  </a:spcAft>
                  <a:buNone/>
                </a:pPr>
                <a:r>
                  <a:rPr lang="en-US" b="1"/>
                  <a:t>a.    </a:t>
                </a:r>
                <a:r>
                  <a:rPr lang="en-US" b="1" dirty="0" err="1"/>
                  <a:t>Đấu</a:t>
                </a:r>
                <a:r>
                  <a:rPr lang="en-US" b="1"/>
                  <a:t> </a:t>
                </a:r>
                <a:r>
                  <a:rPr lang="en-US" b="1" dirty="0" err="1"/>
                  <a:t>thầu</a:t>
                </a:r>
                <a:endParaRPr lang="en-US" b="1"/>
              </a:p>
              <a:p>
                <a:pPr marL="0" indent="0" defTabSz="914400" eaLnBrk="1" fontAlgn="auto" hangingPunct="1">
                  <a:lnSpc>
                    <a:spcPct val="100000"/>
                  </a:lnSpc>
                  <a:spcBef>
                    <a:spcPts val="0"/>
                  </a:spcBef>
                  <a:spcAft>
                    <a:spcPts val="0"/>
                  </a:spcAft>
                  <a:buNone/>
                </a:pPr>
                <a:r>
                  <a:rPr lang="en-US"/>
                  <a:t>        2 </a:t>
                </a:r>
                <a:r>
                  <a:rPr lang="en-US" dirty="0" err="1"/>
                  <a:t>giai</a:t>
                </a:r>
                <a:r>
                  <a:rPr lang="en-US"/>
                  <a:t> </a:t>
                </a:r>
                <a:r>
                  <a:rPr lang="en-US" dirty="0" err="1"/>
                  <a:t>đoạn</a:t>
                </a:r>
                <a:endParaRPr lang="en-US"/>
              </a:p>
              <a:p>
                <a:pPr lvl="1" defTabSz="914400" eaLnBrk="1" fontAlgn="auto" hangingPunct="1">
                  <a:lnSpc>
                    <a:spcPct val="100000"/>
                  </a:lnSpc>
                  <a:spcBef>
                    <a:spcPts val="0"/>
                  </a:spcBef>
                  <a:spcAft>
                    <a:spcPts val="0"/>
                  </a:spcAft>
                </a:pPr>
                <a:r>
                  <a:rPr lang="en-US" dirty="0" err="1"/>
                  <a:t>Sơ</a:t>
                </a:r>
                <a:r>
                  <a:rPr lang="en-US"/>
                  <a:t> </a:t>
                </a:r>
                <a:r>
                  <a:rPr lang="en-US" dirty="0" err="1"/>
                  <a:t>tuyển</a:t>
                </a:r>
                <a:r>
                  <a:rPr lang="en-US"/>
                  <a:t> </a:t>
                </a:r>
                <a:r>
                  <a:rPr lang="en-US" dirty="0" err="1"/>
                  <a:t>lựa</a:t>
                </a:r>
                <a:r>
                  <a:rPr lang="en-US"/>
                  <a:t> </a:t>
                </a:r>
                <a:r>
                  <a:rPr lang="en-US" dirty="0" err="1"/>
                  <a:t>chọn</a:t>
                </a:r>
                <a:r>
                  <a:rPr lang="en-US"/>
                  <a:t> </a:t>
                </a:r>
                <a:r>
                  <a:rPr lang="en-US" dirty="0" err="1"/>
                  <a:t>nhà</a:t>
                </a:r>
                <a:r>
                  <a:rPr lang="en-US"/>
                  <a:t> </a:t>
                </a:r>
                <a:r>
                  <a:rPr lang="en-US" dirty="0" err="1"/>
                  <a:t>thầu</a:t>
                </a:r>
                <a:endParaRPr lang="en-US"/>
              </a:p>
              <a:p>
                <a:pPr lvl="1" defTabSz="914400" eaLnBrk="1" fontAlgn="auto" hangingPunct="1">
                  <a:lnSpc>
                    <a:spcPct val="100000"/>
                  </a:lnSpc>
                  <a:spcBef>
                    <a:spcPts val="0"/>
                  </a:spcBef>
                  <a:spcAft>
                    <a:spcPts val="0"/>
                  </a:spcAft>
                </a:pPr>
                <a:r>
                  <a:rPr lang="en-US" dirty="0" err="1"/>
                  <a:t>Đấu</a:t>
                </a:r>
                <a:r>
                  <a:rPr lang="en-US"/>
                  <a:t> </a:t>
                </a:r>
                <a:r>
                  <a:rPr lang="en-US" dirty="0" err="1"/>
                  <a:t>thầu</a:t>
                </a:r>
                <a:endParaRPr lang="en-US"/>
              </a:p>
              <a:p>
                <a:pPr marL="0" indent="0" defTabSz="914400" eaLnBrk="1" fontAlgn="auto" hangingPunct="1">
                  <a:lnSpc>
                    <a:spcPct val="100000"/>
                  </a:lnSpc>
                  <a:spcBef>
                    <a:spcPts val="0"/>
                  </a:spcBef>
                  <a:spcAft>
                    <a:spcPts val="0"/>
                  </a:spcAft>
                  <a:buNone/>
                </a:pPr>
                <a:endParaRPr lang="en-US" b="1"/>
              </a:p>
              <a:p>
                <a:pPr marL="0" indent="0" defTabSz="914400" eaLnBrk="1" fontAlgn="auto" hangingPunct="1">
                  <a:lnSpc>
                    <a:spcPct val="100000"/>
                  </a:lnSpc>
                  <a:spcBef>
                    <a:spcPts val="0"/>
                  </a:spcBef>
                  <a:spcAft>
                    <a:spcPts val="0"/>
                  </a:spcAft>
                  <a:buNone/>
                </a:pPr>
                <a:r>
                  <a:rPr lang="en-US" b="1"/>
                  <a:t>b.    </a:t>
                </a:r>
                <a:r>
                  <a:rPr lang="en-US" b="1" dirty="0" err="1"/>
                  <a:t>Đấu</a:t>
                </a:r>
                <a:r>
                  <a:rPr lang="en-US" b="1"/>
                  <a:t> </a:t>
                </a:r>
                <a:r>
                  <a:rPr lang="en-US" b="1" dirty="0" err="1"/>
                  <a:t>thầu</a:t>
                </a:r>
                <a:r>
                  <a:rPr lang="en-US" b="1"/>
                  <a:t> </a:t>
                </a:r>
                <a:r>
                  <a:rPr lang="en-US" b="1" dirty="0" err="1"/>
                  <a:t>nhiều</a:t>
                </a:r>
                <a:r>
                  <a:rPr lang="en-US" b="1"/>
                  <a:t> </a:t>
                </a:r>
                <a:r>
                  <a:rPr lang="en-US" b="1" dirty="0" err="1"/>
                  <a:t>vòng</a:t>
                </a:r>
                <a:endParaRPr lang="en-US" b="1"/>
              </a:p>
              <a:p>
                <a:pPr marL="0" indent="0" defTabSz="914400" eaLnBrk="1" fontAlgn="auto" hangingPunct="1">
                  <a:lnSpc>
                    <a:spcPct val="100000"/>
                  </a:lnSpc>
                  <a:spcBef>
                    <a:spcPts val="0"/>
                  </a:spcBef>
                  <a:spcAft>
                    <a:spcPts val="0"/>
                  </a:spcAft>
                  <a:buNone/>
                </a:pPr>
                <a:r>
                  <a:rPr lang="en-US"/>
                  <a:t>     Chia </a:t>
                </a:r>
                <a:r>
                  <a:rPr lang="en-US" dirty="0" err="1"/>
                  <a:t>dự</a:t>
                </a:r>
                <a:r>
                  <a:rPr lang="en-US"/>
                  <a:t> </a:t>
                </a:r>
                <a:r>
                  <a:rPr lang="en-US" dirty="0" err="1"/>
                  <a:t>án</a:t>
                </a:r>
                <a:r>
                  <a:rPr lang="en-US"/>
                  <a:t> </a:t>
                </a:r>
                <a:r>
                  <a:rPr lang="en-US" dirty="0" err="1"/>
                  <a:t>và</a:t>
                </a:r>
                <a:r>
                  <a:rPr lang="en-US"/>
                  <a:t> </a:t>
                </a:r>
                <a:r>
                  <a:rPr lang="en-US" dirty="0" err="1"/>
                  <a:t>đấu</a:t>
                </a:r>
                <a:r>
                  <a:rPr lang="en-US"/>
                  <a:t> </a:t>
                </a:r>
                <a:r>
                  <a:rPr lang="en-US" dirty="0" err="1"/>
                  <a:t>thầu</a:t>
                </a:r>
                <a:r>
                  <a:rPr lang="en-US"/>
                  <a:t> </a:t>
                </a:r>
                <a:r>
                  <a:rPr lang="en-US" dirty="0" err="1"/>
                  <a:t>nhiều</a:t>
                </a:r>
                <a:r>
                  <a:rPr lang="en-US"/>
                  <a:t> </a:t>
                </a:r>
                <a:r>
                  <a:rPr lang="en-US" dirty="0" err="1"/>
                  <a:t>hạng</a:t>
                </a:r>
                <a:r>
                  <a:rPr lang="en-US"/>
                  <a:t> </a:t>
                </a:r>
                <a:r>
                  <a:rPr lang="en-US" dirty="0" err="1"/>
                  <a:t>mục</a:t>
                </a:r>
                <a:r>
                  <a:rPr lang="en-US"/>
                  <a:t> </a:t>
                </a:r>
                <a:r>
                  <a:rPr lang="en-US" dirty="0" err="1"/>
                  <a:t>riêng</a:t>
                </a:r>
                <a:r>
                  <a:rPr lang="en-US"/>
                  <a:t> </a:t>
                </a:r>
              </a:p>
              <a:p>
                <a:pPr marL="0" indent="0" defTabSz="914400" eaLnBrk="1" fontAlgn="auto" hangingPunct="1">
                  <a:lnSpc>
                    <a:spcPct val="100000"/>
                  </a:lnSpc>
                  <a:spcBef>
                    <a:spcPts val="0"/>
                  </a:spcBef>
                  <a:spcAft>
                    <a:spcPts val="0"/>
                  </a:spcAft>
                  <a:buNone/>
                </a:pPr>
                <a14:m>
                  <m:oMath xmlns:m="http://schemas.openxmlformats.org/officeDocument/2006/math">
                    <m:r>
                      <a:rPr lang="en-US" i="1">
                        <a:latin typeface="Cambria Math" charset="0"/>
                        <a:ea typeface="Cambria Math" charset="0"/>
                        <a:cs typeface="Cambria Math" charset="0"/>
                      </a:rPr>
                      <m:t>⟹</m:t>
                    </m:r>
                  </m:oMath>
                </a14:m>
                <a:r>
                  <a:rPr lang="en-US"/>
                  <a:t> </a:t>
                </a:r>
                <a:r>
                  <a:rPr lang="en-US" dirty="0" err="1"/>
                  <a:t>Lợi</a:t>
                </a:r>
                <a:r>
                  <a:rPr lang="en-US"/>
                  <a:t> </a:t>
                </a:r>
                <a:r>
                  <a:rPr lang="en-US" dirty="0" err="1"/>
                  <a:t>ích</a:t>
                </a:r>
                <a:r>
                  <a:rPr lang="en-US"/>
                  <a:t> </a:t>
                </a:r>
                <a:r>
                  <a:rPr lang="en-US" dirty="0" err="1"/>
                  <a:t>tối</a:t>
                </a:r>
                <a:r>
                  <a:rPr lang="en-US"/>
                  <a:t> </a:t>
                </a:r>
                <a:r>
                  <a:rPr lang="en-US" dirty="0" err="1"/>
                  <a:t>đa</a:t>
                </a:r>
                <a:r>
                  <a:rPr lang="en-US"/>
                  <a:t>, </a:t>
                </a:r>
                <a:r>
                  <a:rPr lang="en-US" dirty="0" err="1"/>
                  <a:t>giảm</a:t>
                </a:r>
                <a:r>
                  <a:rPr lang="en-US"/>
                  <a:t> </a:t>
                </a:r>
                <a:r>
                  <a:rPr lang="en-US" dirty="0" err="1"/>
                  <a:t>thiểu</a:t>
                </a:r>
                <a:r>
                  <a:rPr lang="en-US"/>
                  <a:t> </a:t>
                </a:r>
                <a:r>
                  <a:rPr lang="en-US" dirty="0" err="1"/>
                  <a:t>rủi</a:t>
                </a:r>
                <a:r>
                  <a:rPr lang="en-US"/>
                  <a:t> </a:t>
                </a:r>
                <a:r>
                  <a:rPr lang="en-US" dirty="0" err="1"/>
                  <a:t>ro</a:t>
                </a:r>
                <a:r>
                  <a:rPr lang="en-US"/>
                  <a:t>  </a:t>
                </a:r>
              </a:p>
              <a:p>
                <a:pPr marL="457200" marR="0" lvl="0" indent="-457200" defTabSz="914400" eaLnBrk="1" fontAlgn="auto" latinLnBrk="0" hangingPunct="1">
                  <a:lnSpc>
                    <a:spcPct val="100000"/>
                  </a:lnSpc>
                  <a:spcBef>
                    <a:spcPts val="0"/>
                  </a:spcBef>
                  <a:spcAft>
                    <a:spcPts val="0"/>
                  </a:spcAft>
                  <a:buClrTx/>
                  <a:buSzTx/>
                  <a:buAutoNum type="alphaLcPeriod"/>
                  <a:tabLst/>
                  <a:defRPr/>
                </a:pPr>
                <a:endParaRPr lang="en-US" b="1"/>
              </a:p>
              <a:p>
                <a:pPr marL="0" marR="0" lvl="0" indent="0" defTabSz="914400" eaLnBrk="1" fontAlgn="auto" latinLnBrk="0" hangingPunct="1">
                  <a:lnSpc>
                    <a:spcPct val="100000"/>
                  </a:lnSpc>
                  <a:spcBef>
                    <a:spcPts val="0"/>
                  </a:spcBef>
                  <a:spcAft>
                    <a:spcPts val="0"/>
                  </a:spcAft>
                  <a:buClrTx/>
                  <a:buSzTx/>
                  <a:buNone/>
                  <a:tabLst/>
                  <a:defRPr/>
                </a:pPr>
                <a:endParaRPr lang="en-US" b="1"/>
              </a:p>
            </p:txBody>
          </p:sp>
        </mc:Choice>
        <mc:Fallback xmlns="">
          <p:sp>
            <p:nvSpPr>
              <p:cNvPr id="3" name="Content Placeholder 2">
                <a:extLst>
                  <a:ext uri="{FF2B5EF4-FFF2-40B4-BE49-F238E27FC236}">
                    <a16:creationId xmlns="" xmlns:a16="http://schemas.microsoft.com/office/drawing/2014/main" xmlns:a14="http://schemas.microsoft.com/office/drawing/2010/main" id="{91A7D906-CEFF-4F35-95F3-713553BDF255}"/>
                  </a:ext>
                </a:extLst>
              </p:cNvPr>
              <p:cNvSpPr>
                <a:spLocks noGrp="1" noRot="1" noChangeAspect="1" noMove="1" noResize="1" noEditPoints="1" noAdjustHandles="1" noChangeArrowheads="1" noChangeShapeType="1" noTextEdit="1"/>
              </p:cNvSpPr>
              <p:nvPr>
                <p:ph idx="1"/>
              </p:nvPr>
            </p:nvSpPr>
            <p:spPr>
              <a:blipFill rotWithShape="0">
                <a:blip r:embed="rId2"/>
                <a:stretch>
                  <a:fillRect l="-833" t="-746"/>
                </a:stretch>
              </a:blipFill>
            </p:spPr>
            <p:txBody>
              <a:bodyPr/>
              <a:lstStyle/>
              <a:p>
                <a:r>
                  <a:rPr lang="en-US">
                    <a:noFill/>
                  </a:rPr>
                  <a:t> </a:t>
                </a:r>
              </a:p>
            </p:txBody>
          </p:sp>
        </mc:Fallback>
      </mc:AlternateContent>
    </p:spTree>
    <p:extLst>
      <p:ext uri="{BB962C8B-B14F-4D97-AF65-F5344CB8AC3E}">
        <p14:creationId xmlns:p14="http://schemas.microsoft.com/office/powerpoint/2010/main" val="42223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3.    </a:t>
            </a:r>
            <a:r>
              <a:rPr lang="en-US" b="1" dirty="0" err="1"/>
              <a:t>Lý</a:t>
            </a:r>
            <a:r>
              <a:rPr lang="en-US" b="1" dirty="0"/>
              <a:t> </a:t>
            </a:r>
            <a:r>
              <a:rPr lang="en-US" b="1" dirty="0" err="1"/>
              <a:t>thuyết</a:t>
            </a:r>
            <a:r>
              <a:rPr lang="en-US" b="1" dirty="0"/>
              <a:t> </a:t>
            </a:r>
            <a:r>
              <a:rPr lang="en-US" b="1" dirty="0" err="1"/>
              <a:t>trò</a:t>
            </a:r>
            <a:r>
              <a:rPr lang="en-US" b="1" dirty="0"/>
              <a:t> </a:t>
            </a:r>
            <a:r>
              <a:rPr lang="en-US" b="1" dirty="0" err="1"/>
              <a:t>chơi</a:t>
            </a:r>
            <a:r>
              <a:rPr lang="en-US" b="1" dirty="0"/>
              <a:t>, </a:t>
            </a:r>
            <a:r>
              <a:rPr lang="en-US" b="1" dirty="0" err="1"/>
              <a:t>cân</a:t>
            </a:r>
            <a:r>
              <a:rPr lang="en-US" b="1" dirty="0"/>
              <a:t> </a:t>
            </a:r>
            <a:r>
              <a:rPr lang="en-US" b="1" dirty="0" err="1"/>
              <a:t>bằng</a:t>
            </a:r>
            <a:r>
              <a:rPr lang="en-US" b="1" dirty="0"/>
              <a:t> Nash</a:t>
            </a:r>
          </a:p>
          <a:p>
            <a:pPr marL="0" indent="0" defTabSz="914400" eaLnBrk="1" fontAlgn="auto" hangingPunct="1">
              <a:lnSpc>
                <a:spcPct val="100000"/>
              </a:lnSpc>
              <a:spcBef>
                <a:spcPts val="0"/>
              </a:spcBef>
              <a:spcAft>
                <a:spcPts val="0"/>
              </a:spcAft>
              <a:buNone/>
            </a:pPr>
            <a:r>
              <a:rPr lang="en-US" b="1" dirty="0"/>
              <a:t>a.    </a:t>
            </a:r>
            <a:r>
              <a:rPr lang="en-US" b="1" dirty="0" err="1"/>
              <a:t>Lý</a:t>
            </a:r>
            <a:r>
              <a:rPr lang="en-US" b="1" dirty="0"/>
              <a:t> </a:t>
            </a:r>
            <a:r>
              <a:rPr lang="en-US" b="1" dirty="0" err="1"/>
              <a:t>thuyết</a:t>
            </a:r>
            <a:r>
              <a:rPr lang="en-US" b="1" dirty="0"/>
              <a:t> </a:t>
            </a:r>
            <a:r>
              <a:rPr lang="en-US" b="1" dirty="0" err="1"/>
              <a:t>trò</a:t>
            </a:r>
            <a:r>
              <a:rPr lang="en-US" b="1" dirty="0"/>
              <a:t> </a:t>
            </a:r>
            <a:r>
              <a:rPr lang="en-US" b="1" dirty="0" err="1"/>
              <a:t>chơi</a:t>
            </a:r>
            <a:endParaRPr lang="en-US" b="1" dirty="0"/>
          </a:p>
          <a:p>
            <a:pPr marL="0" indent="0" defTabSz="914400" eaLnBrk="1" fontAlgn="auto" hangingPunct="1">
              <a:lnSpc>
                <a:spcPct val="100000"/>
              </a:lnSpc>
              <a:spcBef>
                <a:spcPts val="0"/>
              </a:spcBef>
              <a:spcAft>
                <a:spcPts val="0"/>
              </a:spcAft>
              <a:buNone/>
            </a:pPr>
            <a:r>
              <a:rPr lang="en-US" dirty="0"/>
              <a:t>	</a:t>
            </a:r>
            <a:r>
              <a:rPr lang="en-US" dirty="0" err="1"/>
              <a:t>Trò</a:t>
            </a:r>
            <a:r>
              <a:rPr lang="en-US" dirty="0"/>
              <a:t> </a:t>
            </a:r>
            <a:r>
              <a:rPr lang="en-US" dirty="0" err="1"/>
              <a:t>chơi</a:t>
            </a:r>
            <a:r>
              <a:rPr lang="en-US" dirty="0"/>
              <a:t>:</a:t>
            </a:r>
          </a:p>
          <a:p>
            <a:pPr marL="0" indent="0" defTabSz="914400" eaLnBrk="1" fontAlgn="auto" hangingPunct="1">
              <a:lnSpc>
                <a:spcPct val="100000"/>
              </a:lnSpc>
              <a:spcBef>
                <a:spcPts val="0"/>
              </a:spcBef>
              <a:spcAft>
                <a:spcPts val="0"/>
              </a:spcAft>
              <a:buNone/>
            </a:pPr>
            <a:endParaRPr lang="en-US" dirty="0"/>
          </a:p>
          <a:p>
            <a:pPr lvl="1" defTabSz="914400" eaLnBrk="1" fontAlgn="auto" hangingPunct="1">
              <a:lnSpc>
                <a:spcPct val="100000"/>
              </a:lnSpc>
              <a:spcBef>
                <a:spcPts val="0"/>
              </a:spcBef>
              <a:spcAft>
                <a:spcPts val="0"/>
              </a:spcAft>
            </a:pPr>
            <a:endParaRPr lang="en-US" dirty="0"/>
          </a:p>
          <a:p>
            <a:pPr marL="0" indent="0" defTabSz="914400" eaLnBrk="1" fontAlgn="auto" hangingPunct="1">
              <a:lnSpc>
                <a:spcPct val="100000"/>
              </a:lnSpc>
              <a:spcBef>
                <a:spcPts val="0"/>
              </a:spcBef>
              <a:spcAft>
                <a:spcPts val="0"/>
              </a:spcAft>
              <a:buNone/>
            </a:pPr>
            <a:r>
              <a:rPr lang="en-US" dirty="0"/>
              <a:t>		</a:t>
            </a:r>
          </a:p>
          <a:p>
            <a:pPr marL="0" indent="0" defTabSz="914400" eaLnBrk="1" fontAlgn="auto" hangingPunct="1">
              <a:lnSpc>
                <a:spcPct val="100000"/>
              </a:lnSpc>
              <a:spcBef>
                <a:spcPts val="0"/>
              </a:spcBef>
              <a:spcAft>
                <a:spcPts val="0"/>
              </a:spcAft>
              <a:buNone/>
            </a:pPr>
            <a:r>
              <a:rPr lang="en-US" dirty="0"/>
              <a:t>        </a:t>
            </a: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
        <p:nvSpPr>
          <p:cNvPr id="5" name="Rectangle 3">
            <a:extLst>
              <a:ext uri="{FF2B5EF4-FFF2-40B4-BE49-F238E27FC236}">
                <a16:creationId xmlns:a16="http://schemas.microsoft.com/office/drawing/2014/main" id="{B7FDF6A0-63B2-49D9-BC4B-644EA8730C83}"/>
              </a:ext>
            </a:extLst>
          </p:cNvPr>
          <p:cNvSpPr/>
          <p:nvPr/>
        </p:nvSpPr>
        <p:spPr>
          <a:xfrm>
            <a:off x="3238498" y="2154350"/>
            <a:ext cx="2666999" cy="671851"/>
          </a:xfrm>
          <a:prstGeom prst="rect">
            <a:avLst/>
          </a:prstGeom>
        </p:spPr>
        <p:txBody>
          <a:bodyPr wrap="square">
            <a:spAutoFit/>
          </a:bodyPr>
          <a:lstStyle/>
          <a:p>
            <a:pPr marL="0" marR="0" indent="173990" algn="ctr">
              <a:lnSpc>
                <a:spcPct val="150000"/>
              </a:lnSpc>
              <a:spcBef>
                <a:spcPts val="300"/>
              </a:spcBef>
              <a:spcAft>
                <a:spcPts val="300"/>
              </a:spcAft>
            </a:pPr>
            <a:r>
              <a:rPr lang="fr-FR" sz="2800" i="1" dirty="0">
                <a:latin typeface="+mn-lt"/>
                <a:ea typeface="Calibri" panose="020F0502020204030204" pitchFamily="34" charset="0"/>
              </a:rPr>
              <a:t>G = (N, S</a:t>
            </a:r>
            <a:r>
              <a:rPr lang="fr-FR" sz="2800" i="1" baseline="-25000" dirty="0">
                <a:latin typeface="+mn-lt"/>
                <a:ea typeface="Calibri" panose="020F0502020204030204" pitchFamily="34" charset="0"/>
              </a:rPr>
              <a:t>i</a:t>
            </a:r>
            <a:r>
              <a:rPr lang="fr-FR" sz="2800" i="1" dirty="0">
                <a:latin typeface="+mn-lt"/>
                <a:ea typeface="Calibri" panose="020F0502020204030204" pitchFamily="34" charset="0"/>
              </a:rPr>
              <a:t>, </a:t>
            </a:r>
            <a:r>
              <a:rPr lang="fr-FR" sz="2800" i="1" dirty="0" err="1">
                <a:latin typeface="+mn-lt"/>
                <a:ea typeface="Calibri" panose="020F0502020204030204" pitchFamily="34" charset="0"/>
              </a:rPr>
              <a:t>u</a:t>
            </a:r>
            <a:r>
              <a:rPr lang="fr-FR" sz="2800" i="1" baseline="-25000" dirty="0" err="1">
                <a:latin typeface="+mn-lt"/>
                <a:ea typeface="Calibri" panose="020F0502020204030204" pitchFamily="34" charset="0"/>
              </a:rPr>
              <a:t>i</a:t>
            </a:r>
            <a:r>
              <a:rPr lang="fr-FR" sz="2800" i="1" dirty="0">
                <a:latin typeface="+mn-lt"/>
                <a:ea typeface="Calibri" panose="020F0502020204030204" pitchFamily="34" charset="0"/>
              </a:rPr>
              <a:t>)</a:t>
            </a:r>
            <a:endParaRPr lang="en-US" sz="1400" dirty="0">
              <a:effectLst/>
              <a:latin typeface="+mn-lt"/>
              <a:ea typeface="Calibri" panose="020F0502020204030204" pitchFamily="34" charset="0"/>
            </a:endParaRPr>
          </a:p>
        </p:txBody>
      </p:sp>
      <p:sp>
        <p:nvSpPr>
          <p:cNvPr id="9" name="Rectangle 8">
            <a:extLst>
              <a:ext uri="{FF2B5EF4-FFF2-40B4-BE49-F238E27FC236}">
                <a16:creationId xmlns:a16="http://schemas.microsoft.com/office/drawing/2014/main" id="{54D98EE1-1316-432A-B203-B0E55B0364D9}"/>
              </a:ext>
            </a:extLst>
          </p:cNvPr>
          <p:cNvSpPr/>
          <p:nvPr/>
        </p:nvSpPr>
        <p:spPr>
          <a:xfrm>
            <a:off x="1584958" y="2826201"/>
            <a:ext cx="5974081" cy="1942198"/>
          </a:xfrm>
          <a:prstGeom prst="rect">
            <a:avLst/>
          </a:prstGeom>
        </p:spPr>
        <p:txBody>
          <a:bodyPr wrap="square">
            <a:spAutoFit/>
          </a:bodyPr>
          <a:lstStyle/>
          <a:p>
            <a:pPr marL="342900" marR="0" lvl="0" indent="-342900" algn="just">
              <a:lnSpc>
                <a:spcPct val="150000"/>
              </a:lnSpc>
              <a:spcBef>
                <a:spcPts val="300"/>
              </a:spcBef>
              <a:spcAft>
                <a:spcPts val="300"/>
              </a:spcAft>
              <a:buFont typeface="Symbol" panose="05050102010706020507" pitchFamily="18" charset="2"/>
              <a:buChar char=""/>
            </a:pPr>
            <a:r>
              <a:rPr lang="fr-FR" i="1" dirty="0">
                <a:latin typeface="+mn-lt"/>
                <a:ea typeface="Times New Roman" panose="02020603050405020304" pitchFamily="18" charset="0"/>
                <a:cs typeface="Times New Roman" panose="02020603050405020304" pitchFamily="18" charset="0"/>
              </a:rPr>
              <a:t>N =</a:t>
            </a:r>
            <a:r>
              <a:rPr lang="fr-FR" dirty="0">
                <a:latin typeface="+mn-lt"/>
                <a:ea typeface="Times New Roman" panose="02020603050405020304" pitchFamily="18" charset="0"/>
                <a:cs typeface="Times New Roman" panose="02020603050405020304" pitchFamily="18" charset="0"/>
              </a:rPr>
              <a:t> {1, 2, …, n}: </a:t>
            </a:r>
            <a:r>
              <a:rPr lang="fr-FR" dirty="0" err="1">
                <a:latin typeface="+mn-lt"/>
                <a:ea typeface="Times New Roman" panose="02020603050405020304" pitchFamily="18" charset="0"/>
                <a:cs typeface="Times New Roman" panose="02020603050405020304" pitchFamily="18" charset="0"/>
              </a:rPr>
              <a:t>tập</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người</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chơi</a:t>
            </a:r>
            <a:endParaRPr lang="en-US" sz="1400" dirty="0">
              <a:latin typeface="+mn-lt"/>
              <a:ea typeface="Times New Roman" panose="02020603050405020304" pitchFamily="18" charset="0"/>
              <a:cs typeface="Times New Roman" panose="02020603050405020304" pitchFamily="18" charset="0"/>
            </a:endParaRPr>
          </a:p>
          <a:p>
            <a:pPr marL="342900" marR="0" lvl="0" indent="-342900" algn="just">
              <a:lnSpc>
                <a:spcPct val="150000"/>
              </a:lnSpc>
              <a:spcBef>
                <a:spcPts val="300"/>
              </a:spcBef>
              <a:spcAft>
                <a:spcPts val="300"/>
              </a:spcAft>
              <a:buFont typeface="Symbol" panose="05050102010706020507" pitchFamily="18" charset="2"/>
              <a:buChar char=""/>
            </a:pPr>
            <a:r>
              <a:rPr lang="fr-FR" i="1" dirty="0">
                <a:latin typeface="+mn-lt"/>
                <a:ea typeface="Times New Roman" panose="02020603050405020304" pitchFamily="18" charset="0"/>
                <a:cs typeface="Times New Roman" panose="02020603050405020304" pitchFamily="18" charset="0"/>
              </a:rPr>
              <a:t>S</a:t>
            </a:r>
            <a:r>
              <a:rPr lang="fr-FR" i="1" baseline="-25000" dirty="0">
                <a:latin typeface="+mn-lt"/>
                <a:ea typeface="Times New Roman" panose="02020603050405020304" pitchFamily="18" charset="0"/>
                <a:cs typeface="Times New Roman" panose="02020603050405020304" pitchFamily="18" charset="0"/>
              </a:rPr>
              <a:t>i</a:t>
            </a:r>
            <a:r>
              <a:rPr lang="fr-FR" i="1" dirty="0">
                <a:latin typeface="+mn-lt"/>
                <a:ea typeface="Times New Roman" panose="02020603050405020304" pitchFamily="18" charset="0"/>
                <a:cs typeface="Times New Roman" panose="02020603050405020304" pitchFamily="18" charset="0"/>
              </a:rPr>
              <a:t> : </a:t>
            </a:r>
            <a:r>
              <a:rPr lang="fr-FR" dirty="0" err="1">
                <a:latin typeface="+mn-lt"/>
                <a:ea typeface="Times New Roman" panose="02020603050405020304" pitchFamily="18" charset="0"/>
                <a:cs typeface="Times New Roman" panose="02020603050405020304" pitchFamily="18" charset="0"/>
              </a:rPr>
              <a:t>tập</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hành</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động</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của</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người</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chơi</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thứ</a:t>
            </a:r>
            <a:r>
              <a:rPr lang="fr-FR" dirty="0">
                <a:latin typeface="+mn-lt"/>
                <a:ea typeface="Times New Roman" panose="02020603050405020304" pitchFamily="18" charset="0"/>
                <a:cs typeface="Times New Roman" panose="02020603050405020304" pitchFamily="18" charset="0"/>
              </a:rPr>
              <a:t> </a:t>
            </a:r>
            <a:r>
              <a:rPr lang="fr-FR" i="1" dirty="0">
                <a:latin typeface="+mn-lt"/>
                <a:ea typeface="Times New Roman" panose="02020603050405020304" pitchFamily="18" charset="0"/>
                <a:cs typeface="Times New Roman" panose="02020603050405020304" pitchFamily="18" charset="0"/>
              </a:rPr>
              <a:t>i</a:t>
            </a:r>
            <a:r>
              <a:rPr lang="fr-FR" dirty="0">
                <a:latin typeface="+mn-lt"/>
                <a:ea typeface="Times New Roman" panose="02020603050405020304" pitchFamily="18" charset="0"/>
                <a:cs typeface="Times New Roman" panose="02020603050405020304" pitchFamily="18" charset="0"/>
              </a:rPr>
              <a:t> (</a:t>
            </a:r>
            <a:r>
              <a:rPr lang="fr-FR" i="1" dirty="0">
                <a:latin typeface="+mn-lt"/>
                <a:ea typeface="Times New Roman" panose="02020603050405020304" pitchFamily="18" charset="0"/>
                <a:cs typeface="Times New Roman" panose="02020603050405020304" pitchFamily="18" charset="0"/>
              </a:rPr>
              <a:t>i </a:t>
            </a:r>
            <a:r>
              <a:rPr lang="fr-FR" i="1" dirty="0">
                <a:latin typeface="+mn-lt"/>
                <a:ea typeface="Times New Roman" panose="02020603050405020304" pitchFamily="18" charset="0"/>
                <a:cs typeface="Cambria Math" panose="02040503050406030204" pitchFamily="18" charset="0"/>
              </a:rPr>
              <a:t>∈</a:t>
            </a:r>
            <a:r>
              <a:rPr lang="fr-FR" i="1" dirty="0">
                <a:latin typeface="+mn-lt"/>
                <a:ea typeface="Times New Roman" panose="02020603050405020304" pitchFamily="18" charset="0"/>
                <a:cs typeface="Times New Roman" panose="02020603050405020304" pitchFamily="18" charset="0"/>
              </a:rPr>
              <a:t> N</a:t>
            </a:r>
            <a:r>
              <a:rPr lang="fr-FR" dirty="0">
                <a:latin typeface="+mn-lt"/>
                <a:ea typeface="Times New Roman" panose="02020603050405020304" pitchFamily="18" charset="0"/>
                <a:cs typeface="Times New Roman" panose="02020603050405020304" pitchFamily="18" charset="0"/>
              </a:rPr>
              <a:t>)</a:t>
            </a:r>
            <a:endParaRPr lang="en-US" sz="1400" dirty="0">
              <a:latin typeface="+mn-lt"/>
              <a:ea typeface="Times New Roman" panose="02020603050405020304" pitchFamily="18" charset="0"/>
              <a:cs typeface="Times New Roman" panose="02020603050405020304" pitchFamily="18" charset="0"/>
            </a:endParaRPr>
          </a:p>
          <a:p>
            <a:pPr marL="342900" marR="0" lvl="0" indent="-342900" algn="just">
              <a:lnSpc>
                <a:spcPct val="150000"/>
              </a:lnSpc>
              <a:spcBef>
                <a:spcPts val="300"/>
              </a:spcBef>
              <a:spcAft>
                <a:spcPts val="300"/>
              </a:spcAft>
              <a:buFont typeface="Symbol" panose="05050102010706020507" pitchFamily="18" charset="2"/>
              <a:buChar char=""/>
            </a:pPr>
            <a:r>
              <a:rPr lang="fr-FR" i="1" dirty="0">
                <a:latin typeface="+mn-lt"/>
                <a:ea typeface="Times New Roman" panose="02020603050405020304" pitchFamily="18" charset="0"/>
                <a:cs typeface="Times New Roman" panose="02020603050405020304" pitchFamily="18" charset="0"/>
              </a:rPr>
              <a:t>S =</a:t>
            </a:r>
            <a:r>
              <a:rPr lang="fr-FR" dirty="0">
                <a:latin typeface="+mn-lt"/>
                <a:ea typeface="Times New Roman" panose="02020603050405020304" pitchFamily="18" charset="0"/>
                <a:cs typeface="Times New Roman" panose="02020603050405020304" pitchFamily="18" charset="0"/>
              </a:rPr>
              <a:t>{</a:t>
            </a:r>
            <a:r>
              <a:rPr lang="fr-FR" i="1" dirty="0">
                <a:latin typeface="+mn-lt"/>
                <a:ea typeface="Times New Roman" panose="02020603050405020304" pitchFamily="18" charset="0"/>
                <a:cs typeface="Times New Roman" panose="02020603050405020304" pitchFamily="18" charset="0"/>
              </a:rPr>
              <a:t>s</a:t>
            </a:r>
            <a:r>
              <a:rPr lang="fr-FR" dirty="0">
                <a:latin typeface="+mn-lt"/>
                <a:ea typeface="Times New Roman" panose="02020603050405020304" pitchFamily="18" charset="0"/>
                <a:cs typeface="Times New Roman" panose="02020603050405020304" pitchFamily="18" charset="0"/>
              </a:rPr>
              <a:t> </a:t>
            </a:r>
            <a:r>
              <a:rPr lang="fr-FR" i="1" dirty="0">
                <a:latin typeface="+mn-lt"/>
                <a:ea typeface="Times New Roman" panose="02020603050405020304" pitchFamily="18" charset="0"/>
                <a:cs typeface="Times New Roman" panose="02020603050405020304" pitchFamily="18" charset="0"/>
              </a:rPr>
              <a:t>|</a:t>
            </a:r>
            <a:r>
              <a:rPr lang="fr-FR" dirty="0">
                <a:latin typeface="+mn-lt"/>
                <a:ea typeface="Times New Roman" panose="02020603050405020304" pitchFamily="18" charset="0"/>
                <a:cs typeface="Times New Roman" panose="02020603050405020304" pitchFamily="18" charset="0"/>
              </a:rPr>
              <a:t> </a:t>
            </a:r>
            <a:r>
              <a:rPr lang="fr-FR" i="1" dirty="0">
                <a:latin typeface="+mn-lt"/>
                <a:ea typeface="Times New Roman" panose="02020603050405020304" pitchFamily="18" charset="0"/>
                <a:cs typeface="Times New Roman" panose="02020603050405020304" pitchFamily="18" charset="0"/>
              </a:rPr>
              <a:t>s = (s</a:t>
            </a:r>
            <a:r>
              <a:rPr lang="fr-FR" i="1" baseline="-25000" dirty="0">
                <a:latin typeface="+mn-lt"/>
                <a:ea typeface="Times New Roman" panose="02020603050405020304" pitchFamily="18" charset="0"/>
                <a:cs typeface="Times New Roman" panose="02020603050405020304" pitchFamily="18" charset="0"/>
              </a:rPr>
              <a:t>i</a:t>
            </a:r>
            <a:r>
              <a:rPr lang="fr-FR" i="1" dirty="0">
                <a:latin typeface="+mn-lt"/>
                <a:ea typeface="Times New Roman" panose="02020603050405020304" pitchFamily="18" charset="0"/>
                <a:cs typeface="Times New Roman" panose="02020603050405020304" pitchFamily="18" charset="0"/>
              </a:rPr>
              <a:t>)</a:t>
            </a:r>
            <a:r>
              <a:rPr lang="fr-FR" i="1" baseline="-25000" dirty="0" err="1">
                <a:latin typeface="+mn-lt"/>
                <a:ea typeface="Times New Roman" panose="02020603050405020304" pitchFamily="18" charset="0"/>
                <a:cs typeface="Times New Roman" panose="02020603050405020304" pitchFamily="18" charset="0"/>
              </a:rPr>
              <a:t>i</a:t>
            </a:r>
            <a:r>
              <a:rPr lang="fr-FR" i="1" baseline="-25000" dirty="0" err="1">
                <a:latin typeface="+mn-lt"/>
                <a:ea typeface="Times New Roman" panose="02020603050405020304" pitchFamily="18" charset="0"/>
                <a:cs typeface="Cambria Math" panose="02040503050406030204" pitchFamily="18" charset="0"/>
              </a:rPr>
              <a:t>∈</a:t>
            </a:r>
            <a:r>
              <a:rPr lang="fr-FR" i="1" baseline="-25000" dirty="0" err="1">
                <a:latin typeface="+mn-lt"/>
                <a:ea typeface="Times New Roman" panose="02020603050405020304" pitchFamily="18" charset="0"/>
                <a:cs typeface="Times New Roman" panose="02020603050405020304" pitchFamily="18" charset="0"/>
              </a:rPr>
              <a:t>N</a:t>
            </a:r>
            <a:r>
              <a:rPr lang="fr-FR" i="1" dirty="0">
                <a:latin typeface="+mn-lt"/>
                <a:ea typeface="Times New Roman" panose="02020603050405020304" pitchFamily="18" charset="0"/>
                <a:cs typeface="Times New Roman" panose="02020603050405020304" pitchFamily="18" charset="0"/>
              </a:rPr>
              <a:t>,</a:t>
            </a:r>
            <a:r>
              <a:rPr lang="fr-FR" dirty="0">
                <a:latin typeface="+mn-lt"/>
                <a:ea typeface="Times New Roman" panose="02020603050405020304" pitchFamily="18" charset="0"/>
                <a:cs typeface="Times New Roman" panose="02020603050405020304" pitchFamily="18" charset="0"/>
              </a:rPr>
              <a:t> </a:t>
            </a:r>
            <a:r>
              <a:rPr lang="fr-FR" i="1" dirty="0" err="1">
                <a:latin typeface="+mn-lt"/>
                <a:ea typeface="Times New Roman" panose="02020603050405020304" pitchFamily="18" charset="0"/>
                <a:cs typeface="Times New Roman" panose="02020603050405020304" pitchFamily="18" charset="0"/>
              </a:rPr>
              <a:t>s</a:t>
            </a:r>
            <a:r>
              <a:rPr lang="fr-FR" i="1" baseline="-25000" dirty="0" err="1">
                <a:latin typeface="+mn-lt"/>
                <a:ea typeface="Times New Roman" panose="02020603050405020304" pitchFamily="18" charset="0"/>
                <a:cs typeface="Times New Roman" panose="02020603050405020304" pitchFamily="18" charset="0"/>
              </a:rPr>
              <a:t>i</a:t>
            </a:r>
            <a:r>
              <a:rPr lang="fr-FR" i="1" dirty="0" err="1">
                <a:latin typeface="+mn-lt"/>
                <a:ea typeface="Times New Roman" panose="02020603050405020304" pitchFamily="18" charset="0"/>
                <a:cs typeface="Cambria Math" panose="02040503050406030204" pitchFamily="18" charset="0"/>
              </a:rPr>
              <a:t>∈</a:t>
            </a:r>
            <a:r>
              <a:rPr lang="fr-FR" i="1" dirty="0" err="1">
                <a:latin typeface="+mn-lt"/>
                <a:ea typeface="Times New Roman" panose="02020603050405020304" pitchFamily="18" charset="0"/>
                <a:cs typeface="Times New Roman" panose="02020603050405020304" pitchFamily="18" charset="0"/>
              </a:rPr>
              <a:t>S</a:t>
            </a:r>
            <a:r>
              <a:rPr lang="fr-FR" i="1" baseline="-25000" dirty="0" err="1">
                <a:latin typeface="+mn-lt"/>
                <a:ea typeface="Times New Roman" panose="02020603050405020304" pitchFamily="18" charset="0"/>
                <a:cs typeface="Times New Roman" panose="02020603050405020304" pitchFamily="18" charset="0"/>
              </a:rPr>
              <a:t>i</a:t>
            </a:r>
            <a:r>
              <a:rPr lang="fr-FR" dirty="0">
                <a:latin typeface="+mn-lt"/>
                <a:ea typeface="Times New Roman" panose="02020603050405020304" pitchFamily="18" charset="0"/>
                <a:cs typeface="Times New Roman" panose="02020603050405020304" pitchFamily="18" charset="0"/>
              </a:rPr>
              <a:t>, </a:t>
            </a:r>
            <a:r>
              <a:rPr lang="fr-FR" dirty="0">
                <a:latin typeface="+mn-lt"/>
                <a:ea typeface="Times New Roman" panose="02020603050405020304" pitchFamily="18" charset="0"/>
                <a:cs typeface="Cambria Math" panose="02040503050406030204" pitchFamily="18" charset="0"/>
              </a:rPr>
              <a:t>∀</a:t>
            </a:r>
            <a:r>
              <a:rPr lang="fr-FR" i="1" dirty="0">
                <a:latin typeface="+mn-lt"/>
                <a:ea typeface="Times New Roman" panose="02020603050405020304" pitchFamily="18" charset="0"/>
                <a:cs typeface="Times New Roman" panose="02020603050405020304" pitchFamily="18" charset="0"/>
              </a:rPr>
              <a:t>i </a:t>
            </a:r>
            <a:r>
              <a:rPr lang="fr-FR" i="1" dirty="0">
                <a:latin typeface="+mn-lt"/>
                <a:ea typeface="Times New Roman" panose="02020603050405020304" pitchFamily="18" charset="0"/>
                <a:cs typeface="Cambria Math" panose="02040503050406030204" pitchFamily="18" charset="0"/>
              </a:rPr>
              <a:t>∈</a:t>
            </a:r>
            <a:r>
              <a:rPr lang="fr-FR" i="1" dirty="0">
                <a:latin typeface="+mn-lt"/>
                <a:ea typeface="Times New Roman" panose="02020603050405020304" pitchFamily="18" charset="0"/>
                <a:cs typeface="Times New Roman" panose="02020603050405020304" pitchFamily="18" charset="0"/>
              </a:rPr>
              <a:t> N </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một</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cấu</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hình</a:t>
            </a:r>
            <a:r>
              <a:rPr lang="fr-FR" dirty="0">
                <a:latin typeface="+mn-lt"/>
                <a:ea typeface="Times New Roman" panose="02020603050405020304" pitchFamily="18" charset="0"/>
                <a:cs typeface="Times New Roman" panose="02020603050405020304" pitchFamily="18" charset="0"/>
              </a:rPr>
              <a:t>/</a:t>
            </a:r>
            <a:r>
              <a:rPr lang="fr-FR" dirty="0" err="1">
                <a:latin typeface="+mn-lt"/>
                <a:ea typeface="Times New Roman" panose="02020603050405020304" pitchFamily="18" charset="0"/>
                <a:cs typeface="Times New Roman" panose="02020603050405020304" pitchFamily="18" charset="0"/>
              </a:rPr>
              <a:t>chiến</a:t>
            </a:r>
            <a:r>
              <a:rPr lang="fr-FR" dirty="0">
                <a:latin typeface="+mn-lt"/>
                <a:ea typeface="Times New Roman" panose="02020603050405020304" pitchFamily="18" charset="0"/>
                <a:cs typeface="Times New Roman" panose="02020603050405020304" pitchFamily="18" charset="0"/>
              </a:rPr>
              <a:t> l</a:t>
            </a:r>
            <a:r>
              <a:rPr lang="vi-VN" dirty="0">
                <a:latin typeface="+mn-lt"/>
                <a:ea typeface="Times New Roman" panose="02020603050405020304" pitchFamily="18" charset="0"/>
                <a:cs typeface="Times New Roman" panose="02020603050405020304" pitchFamily="18" charset="0"/>
              </a:rPr>
              <a:t>ư</a:t>
            </a:r>
            <a:r>
              <a:rPr lang="en-US" dirty="0" err="1">
                <a:latin typeface="+mn-lt"/>
                <a:ea typeface="Times New Roman" panose="02020603050405020304" pitchFamily="18" charset="0"/>
                <a:cs typeface="Times New Roman" panose="02020603050405020304" pitchFamily="18" charset="0"/>
              </a:rPr>
              <a:t>ợc</a:t>
            </a:r>
            <a:endParaRPr lang="en-US" sz="1400" dirty="0">
              <a:latin typeface="+mn-lt"/>
              <a:ea typeface="Times New Roman" panose="02020603050405020304" pitchFamily="18" charset="0"/>
              <a:cs typeface="Times New Roman" panose="02020603050405020304" pitchFamily="18" charset="0"/>
            </a:endParaRPr>
          </a:p>
          <a:p>
            <a:pPr marL="342900" marR="0" lvl="0" indent="-342900" algn="just">
              <a:lnSpc>
                <a:spcPct val="150000"/>
              </a:lnSpc>
              <a:spcBef>
                <a:spcPts val="300"/>
              </a:spcBef>
              <a:spcAft>
                <a:spcPts val="300"/>
              </a:spcAft>
              <a:buFont typeface="Symbol" panose="05050102010706020507" pitchFamily="18" charset="2"/>
              <a:buChar char=""/>
            </a:pPr>
            <a:r>
              <a:rPr lang="fr-FR" i="1" dirty="0" err="1">
                <a:latin typeface="+mn-lt"/>
                <a:ea typeface="Times New Roman" panose="02020603050405020304" pitchFamily="18" charset="0"/>
                <a:cs typeface="Times New Roman" panose="02020603050405020304" pitchFamily="18" charset="0"/>
              </a:rPr>
              <a:t>u</a:t>
            </a:r>
            <a:r>
              <a:rPr lang="fr-FR" i="1" baseline="-25000" dirty="0" err="1">
                <a:latin typeface="+mn-lt"/>
                <a:ea typeface="Times New Roman" panose="02020603050405020304" pitchFamily="18" charset="0"/>
                <a:cs typeface="Times New Roman" panose="02020603050405020304" pitchFamily="18" charset="0"/>
              </a:rPr>
              <a:t>i</a:t>
            </a:r>
            <a:r>
              <a:rPr lang="fr-FR" i="1" dirty="0">
                <a:latin typeface="+mn-lt"/>
                <a:ea typeface="Times New Roman" panose="02020603050405020304" pitchFamily="18" charset="0"/>
                <a:cs typeface="Times New Roman" panose="02020603050405020304" pitchFamily="18" charset="0"/>
              </a:rPr>
              <a:t> </a:t>
            </a:r>
            <a:r>
              <a:rPr lang="fr-FR" dirty="0">
                <a:latin typeface="+mn-lt"/>
                <a:ea typeface="Times New Roman" panose="02020603050405020304" pitchFamily="18" charset="0"/>
                <a:cs typeface="Times New Roman" panose="02020603050405020304" pitchFamily="18" charset="0"/>
              </a:rPr>
              <a:t>là </a:t>
            </a:r>
            <a:r>
              <a:rPr lang="fr-FR" dirty="0" err="1">
                <a:latin typeface="+mn-lt"/>
                <a:ea typeface="Times New Roman" panose="02020603050405020304" pitchFamily="18" charset="0"/>
                <a:cs typeface="Times New Roman" panose="02020603050405020304" pitchFamily="18" charset="0"/>
              </a:rPr>
              <a:t>hàm</a:t>
            </a:r>
            <a:r>
              <a:rPr lang="fr-FR" dirty="0">
                <a:latin typeface="+mn-lt"/>
                <a:ea typeface="Times New Roman" panose="02020603050405020304" pitchFamily="18" charset="0"/>
                <a:cs typeface="Times New Roman" panose="02020603050405020304" pitchFamily="18" charset="0"/>
              </a:rPr>
              <a:t> </a:t>
            </a:r>
            <a:r>
              <a:rPr lang="fr-FR" dirty="0" err="1">
                <a:latin typeface="+mn-lt"/>
                <a:ea typeface="Times New Roman" panose="02020603050405020304" pitchFamily="18" charset="0"/>
                <a:cs typeface="Times New Roman" panose="02020603050405020304" pitchFamily="18" charset="0"/>
              </a:rPr>
              <a:t>payoff</a:t>
            </a:r>
            <a:r>
              <a:rPr lang="fr-FR" dirty="0">
                <a:latin typeface="+mn-lt"/>
                <a:ea typeface="Times New Roman" panose="02020603050405020304" pitchFamily="18" charset="0"/>
                <a:cs typeface="Times New Roman" panose="02020603050405020304" pitchFamily="18" charset="0"/>
              </a:rPr>
              <a:t> S: </a:t>
            </a:r>
            <a:r>
              <a:rPr lang="fr-FR" i="1" dirty="0">
                <a:latin typeface="+mn-lt"/>
                <a:ea typeface="Times New Roman" panose="02020603050405020304" pitchFamily="18" charset="0"/>
                <a:cs typeface="Times New Roman" panose="02020603050405020304" pitchFamily="18" charset="0"/>
              </a:rPr>
              <a:t>(s</a:t>
            </a:r>
            <a:r>
              <a:rPr lang="fr-FR" i="1" baseline="-25000" dirty="0">
                <a:latin typeface="+mn-lt"/>
                <a:ea typeface="Times New Roman" panose="02020603050405020304" pitchFamily="18" charset="0"/>
                <a:cs typeface="Times New Roman" panose="02020603050405020304" pitchFamily="18" charset="0"/>
              </a:rPr>
              <a:t>1</a:t>
            </a:r>
            <a:r>
              <a:rPr lang="fr-FR" i="1" dirty="0">
                <a:latin typeface="+mn-lt"/>
                <a:ea typeface="Times New Roman" panose="02020603050405020304" pitchFamily="18" charset="0"/>
                <a:cs typeface="Times New Roman" panose="02020603050405020304" pitchFamily="18" charset="0"/>
              </a:rPr>
              <a:t>, s</a:t>
            </a:r>
            <a:r>
              <a:rPr lang="fr-FR" i="1" baseline="-25000" dirty="0">
                <a:latin typeface="+mn-lt"/>
                <a:ea typeface="Times New Roman" panose="02020603050405020304" pitchFamily="18" charset="0"/>
                <a:cs typeface="Times New Roman" panose="02020603050405020304" pitchFamily="18" charset="0"/>
              </a:rPr>
              <a:t>2</a:t>
            </a:r>
            <a:r>
              <a:rPr lang="fr-FR" i="1" dirty="0">
                <a:latin typeface="+mn-lt"/>
                <a:ea typeface="Times New Roman" panose="02020603050405020304" pitchFamily="18" charset="0"/>
                <a:cs typeface="Times New Roman" panose="02020603050405020304" pitchFamily="18" charset="0"/>
              </a:rPr>
              <a:t>, …, s</a:t>
            </a:r>
            <a:r>
              <a:rPr lang="fr-FR" i="1" baseline="-25000" dirty="0">
                <a:latin typeface="+mn-lt"/>
                <a:ea typeface="Times New Roman" panose="02020603050405020304" pitchFamily="18" charset="0"/>
                <a:cs typeface="Times New Roman" panose="02020603050405020304" pitchFamily="18" charset="0"/>
              </a:rPr>
              <a:t>n</a:t>
            </a:r>
            <a:r>
              <a:rPr lang="fr-FR" i="1" dirty="0">
                <a:latin typeface="+mn-lt"/>
                <a:ea typeface="Times New Roman" panose="02020603050405020304" pitchFamily="18" charset="0"/>
                <a:cs typeface="Times New Roman" panose="02020603050405020304" pitchFamily="18" charset="0"/>
              </a:rPr>
              <a:t>) </a:t>
            </a:r>
            <a:r>
              <a:rPr lang="fr-FR" sz="1400" dirty="0">
                <a:latin typeface="+mn-lt"/>
                <a:ea typeface="Times New Roman" panose="02020603050405020304" pitchFamily="18" charset="0"/>
                <a:cs typeface="Times New Roman" panose="02020603050405020304" pitchFamily="18" charset="0"/>
                <a:sym typeface="Wingdings" panose="05000000000000000000" pitchFamily="2" charset="2"/>
              </a:rPr>
              <a:t></a:t>
            </a:r>
            <a:r>
              <a:rPr lang="fr-FR" i="1" dirty="0">
                <a:latin typeface="+mn-lt"/>
                <a:ea typeface="Times New Roman" panose="02020603050405020304" pitchFamily="18" charset="0"/>
                <a:cs typeface="Times New Roman" panose="02020603050405020304" pitchFamily="18" charset="0"/>
              </a:rPr>
              <a:t> </a:t>
            </a:r>
            <a:r>
              <a:rPr lang="fr-FR" i="1" dirty="0" err="1">
                <a:latin typeface="+mn-lt"/>
                <a:ea typeface="Times New Roman" panose="02020603050405020304" pitchFamily="18" charset="0"/>
                <a:cs typeface="Times New Roman" panose="02020603050405020304" pitchFamily="18" charset="0"/>
              </a:rPr>
              <a:t>u</a:t>
            </a:r>
            <a:r>
              <a:rPr lang="fr-FR" i="1" baseline="-25000" dirty="0" err="1">
                <a:latin typeface="+mn-lt"/>
                <a:ea typeface="Times New Roman" panose="02020603050405020304" pitchFamily="18" charset="0"/>
                <a:cs typeface="Times New Roman" panose="02020603050405020304" pitchFamily="18" charset="0"/>
              </a:rPr>
              <a:t>i</a:t>
            </a:r>
            <a:r>
              <a:rPr lang="fr-FR" i="1" dirty="0">
                <a:latin typeface="+mn-lt"/>
                <a:ea typeface="Times New Roman" panose="02020603050405020304" pitchFamily="18" charset="0"/>
                <a:cs typeface="Times New Roman" panose="02020603050405020304" pitchFamily="18" charset="0"/>
              </a:rPr>
              <a:t>(s</a:t>
            </a:r>
            <a:r>
              <a:rPr lang="fr-FR" i="1" baseline="-25000" dirty="0">
                <a:latin typeface="+mn-lt"/>
                <a:ea typeface="Times New Roman" panose="02020603050405020304" pitchFamily="18" charset="0"/>
                <a:cs typeface="Times New Roman" panose="02020603050405020304" pitchFamily="18" charset="0"/>
              </a:rPr>
              <a:t>1</a:t>
            </a:r>
            <a:r>
              <a:rPr lang="fr-FR" i="1" dirty="0">
                <a:latin typeface="+mn-lt"/>
                <a:ea typeface="Times New Roman" panose="02020603050405020304" pitchFamily="18" charset="0"/>
                <a:cs typeface="Times New Roman" panose="02020603050405020304" pitchFamily="18" charset="0"/>
              </a:rPr>
              <a:t>, s</a:t>
            </a:r>
            <a:r>
              <a:rPr lang="fr-FR" i="1" baseline="-25000" dirty="0">
                <a:latin typeface="+mn-lt"/>
                <a:ea typeface="Times New Roman" panose="02020603050405020304" pitchFamily="18" charset="0"/>
                <a:cs typeface="Times New Roman" panose="02020603050405020304" pitchFamily="18" charset="0"/>
              </a:rPr>
              <a:t>2</a:t>
            </a:r>
            <a:r>
              <a:rPr lang="fr-FR" i="1" dirty="0">
                <a:latin typeface="+mn-lt"/>
                <a:ea typeface="Times New Roman" panose="02020603050405020304" pitchFamily="18" charset="0"/>
                <a:cs typeface="Times New Roman" panose="02020603050405020304" pitchFamily="18" charset="0"/>
              </a:rPr>
              <a:t>, …, s</a:t>
            </a:r>
            <a:r>
              <a:rPr lang="fr-FR" i="1" baseline="-25000" dirty="0">
                <a:latin typeface="+mn-lt"/>
                <a:ea typeface="Times New Roman" panose="02020603050405020304" pitchFamily="18" charset="0"/>
                <a:cs typeface="Times New Roman" panose="02020603050405020304" pitchFamily="18" charset="0"/>
              </a:rPr>
              <a:t>n</a:t>
            </a:r>
            <a:r>
              <a:rPr lang="fr-FR" i="1" dirty="0">
                <a:latin typeface="+mn-lt"/>
                <a:ea typeface="Times New Roman" panose="02020603050405020304" pitchFamily="18" charset="0"/>
                <a:cs typeface="Times New Roman" panose="02020603050405020304" pitchFamily="18" charset="0"/>
              </a:rPr>
              <a:t>)</a:t>
            </a:r>
            <a:r>
              <a:rPr lang="fr-FR" dirty="0">
                <a:latin typeface="+mn-lt"/>
                <a:ea typeface="Times New Roman" panose="02020603050405020304" pitchFamily="18" charset="0"/>
                <a:cs typeface="Times New Roman" panose="02020603050405020304" pitchFamily="18" charset="0"/>
              </a:rPr>
              <a:t>.</a:t>
            </a:r>
            <a:endParaRPr lang="en-US" sz="1400" dirty="0">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0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3.    </a:t>
            </a:r>
            <a:r>
              <a:rPr lang="en-US" b="1" dirty="0" err="1"/>
              <a:t>Lý</a:t>
            </a:r>
            <a:r>
              <a:rPr lang="en-US" b="1" dirty="0"/>
              <a:t> </a:t>
            </a:r>
            <a:r>
              <a:rPr lang="en-US" b="1" dirty="0" err="1"/>
              <a:t>thuyết</a:t>
            </a:r>
            <a:r>
              <a:rPr lang="en-US" b="1" dirty="0"/>
              <a:t> </a:t>
            </a:r>
            <a:r>
              <a:rPr lang="en-US" b="1" dirty="0" err="1"/>
              <a:t>trò</a:t>
            </a:r>
            <a:r>
              <a:rPr lang="en-US" b="1" dirty="0"/>
              <a:t> </a:t>
            </a:r>
            <a:r>
              <a:rPr lang="en-US" b="1" dirty="0" err="1"/>
              <a:t>chơi</a:t>
            </a:r>
            <a:r>
              <a:rPr lang="en-US" b="1" dirty="0"/>
              <a:t>, </a:t>
            </a:r>
            <a:r>
              <a:rPr lang="en-US" b="1" dirty="0" err="1"/>
              <a:t>cân</a:t>
            </a:r>
            <a:r>
              <a:rPr lang="en-US" b="1" dirty="0"/>
              <a:t> </a:t>
            </a:r>
            <a:r>
              <a:rPr lang="en-US" b="1" dirty="0" err="1"/>
              <a:t>bằng</a:t>
            </a:r>
            <a:r>
              <a:rPr lang="en-US" b="1" dirty="0"/>
              <a:t> Nash</a:t>
            </a:r>
          </a:p>
          <a:p>
            <a:pPr marL="0" indent="0" defTabSz="914400" eaLnBrk="1" fontAlgn="auto" hangingPunct="1">
              <a:lnSpc>
                <a:spcPct val="100000"/>
              </a:lnSpc>
              <a:spcBef>
                <a:spcPts val="0"/>
              </a:spcBef>
              <a:spcAft>
                <a:spcPts val="0"/>
              </a:spcAft>
              <a:buNone/>
            </a:pPr>
            <a:r>
              <a:rPr lang="en-US" b="1" dirty="0"/>
              <a:t>a.    </a:t>
            </a:r>
            <a:r>
              <a:rPr lang="en-US" b="1" dirty="0" err="1"/>
              <a:t>Cân</a:t>
            </a:r>
            <a:r>
              <a:rPr lang="en-US" b="1" dirty="0"/>
              <a:t> </a:t>
            </a:r>
            <a:r>
              <a:rPr lang="en-US" b="1" dirty="0" err="1"/>
              <a:t>bằng</a:t>
            </a:r>
            <a:r>
              <a:rPr lang="en-US" b="1" dirty="0"/>
              <a:t> Nash</a:t>
            </a:r>
          </a:p>
          <a:p>
            <a:pPr marL="0" indent="0" defTabSz="914400" eaLnBrk="1" fontAlgn="auto" hangingPunct="1">
              <a:lnSpc>
                <a:spcPct val="100000"/>
              </a:lnSpc>
              <a:spcBef>
                <a:spcPts val="0"/>
              </a:spcBef>
              <a:spcAft>
                <a:spcPts val="0"/>
              </a:spcAft>
              <a:buNone/>
            </a:pPr>
            <a:r>
              <a:rPr lang="en-US" dirty="0"/>
              <a:t>	</a:t>
            </a:r>
            <a:r>
              <a:rPr lang="en-US" dirty="0" err="1"/>
              <a:t>Là</a:t>
            </a:r>
            <a:r>
              <a:rPr lang="en-US" dirty="0"/>
              <a:t> </a:t>
            </a:r>
            <a:r>
              <a:rPr lang="en-US" dirty="0" err="1"/>
              <a:t>chiến</a:t>
            </a:r>
            <a:r>
              <a:rPr lang="en-US" dirty="0"/>
              <a:t> l</a:t>
            </a:r>
            <a:r>
              <a:rPr lang="vi-VN" dirty="0"/>
              <a:t>ư</a:t>
            </a:r>
            <a:r>
              <a:rPr lang="en-US" dirty="0" err="1"/>
              <a:t>ợc</a:t>
            </a:r>
            <a:r>
              <a:rPr lang="en-US" dirty="0"/>
              <a:t>:</a:t>
            </a:r>
          </a:p>
          <a:p>
            <a:pPr lvl="1" defTabSz="914400" eaLnBrk="1" fontAlgn="auto" hangingPunct="1">
              <a:lnSpc>
                <a:spcPct val="100000"/>
              </a:lnSpc>
              <a:spcBef>
                <a:spcPts val="0"/>
              </a:spcBef>
              <a:spcAft>
                <a:spcPts val="0"/>
              </a:spcAft>
            </a:pPr>
            <a:endParaRPr lang="en-US" dirty="0"/>
          </a:p>
          <a:p>
            <a:pPr marL="0" indent="0" defTabSz="914400" eaLnBrk="1" fontAlgn="auto" hangingPunct="1">
              <a:lnSpc>
                <a:spcPct val="100000"/>
              </a:lnSpc>
              <a:spcBef>
                <a:spcPts val="0"/>
              </a:spcBef>
              <a:spcAft>
                <a:spcPts val="0"/>
              </a:spcAft>
              <a:buNone/>
            </a:pPr>
            <a:r>
              <a:rPr lang="en-US" dirty="0"/>
              <a:t>		</a:t>
            </a:r>
          </a:p>
          <a:p>
            <a:pPr marL="0" indent="0" defTabSz="914400" eaLnBrk="1" fontAlgn="auto" hangingPunct="1">
              <a:lnSpc>
                <a:spcPct val="100000"/>
              </a:lnSpc>
              <a:spcBef>
                <a:spcPts val="0"/>
              </a:spcBef>
              <a:spcAft>
                <a:spcPts val="0"/>
              </a:spcAft>
              <a:buNone/>
            </a:pPr>
            <a:r>
              <a:rPr lang="en-US" b="1" dirty="0"/>
              <a:t>	</a:t>
            </a:r>
            <a:r>
              <a:rPr lang="en-US" dirty="0" err="1"/>
              <a:t>thoả</a:t>
            </a:r>
            <a:r>
              <a:rPr lang="en-US" dirty="0"/>
              <a:t> </a:t>
            </a:r>
            <a:r>
              <a:rPr lang="en-US" dirty="0" err="1"/>
              <a:t>mãn</a:t>
            </a:r>
            <a:r>
              <a:rPr lang="en-US" dirty="0"/>
              <a:t>:</a:t>
            </a: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
        <p:nvSpPr>
          <p:cNvPr id="6" name="Rectangle 5">
            <a:extLst>
              <a:ext uri="{FF2B5EF4-FFF2-40B4-BE49-F238E27FC236}">
                <a16:creationId xmlns:a16="http://schemas.microsoft.com/office/drawing/2014/main" id="{ED15F12D-1DB4-4B65-B7C0-9A9C2F21C7EC}"/>
              </a:ext>
            </a:extLst>
          </p:cNvPr>
          <p:cNvSpPr/>
          <p:nvPr/>
        </p:nvSpPr>
        <p:spPr>
          <a:xfrm>
            <a:off x="1581849" y="3335030"/>
            <a:ext cx="5439310" cy="523220"/>
          </a:xfrm>
          <a:prstGeom prst="rect">
            <a:avLst/>
          </a:prstGeom>
        </p:spPr>
        <p:txBody>
          <a:bodyPr wrap="none">
            <a:spAutoFit/>
          </a:bodyPr>
          <a:lstStyle/>
          <a:p>
            <a:r>
              <a:rPr lang="fr-FR" sz="2800" i="1" dirty="0" err="1">
                <a:latin typeface="+mn-lt"/>
                <a:ea typeface="Calibri" panose="020F0502020204030204" pitchFamily="34" charset="0"/>
                <a:cs typeface="Arial" panose="020B0604020202020204" pitchFamily="34" charset="0"/>
              </a:rPr>
              <a:t>u</a:t>
            </a:r>
            <a:r>
              <a:rPr lang="fr-FR" sz="2800" i="1" baseline="-25000" dirty="0" err="1">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(s</a:t>
            </a:r>
            <a:r>
              <a:rPr lang="fr-FR" sz="2800" i="1" baseline="-25000" dirty="0">
                <a:latin typeface="+mn-lt"/>
                <a:ea typeface="Calibri" panose="020F0502020204030204" pitchFamily="34" charset="0"/>
                <a:cs typeface="Arial" panose="020B0604020202020204" pitchFamily="34" charset="0"/>
              </a:rPr>
              <a:t>i</a:t>
            </a:r>
            <a:r>
              <a:rPr lang="fr-FR" sz="2800" i="1" baseline="30000" dirty="0">
                <a:latin typeface="+mn-lt"/>
                <a:ea typeface="Calibri" panose="020F0502020204030204" pitchFamily="34" charset="0"/>
                <a:cs typeface="Arial" panose="020B0604020202020204" pitchFamily="34" charset="0"/>
              </a:rPr>
              <a:t>*</a:t>
            </a:r>
            <a:r>
              <a:rPr lang="fr-FR" sz="2800" i="1" dirty="0">
                <a:latin typeface="+mn-lt"/>
                <a:ea typeface="Calibri" panose="020F0502020204030204" pitchFamily="34" charset="0"/>
                <a:cs typeface="Arial" panose="020B0604020202020204" pitchFamily="34" charset="0"/>
              </a:rPr>
              <a:t>, s</a:t>
            </a:r>
            <a:r>
              <a:rPr lang="fr-FR" sz="2800" i="1" baseline="-25000" dirty="0">
                <a:latin typeface="+mn-lt"/>
                <a:ea typeface="Calibri" panose="020F0502020204030204" pitchFamily="34" charset="0"/>
                <a:cs typeface="Arial" panose="020B0604020202020204" pitchFamily="34" charset="0"/>
              </a:rPr>
              <a:t>-i</a:t>
            </a:r>
            <a:r>
              <a:rPr lang="fr-FR" sz="2800" i="1" baseline="30000" dirty="0">
                <a:latin typeface="+mn-lt"/>
                <a:ea typeface="Calibri" panose="020F0502020204030204" pitchFamily="34" charset="0"/>
                <a:cs typeface="Arial" panose="020B0604020202020204" pitchFamily="34" charset="0"/>
              </a:rPr>
              <a:t>*</a:t>
            </a:r>
            <a:r>
              <a:rPr lang="fr-FR" sz="2800" i="1" dirty="0">
                <a:latin typeface="+mn-lt"/>
                <a:ea typeface="Calibri" panose="020F0502020204030204" pitchFamily="34" charset="0"/>
                <a:cs typeface="Arial" panose="020B0604020202020204" pitchFamily="34" charset="0"/>
              </a:rPr>
              <a:t>) ≥ </a:t>
            </a:r>
            <a:r>
              <a:rPr lang="fr-FR" sz="2800" i="1" dirty="0" err="1">
                <a:latin typeface="+mn-lt"/>
                <a:ea typeface="Calibri" panose="020F0502020204030204" pitchFamily="34" charset="0"/>
                <a:cs typeface="Arial" panose="020B0604020202020204" pitchFamily="34" charset="0"/>
              </a:rPr>
              <a:t>u</a:t>
            </a:r>
            <a:r>
              <a:rPr lang="fr-FR" sz="2800" i="1" baseline="-25000" dirty="0" err="1">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(s</a:t>
            </a:r>
            <a:r>
              <a:rPr lang="fr-FR" sz="2800" i="1" baseline="-25000" dirty="0">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 s</a:t>
            </a:r>
            <a:r>
              <a:rPr lang="fr-FR" sz="2800" i="1" baseline="-25000" dirty="0">
                <a:latin typeface="+mn-lt"/>
                <a:ea typeface="Calibri" panose="020F0502020204030204" pitchFamily="34" charset="0"/>
                <a:cs typeface="Arial" panose="020B0604020202020204" pitchFamily="34" charset="0"/>
              </a:rPr>
              <a:t>-i</a:t>
            </a:r>
            <a:r>
              <a:rPr lang="fr-FR" sz="2800" i="1" baseline="30000" dirty="0">
                <a:latin typeface="+mn-lt"/>
                <a:ea typeface="Calibri" panose="020F0502020204030204" pitchFamily="34" charset="0"/>
                <a:cs typeface="Arial" panose="020B0604020202020204" pitchFamily="34" charset="0"/>
              </a:rPr>
              <a:t>*</a:t>
            </a:r>
            <a:r>
              <a:rPr lang="fr-FR" sz="2800" i="1" dirty="0">
                <a:latin typeface="+mn-lt"/>
                <a:ea typeface="Calibri" panose="020F0502020204030204" pitchFamily="34" charset="0"/>
                <a:cs typeface="Arial" panose="020B0604020202020204" pitchFamily="34" charset="0"/>
              </a:rPr>
              <a:t>), </a:t>
            </a:r>
            <a:r>
              <a:rPr lang="fr-FR" sz="2800" dirty="0">
                <a:latin typeface="+mn-lt"/>
                <a:ea typeface="Calibri" panose="020F0502020204030204" pitchFamily="34" charset="0"/>
                <a:cs typeface="Arial" panose="020B0604020202020204" pitchFamily="34" charset="0"/>
              </a:rPr>
              <a:t>∀</a:t>
            </a:r>
            <a:r>
              <a:rPr lang="fr-FR" sz="2800" i="1" dirty="0">
                <a:latin typeface="+mn-lt"/>
                <a:ea typeface="Calibri" panose="020F0502020204030204" pitchFamily="34" charset="0"/>
                <a:cs typeface="Arial" panose="020B0604020202020204" pitchFamily="34" charset="0"/>
              </a:rPr>
              <a:t>s</a:t>
            </a:r>
            <a:r>
              <a:rPr lang="fr-FR" sz="2800" i="1" baseline="-25000" dirty="0">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 ∈ S</a:t>
            </a:r>
            <a:r>
              <a:rPr lang="fr-FR" sz="2800" i="1" baseline="-25000" dirty="0">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 ∀ i ∈ N</a:t>
            </a:r>
            <a:endParaRPr lang="vi-VN" sz="2800" dirty="0">
              <a:latin typeface="+mn-lt"/>
              <a:cs typeface="Arial" panose="020B0604020202020204" pitchFamily="34" charset="0"/>
            </a:endParaRPr>
          </a:p>
        </p:txBody>
      </p:sp>
      <p:sp>
        <p:nvSpPr>
          <p:cNvPr id="8" name="Rectangle 7">
            <a:extLst>
              <a:ext uri="{FF2B5EF4-FFF2-40B4-BE49-F238E27FC236}">
                <a16:creationId xmlns:a16="http://schemas.microsoft.com/office/drawing/2014/main" id="{F559A015-C575-4ADD-9649-6A55C5962D7D}"/>
              </a:ext>
            </a:extLst>
          </p:cNvPr>
          <p:cNvSpPr/>
          <p:nvPr/>
        </p:nvSpPr>
        <p:spPr>
          <a:xfrm>
            <a:off x="2760446" y="2400975"/>
            <a:ext cx="3047629" cy="523220"/>
          </a:xfrm>
          <a:prstGeom prst="rect">
            <a:avLst/>
          </a:prstGeom>
        </p:spPr>
        <p:txBody>
          <a:bodyPr wrap="none">
            <a:spAutoFit/>
          </a:bodyPr>
          <a:lstStyle/>
          <a:p>
            <a:r>
              <a:rPr lang="fr-FR" sz="2800" i="1" dirty="0">
                <a:latin typeface="+mn-lt"/>
                <a:ea typeface="Calibri" panose="020F0502020204030204" pitchFamily="34" charset="0"/>
                <a:cs typeface="Arial" panose="020B0604020202020204" pitchFamily="34" charset="0"/>
              </a:rPr>
              <a:t>s* = (s</a:t>
            </a:r>
            <a:r>
              <a:rPr lang="fr-FR" sz="2800" i="1" baseline="30000" dirty="0">
                <a:latin typeface="+mn-lt"/>
                <a:ea typeface="Calibri" panose="020F0502020204030204" pitchFamily="34" charset="0"/>
                <a:cs typeface="Arial" panose="020B0604020202020204" pitchFamily="34" charset="0"/>
              </a:rPr>
              <a:t>1</a:t>
            </a:r>
            <a:r>
              <a:rPr lang="fr-FR" sz="2800" i="1" dirty="0">
                <a:latin typeface="+mn-lt"/>
                <a:ea typeface="Calibri" panose="020F0502020204030204" pitchFamily="34" charset="0"/>
                <a:cs typeface="Arial" panose="020B0604020202020204" pitchFamily="34" charset="0"/>
              </a:rPr>
              <a:t>, …, s</a:t>
            </a:r>
            <a:r>
              <a:rPr lang="fr-FR" sz="2800" i="1" baseline="30000" dirty="0">
                <a:latin typeface="+mn-lt"/>
                <a:ea typeface="Calibri" panose="020F0502020204030204" pitchFamily="34" charset="0"/>
                <a:cs typeface="Arial" panose="020B0604020202020204" pitchFamily="34" charset="0"/>
              </a:rPr>
              <a:t>i</a:t>
            </a:r>
            <a:r>
              <a:rPr lang="fr-FR" sz="2800" i="1" dirty="0">
                <a:latin typeface="+mn-lt"/>
                <a:ea typeface="Calibri" panose="020F0502020204030204" pitchFamily="34" charset="0"/>
                <a:cs typeface="Arial" panose="020B0604020202020204" pitchFamily="34" charset="0"/>
              </a:rPr>
              <a:t>, …, s</a:t>
            </a:r>
            <a:r>
              <a:rPr lang="fr-FR" sz="2800" i="1" baseline="30000" dirty="0">
                <a:latin typeface="+mn-lt"/>
                <a:ea typeface="Calibri" panose="020F0502020204030204" pitchFamily="34" charset="0"/>
                <a:cs typeface="Arial" panose="020B0604020202020204" pitchFamily="34" charset="0"/>
              </a:rPr>
              <a:t>n</a:t>
            </a:r>
            <a:r>
              <a:rPr lang="fr-FR" sz="2800" i="1" dirty="0">
                <a:latin typeface="+mn-lt"/>
                <a:ea typeface="Calibri" panose="020F0502020204030204" pitchFamily="34" charset="0"/>
                <a:cs typeface="Arial" panose="020B0604020202020204" pitchFamily="34" charset="0"/>
              </a:rPr>
              <a:t>)</a:t>
            </a:r>
            <a:r>
              <a:rPr lang="fr-FR" sz="2800" dirty="0">
                <a:latin typeface="+mn-lt"/>
                <a:ea typeface="Calibri" panose="020F0502020204030204" pitchFamily="34" charset="0"/>
                <a:cs typeface="Arial" panose="020B0604020202020204" pitchFamily="34" charset="0"/>
              </a:rPr>
              <a:t> </a:t>
            </a:r>
            <a:endParaRPr lang="vi-VN" sz="2800" dirty="0">
              <a:latin typeface="+mn-lt"/>
              <a:cs typeface="Arial" panose="020B0604020202020204" pitchFamily="34" charset="0"/>
            </a:endParaRPr>
          </a:p>
        </p:txBody>
      </p:sp>
    </p:spTree>
    <p:extLst>
      <p:ext uri="{BB962C8B-B14F-4D97-AF65-F5344CB8AC3E}">
        <p14:creationId xmlns:p14="http://schemas.microsoft.com/office/powerpoint/2010/main" val="12041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AutoNum type="arabicPeriod" startAt="4"/>
              <a:tabLst/>
              <a:defRPr/>
            </a:pPr>
            <a:r>
              <a:rPr lang="en-US" b="1" dirty="0" err="1"/>
              <a:t>Bài</a:t>
            </a:r>
            <a:r>
              <a:rPr lang="en-US" b="1" dirty="0"/>
              <a:t> </a:t>
            </a:r>
            <a:r>
              <a:rPr lang="en-US" b="1" dirty="0" err="1"/>
              <a:t>toán</a:t>
            </a:r>
            <a:r>
              <a:rPr lang="en-US" b="1" dirty="0"/>
              <a:t> </a:t>
            </a:r>
            <a:r>
              <a:rPr lang="en-US" b="1" dirty="0" err="1"/>
              <a:t>tối</a:t>
            </a:r>
            <a:r>
              <a:rPr lang="en-US" b="1" dirty="0"/>
              <a:t> </a:t>
            </a:r>
            <a:r>
              <a:rPr lang="vi-VN" b="1" dirty="0"/>
              <a:t>ư</a:t>
            </a:r>
            <a:r>
              <a:rPr lang="en-US" b="1" dirty="0"/>
              <a:t>u </a:t>
            </a:r>
            <a:r>
              <a:rPr lang="en-US" b="1" dirty="0" err="1"/>
              <a:t>hoá</a:t>
            </a:r>
            <a:r>
              <a:rPr lang="en-US" b="1" dirty="0"/>
              <a:t> </a:t>
            </a:r>
            <a:r>
              <a:rPr lang="en-US" b="1" dirty="0" err="1"/>
              <a:t>đa</a:t>
            </a:r>
            <a:r>
              <a:rPr lang="en-US" b="1" dirty="0"/>
              <a:t> </a:t>
            </a:r>
            <a:r>
              <a:rPr lang="en-US" b="1" dirty="0" err="1"/>
              <a:t>mục</a:t>
            </a:r>
            <a:r>
              <a:rPr lang="en-US" b="1" dirty="0"/>
              <a:t> </a:t>
            </a:r>
            <a:r>
              <a:rPr lang="en-US" b="1" dirty="0" err="1"/>
              <a:t>tiêu</a:t>
            </a: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b="1" dirty="0"/>
              <a:t>	</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b="1" dirty="0"/>
              <a:t>	</a:t>
            </a:r>
            <a:r>
              <a:rPr lang="en-US" dirty="0" err="1"/>
              <a:t>Biến</a:t>
            </a:r>
            <a:r>
              <a:rPr lang="en-US" dirty="0"/>
              <a:t> </a:t>
            </a:r>
            <a:r>
              <a:rPr lang="en-US" dirty="0" err="1"/>
              <a:t>quyết</a:t>
            </a:r>
            <a:r>
              <a:rPr lang="en-US" dirty="0"/>
              <a:t> </a:t>
            </a:r>
            <a:r>
              <a:rPr lang="en-US" dirty="0" err="1"/>
              <a:t>định</a:t>
            </a:r>
            <a:r>
              <a:rPr lang="en-US" dirty="0"/>
              <a:t>:</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b="1" dirty="0"/>
              <a:t>	</a:t>
            </a:r>
          </a:p>
          <a:p>
            <a:pPr marL="0" marR="0" lvl="0" indent="0" defTabSz="914400" eaLnBrk="1" fontAlgn="auto" latinLnBrk="0" hangingPunct="1">
              <a:lnSpc>
                <a:spcPct val="100000"/>
              </a:lnSpc>
              <a:spcBef>
                <a:spcPts val="0"/>
              </a:spcBef>
              <a:spcAft>
                <a:spcPts val="0"/>
              </a:spcAft>
              <a:buClrTx/>
              <a:buSzTx/>
              <a:buNone/>
              <a:tabLst/>
              <a:defRPr/>
            </a:pPr>
            <a:r>
              <a:rPr lang="en-US" b="1" dirty="0"/>
              <a:t>	</a:t>
            </a:r>
            <a:r>
              <a:rPr lang="en-US" dirty="0" err="1"/>
              <a:t>Tập</a:t>
            </a:r>
            <a:r>
              <a:rPr lang="en-US" dirty="0"/>
              <a:t> </a:t>
            </a:r>
            <a:r>
              <a:rPr lang="en-US" dirty="0" err="1"/>
              <a:t>hàm</a:t>
            </a:r>
            <a:r>
              <a:rPr lang="en-US" dirty="0"/>
              <a:t> </a:t>
            </a:r>
            <a:r>
              <a:rPr lang="en-US" dirty="0" err="1"/>
              <a:t>mục</a:t>
            </a:r>
            <a:r>
              <a:rPr lang="en-US" dirty="0"/>
              <a:t> </a:t>
            </a:r>
            <a:r>
              <a:rPr lang="en-US" dirty="0" err="1"/>
              <a:t>tiêu</a:t>
            </a:r>
            <a:r>
              <a:rPr lang="en-US" dirty="0"/>
              <a:t>:</a:t>
            </a:r>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a:t>	</a:t>
            </a:r>
            <a:r>
              <a:rPr lang="en-US" dirty="0" err="1"/>
              <a:t>Ràng</a:t>
            </a:r>
            <a:r>
              <a:rPr lang="en-US" dirty="0"/>
              <a:t> </a:t>
            </a:r>
            <a:r>
              <a:rPr lang="en-US" dirty="0" err="1"/>
              <a:t>buộc</a:t>
            </a:r>
            <a:r>
              <a:rPr lang="en-US" dirty="0"/>
              <a:t>:</a:t>
            </a:r>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r>
              <a:rPr lang="en-US" dirty="0"/>
              <a:t>	Dominate:</a:t>
            </a:r>
          </a:p>
          <a:p>
            <a:pPr marL="0" marR="0" lvl="0" indent="0" defTabSz="914400" eaLnBrk="1" fontAlgn="auto" latinLnBrk="0" hangingPunct="1">
              <a:lnSpc>
                <a:spcPct val="100000"/>
              </a:lnSpc>
              <a:spcBef>
                <a:spcPts val="0"/>
              </a:spcBef>
              <a:spcAft>
                <a:spcPts val="0"/>
              </a:spcAft>
              <a:buClrTx/>
              <a:buSzTx/>
              <a:buNone/>
              <a:tabLst/>
              <a:defRPr/>
            </a:pPr>
            <a:endParaRPr lang="en-US" b="1" dirty="0"/>
          </a:p>
        </p:txBody>
      </p:sp>
      <p:sp>
        <p:nvSpPr>
          <p:cNvPr id="5" name="Rectangle 4">
            <a:extLst>
              <a:ext uri="{FF2B5EF4-FFF2-40B4-BE49-F238E27FC236}">
                <a16:creationId xmlns:a16="http://schemas.microsoft.com/office/drawing/2014/main" id="{D694E181-13D6-4251-88D0-5938D78A05DB}"/>
              </a:ext>
            </a:extLst>
          </p:cNvPr>
          <p:cNvSpPr/>
          <p:nvPr/>
        </p:nvSpPr>
        <p:spPr>
          <a:xfrm>
            <a:off x="3301623" y="3284483"/>
            <a:ext cx="2802370" cy="369332"/>
          </a:xfrm>
          <a:prstGeom prst="rect">
            <a:avLst/>
          </a:prstGeom>
        </p:spPr>
        <p:txBody>
          <a:bodyPr wrap="none">
            <a:spAutoFit/>
          </a:bodyPr>
          <a:lstStyle/>
          <a:p>
            <a:r>
              <a:rPr lang="fr-FR" i="1" dirty="0">
                <a:latin typeface="Times New Roman" panose="02020603050405020304" pitchFamily="18" charset="0"/>
                <a:ea typeface="Calibri" panose="020F0502020204030204" pitchFamily="34" charset="0"/>
              </a:rPr>
              <a:t>F(x) = (f</a:t>
            </a:r>
            <a:r>
              <a:rPr lang="fr-FR" i="1" baseline="-25000" dirty="0">
                <a:latin typeface="Times New Roman" panose="02020603050405020304" pitchFamily="18" charset="0"/>
                <a:ea typeface="Calibri" panose="020F0502020204030204" pitchFamily="34" charset="0"/>
              </a:rPr>
              <a:t>1</a:t>
            </a:r>
            <a:r>
              <a:rPr lang="fr-FR" i="1" dirty="0">
                <a:latin typeface="Times New Roman" panose="02020603050405020304" pitchFamily="18" charset="0"/>
                <a:ea typeface="Calibri" panose="020F0502020204030204" pitchFamily="34" charset="0"/>
              </a:rPr>
              <a:t>(x), f</a:t>
            </a:r>
            <a:r>
              <a:rPr lang="fr-FR" i="1" baseline="-25000" dirty="0">
                <a:latin typeface="Times New Roman" panose="02020603050405020304" pitchFamily="18" charset="0"/>
                <a:ea typeface="Calibri" panose="020F0502020204030204" pitchFamily="34" charset="0"/>
              </a:rPr>
              <a:t>2</a:t>
            </a:r>
            <a:r>
              <a:rPr lang="fr-FR" i="1" dirty="0">
                <a:latin typeface="Times New Roman" panose="02020603050405020304" pitchFamily="18" charset="0"/>
                <a:ea typeface="Calibri" panose="020F0502020204030204" pitchFamily="34" charset="0"/>
              </a:rPr>
              <a:t>(x), …, </a:t>
            </a:r>
            <a:r>
              <a:rPr lang="fr-FR" i="1" dirty="0" err="1">
                <a:latin typeface="Times New Roman" panose="02020603050405020304" pitchFamily="18" charset="0"/>
                <a:ea typeface="Calibri" panose="020F0502020204030204" pitchFamily="34" charset="0"/>
              </a:rPr>
              <a:t>f</a:t>
            </a:r>
            <a:r>
              <a:rPr lang="fr-FR" i="1" baseline="-25000" dirty="0" err="1">
                <a:latin typeface="Times New Roman" panose="02020603050405020304" pitchFamily="18" charset="0"/>
                <a:ea typeface="Calibri" panose="020F0502020204030204" pitchFamily="34" charset="0"/>
              </a:rPr>
              <a:t>M</a:t>
            </a:r>
            <a:r>
              <a:rPr lang="fr-FR" i="1" dirty="0">
                <a:latin typeface="Times New Roman" panose="02020603050405020304" pitchFamily="18" charset="0"/>
                <a:ea typeface="Calibri" panose="020F0502020204030204" pitchFamily="34" charset="0"/>
              </a:rPr>
              <a:t>(x))</a:t>
            </a:r>
            <a:endParaRPr lang="vi-VN"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0EBB2E5-1E08-4AEB-8616-174E38466BAE}"/>
                  </a:ext>
                </a:extLst>
              </p:cNvPr>
              <p:cNvSpPr/>
              <p:nvPr/>
            </p:nvSpPr>
            <p:spPr>
              <a:xfrm>
                <a:off x="4025792" y="2008771"/>
                <a:ext cx="1092415"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𝑥</m:t>
                      </m:r>
                      <m:r>
                        <a:rPr lang="vi-VN" i="0">
                          <a:latin typeface="Cambria Math" panose="02040503050406030204" pitchFamily="18" charset="0"/>
                        </a:rPr>
                        <m:t>=</m:t>
                      </m:r>
                      <m:d>
                        <m:dPr>
                          <m:begChr m:val="["/>
                          <m:endChr m:val="]"/>
                          <m:ctrlPr>
                            <a:rPr lang="vi-VN" i="1">
                              <a:latin typeface="Cambria Math" panose="02040503050406030204" pitchFamily="18" charset="0"/>
                            </a:rPr>
                          </m:ctrlPr>
                        </m:dPr>
                        <m:e>
                          <m:eqArr>
                            <m:eqArrPr>
                              <m:ctrlPr>
                                <a:rPr lang="vi-VN" i="1">
                                  <a:latin typeface="Cambria Math" panose="02040503050406030204" pitchFamily="18" charset="0"/>
                                </a:rPr>
                              </m:ctrlPr>
                            </m:eqArrPr>
                            <m:e>
                              <m:r>
                                <a:rPr lang="vi-VN" i="0">
                                  <a:latin typeface="Cambria Math" panose="02040503050406030204" pitchFamily="18" charset="0"/>
                                </a:rPr>
                                <m:t>&amp;</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1</m:t>
                                  </m:r>
                                </m:sub>
                              </m:sSub>
                            </m:e>
                            <m:e>
                              <m:r>
                                <a:rPr lang="vi-VN" i="0">
                                  <a:latin typeface="Cambria Math" panose="02040503050406030204" pitchFamily="18" charset="0"/>
                                </a:rPr>
                                <m:t>&amp;</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0">
                                      <a:latin typeface="Cambria Math" panose="02040503050406030204" pitchFamily="18" charset="0"/>
                                    </a:rPr>
                                    <m:t>2</m:t>
                                  </m:r>
                                </m:sub>
                              </m:sSub>
                            </m:e>
                            <m:e>
                              <m:r>
                                <a:rPr lang="vi-VN" i="0">
                                  <a:latin typeface="Cambria Math" panose="02040503050406030204" pitchFamily="18" charset="0"/>
                                </a:rPr>
                                <m:t>&amp;⋮</m:t>
                              </m:r>
                            </m:e>
                            <m:e>
                              <m:r>
                                <a:rPr lang="vi-VN" i="0">
                                  <a:latin typeface="Cambria Math" panose="02040503050406030204" pitchFamily="18" charset="0"/>
                                </a:rPr>
                                <m:t>&amp;</m:t>
                              </m:r>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𝐿</m:t>
                                  </m:r>
                                </m:sub>
                              </m:sSub>
                            </m:e>
                          </m:eqArr>
                        </m:e>
                      </m:d>
                    </m:oMath>
                  </m:oMathPara>
                </a14:m>
                <a:endParaRPr lang="vi-VN" dirty="0"/>
              </a:p>
            </p:txBody>
          </p:sp>
        </mc:Choice>
        <mc:Fallback xmlns="">
          <p:sp>
            <p:nvSpPr>
              <p:cNvPr id="7" name="Rectangle 6">
                <a:extLst>
                  <a:ext uri="{FF2B5EF4-FFF2-40B4-BE49-F238E27FC236}">
                    <a16:creationId xmlns:a16="http://schemas.microsoft.com/office/drawing/2014/main" id="{40EBB2E5-1E08-4AEB-8616-174E38466BAE}"/>
                  </a:ext>
                </a:extLst>
              </p:cNvPr>
              <p:cNvSpPr>
                <a:spLocks noRot="1" noChangeAspect="1" noMove="1" noResize="1" noEditPoints="1" noAdjustHandles="1" noChangeArrowheads="1" noChangeShapeType="1" noTextEdit="1"/>
              </p:cNvSpPr>
              <p:nvPr/>
            </p:nvSpPr>
            <p:spPr>
              <a:xfrm>
                <a:off x="4025792" y="2008771"/>
                <a:ext cx="1092415" cy="1112805"/>
              </a:xfrm>
              <a:prstGeom prst="rect">
                <a:avLst/>
              </a:prstGeom>
              <a:blipFill>
                <a:blip r:embed="rId2"/>
                <a:stretch>
                  <a:fillRect/>
                </a:stretch>
              </a:blipFill>
            </p:spPr>
            <p:txBody>
              <a:bodyPr/>
              <a:lstStyle/>
              <a:p>
                <a:r>
                  <a:rPr lang="vi-VN">
                    <a:noFill/>
                  </a:rPr>
                  <a:t> </a:t>
                </a:r>
              </a:p>
            </p:txBody>
          </p:sp>
        </mc:Fallback>
      </mc:AlternateContent>
      <p:sp>
        <p:nvSpPr>
          <p:cNvPr id="9" name="Rectangle 8">
            <a:extLst>
              <a:ext uri="{FF2B5EF4-FFF2-40B4-BE49-F238E27FC236}">
                <a16:creationId xmlns:a16="http://schemas.microsoft.com/office/drawing/2014/main" id="{8661BC0E-FAF8-46FA-A91D-95A4912F4C44}"/>
              </a:ext>
            </a:extLst>
          </p:cNvPr>
          <p:cNvSpPr/>
          <p:nvPr/>
        </p:nvSpPr>
        <p:spPr>
          <a:xfrm>
            <a:off x="2286000" y="3809151"/>
            <a:ext cx="4572000" cy="646331"/>
          </a:xfrm>
          <a:prstGeom prst="rect">
            <a:avLst/>
          </a:prstGeom>
        </p:spPr>
        <p:txBody>
          <a:bodyPr>
            <a:spAutoFit/>
          </a:bodyPr>
          <a:lstStyle/>
          <a:p>
            <a:pPr marL="0" marR="0" algn="ctr">
              <a:spcBef>
                <a:spcPts val="0"/>
              </a:spcBef>
              <a:spcAft>
                <a:spcPts val="0"/>
              </a:spcAft>
            </a:pPr>
            <a:r>
              <a:rPr lang="fr-FR" i="1" dirty="0">
                <a:latin typeface="Times New Roman" panose="02020603050405020304" pitchFamily="18" charset="0"/>
                <a:ea typeface="Calibri" panose="020F0502020204030204" pitchFamily="34" charset="0"/>
              </a:rPr>
              <a:t>c</a:t>
            </a:r>
            <a:r>
              <a:rPr lang="fr-FR" i="1" baseline="-25000" dirty="0">
                <a:latin typeface="Times New Roman" panose="02020603050405020304" pitchFamily="18" charset="0"/>
                <a:ea typeface="Calibri" panose="020F0502020204030204" pitchFamily="34" charset="0"/>
              </a:rPr>
              <a:t>i</a:t>
            </a:r>
            <a:r>
              <a:rPr lang="fr-FR" i="1" dirty="0">
                <a:latin typeface="Times New Roman" panose="02020603050405020304" pitchFamily="18" charset="0"/>
                <a:ea typeface="Calibri" panose="020F0502020204030204" pitchFamily="34" charset="0"/>
              </a:rPr>
              <a:t>(x) = 0, </a:t>
            </a:r>
            <a:r>
              <a:rPr lang="fr-FR"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Cambria Math" panose="02040503050406030204" pitchFamily="18" charset="0"/>
                <a:ea typeface="Calibri" panose="020F0502020204030204" pitchFamily="34" charset="0"/>
                <a:cs typeface="Cambria Math" panose="02040503050406030204" pitchFamily="18" charset="0"/>
              </a:rPr>
              <a:t> </a:t>
            </a:r>
            <a:r>
              <a:rPr lang="fr-FR" i="1" dirty="0">
                <a:latin typeface="Times New Roman" panose="02020603050405020304" pitchFamily="18" charset="0"/>
                <a:ea typeface="Calibri" panose="020F0502020204030204" pitchFamily="34" charset="0"/>
              </a:rPr>
              <a:t>i </a:t>
            </a:r>
            <a:r>
              <a:rPr lang="fr-FR" i="1"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Times New Roman" panose="02020603050405020304" pitchFamily="18" charset="0"/>
                <a:ea typeface="Calibri" panose="020F0502020204030204" pitchFamily="34" charset="0"/>
              </a:rPr>
              <a:t> </a:t>
            </a:r>
            <a:r>
              <a:rPr lang="fr-FR" sz="1600" i="1" dirty="0">
                <a:solidFill>
                  <a:srgbClr val="000000"/>
                </a:solidFill>
                <a:latin typeface="CMSY10"/>
                <a:ea typeface="Calibri" panose="020F0502020204030204" pitchFamily="34" charset="0"/>
              </a:rPr>
              <a:t>E</a:t>
            </a:r>
            <a:endParaRPr lang="en-US" sz="1600" dirty="0">
              <a:latin typeface="Times New Roman" panose="02020603050405020304" pitchFamily="18" charset="0"/>
              <a:ea typeface="Calibri" panose="020F0502020204030204" pitchFamily="34" charset="0"/>
            </a:endParaRPr>
          </a:p>
          <a:p>
            <a:pPr marL="0" marR="0" algn="ctr">
              <a:spcBef>
                <a:spcPts val="0"/>
              </a:spcBef>
              <a:spcAft>
                <a:spcPts val="0"/>
              </a:spcAft>
            </a:pPr>
            <a:r>
              <a:rPr lang="fr-FR" i="1" dirty="0" err="1">
                <a:latin typeface="Times New Roman" panose="02020603050405020304" pitchFamily="18" charset="0"/>
                <a:ea typeface="Calibri" panose="020F0502020204030204" pitchFamily="34" charset="0"/>
              </a:rPr>
              <a:t>c</a:t>
            </a:r>
            <a:r>
              <a:rPr lang="fr-FR" i="1" baseline="-25000" dirty="0" err="1">
                <a:latin typeface="Times New Roman" panose="02020603050405020304" pitchFamily="18" charset="0"/>
                <a:ea typeface="Calibri" panose="020F0502020204030204" pitchFamily="34" charset="0"/>
              </a:rPr>
              <a:t>j</a:t>
            </a:r>
            <a:r>
              <a:rPr lang="fr-FR" i="1" dirty="0">
                <a:latin typeface="Times New Roman" panose="02020603050405020304" pitchFamily="18" charset="0"/>
                <a:ea typeface="Calibri" panose="020F0502020204030204" pitchFamily="34" charset="0"/>
              </a:rPr>
              <a:t>(x) ≤ 0, </a:t>
            </a:r>
            <a:r>
              <a:rPr lang="fr-FR"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Times New Roman" panose="02020603050405020304" pitchFamily="18" charset="0"/>
                <a:ea typeface="Calibri" panose="020F0502020204030204" pitchFamily="34" charset="0"/>
              </a:rPr>
              <a:t> j </a:t>
            </a:r>
            <a:r>
              <a:rPr lang="fr-FR" i="1"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Times New Roman" panose="02020603050405020304" pitchFamily="18" charset="0"/>
                <a:ea typeface="Calibri" panose="020F0502020204030204" pitchFamily="34" charset="0"/>
              </a:rPr>
              <a:t> I</a:t>
            </a:r>
            <a:endParaRPr lang="en-US" sz="1600" dirty="0">
              <a:effectLst/>
              <a:latin typeface="Times New Roman" panose="02020603050405020304" pitchFamily="18" charset="0"/>
              <a:ea typeface="Calibri" panose="020F0502020204030204" pitchFamily="34" charset="0"/>
            </a:endParaRPr>
          </a:p>
        </p:txBody>
      </p:sp>
      <p:sp>
        <p:nvSpPr>
          <p:cNvPr id="11" name="Rectangle 10">
            <a:extLst>
              <a:ext uri="{FF2B5EF4-FFF2-40B4-BE49-F238E27FC236}">
                <a16:creationId xmlns:a16="http://schemas.microsoft.com/office/drawing/2014/main" id="{4B68B5DE-0234-4F26-BEE1-DFE6EF852495}"/>
              </a:ext>
            </a:extLst>
          </p:cNvPr>
          <p:cNvSpPr/>
          <p:nvPr/>
        </p:nvSpPr>
        <p:spPr>
          <a:xfrm>
            <a:off x="3301623" y="4705609"/>
            <a:ext cx="3486191" cy="646331"/>
          </a:xfrm>
          <a:prstGeom prst="rect">
            <a:avLst/>
          </a:prstGeom>
        </p:spPr>
        <p:txBody>
          <a:bodyPr wrap="square">
            <a:spAutoFit/>
          </a:bodyPr>
          <a:lstStyle/>
          <a:p>
            <a:pPr marL="0" marR="0" algn="ctr">
              <a:spcBef>
                <a:spcPts val="0"/>
              </a:spcBef>
              <a:spcAft>
                <a:spcPts val="0"/>
              </a:spcAft>
            </a:pPr>
            <a:r>
              <a:rPr lang="fr-FR" i="1" dirty="0">
                <a:latin typeface="Times New Roman" panose="02020603050405020304" pitchFamily="18" charset="0"/>
                <a:ea typeface="Calibri" panose="020F0502020204030204" pitchFamily="34" charset="0"/>
              </a:rPr>
              <a:t>f</a:t>
            </a:r>
            <a:r>
              <a:rPr lang="fr-FR" i="1" baseline="-25000" dirty="0">
                <a:latin typeface="Times New Roman" panose="02020603050405020304" pitchFamily="18" charset="0"/>
                <a:ea typeface="Calibri" panose="020F0502020204030204" pitchFamily="34" charset="0"/>
              </a:rPr>
              <a:t>i</a:t>
            </a:r>
            <a:r>
              <a:rPr lang="fr-FR" i="1" dirty="0">
                <a:latin typeface="Times New Roman" panose="02020603050405020304" pitchFamily="18" charset="0"/>
                <a:ea typeface="Calibri" panose="020F0502020204030204" pitchFamily="34" charset="0"/>
              </a:rPr>
              <a:t>(x</a:t>
            </a:r>
            <a:r>
              <a:rPr lang="fr-FR" i="1" baseline="30000" dirty="0">
                <a:latin typeface="Times New Roman" panose="02020603050405020304" pitchFamily="18" charset="0"/>
                <a:ea typeface="Calibri" panose="020F0502020204030204" pitchFamily="34" charset="0"/>
              </a:rPr>
              <a:t>1</a:t>
            </a:r>
            <a:r>
              <a:rPr lang="fr-FR" i="1" dirty="0">
                <a:latin typeface="Times New Roman" panose="02020603050405020304" pitchFamily="18" charset="0"/>
                <a:ea typeface="Calibri" panose="020F0502020204030204" pitchFamily="34" charset="0"/>
              </a:rPr>
              <a:t>) ≤ f</a:t>
            </a:r>
            <a:r>
              <a:rPr lang="fr-FR" i="1" baseline="-25000" dirty="0">
                <a:latin typeface="Times New Roman" panose="02020603050405020304" pitchFamily="18" charset="0"/>
                <a:ea typeface="Calibri" panose="020F0502020204030204" pitchFamily="34" charset="0"/>
              </a:rPr>
              <a:t>i</a:t>
            </a:r>
            <a:r>
              <a:rPr lang="fr-FR" i="1" dirty="0">
                <a:latin typeface="Times New Roman" panose="02020603050405020304" pitchFamily="18" charset="0"/>
                <a:ea typeface="Calibri" panose="020F0502020204030204" pitchFamily="34" charset="0"/>
              </a:rPr>
              <a:t>(x</a:t>
            </a:r>
            <a:r>
              <a:rPr lang="fr-FR" i="1" baseline="30000" dirty="0">
                <a:latin typeface="Times New Roman" panose="02020603050405020304" pitchFamily="18" charset="0"/>
                <a:ea typeface="Calibri" panose="020F0502020204030204" pitchFamily="34" charset="0"/>
              </a:rPr>
              <a:t>2</a:t>
            </a:r>
            <a:r>
              <a:rPr lang="fr-FR" i="1" dirty="0">
                <a:latin typeface="Times New Roman" panose="02020603050405020304" pitchFamily="18" charset="0"/>
                <a:ea typeface="Calibri" panose="020F0502020204030204" pitchFamily="34" charset="0"/>
              </a:rPr>
              <a:t>) </a:t>
            </a:r>
            <a:r>
              <a:rPr lang="fr-FR"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Times New Roman" panose="02020603050405020304" pitchFamily="18" charset="0"/>
                <a:ea typeface="Calibri" panose="020F0502020204030204" pitchFamily="34" charset="0"/>
              </a:rPr>
              <a:t> i </a:t>
            </a:r>
            <a:r>
              <a:rPr lang="fr-FR" i="1" dirty="0">
                <a:latin typeface="Cambria Math" panose="02040503050406030204" pitchFamily="18" charset="0"/>
                <a:ea typeface="Calibri" panose="020F0502020204030204" pitchFamily="34" charset="0"/>
                <a:cs typeface="Cambria Math" panose="02040503050406030204" pitchFamily="18" charset="0"/>
              </a:rPr>
              <a:t>∈</a:t>
            </a:r>
            <a:r>
              <a:rPr lang="fr-FR" i="1" dirty="0">
                <a:latin typeface="Times New Roman" panose="02020603050405020304" pitchFamily="18" charset="0"/>
                <a:ea typeface="Calibri" panose="020F0502020204030204" pitchFamily="34" charset="0"/>
              </a:rPr>
              <a:t> {1, 2, …, M}</a:t>
            </a:r>
            <a:endParaRPr lang="en-US" sz="1600" dirty="0">
              <a:latin typeface="Times New Roman" panose="02020603050405020304" pitchFamily="18" charset="0"/>
              <a:ea typeface="Calibri" panose="020F0502020204030204" pitchFamily="34" charset="0"/>
            </a:endParaRPr>
          </a:p>
          <a:p>
            <a:pPr algn="ctr"/>
            <a:r>
              <a:rPr lang="fr-FR" i="1" dirty="0">
                <a:latin typeface="Times New Roman" panose="02020603050405020304" pitchFamily="18" charset="0"/>
                <a:ea typeface="Calibri" panose="020F0502020204030204" pitchFamily="34" charset="0"/>
              </a:rPr>
              <a:t> j, </a:t>
            </a:r>
            <a:r>
              <a:rPr lang="fr-FR" i="1" dirty="0" err="1">
                <a:latin typeface="Times New Roman" panose="02020603050405020304" pitchFamily="18" charset="0"/>
                <a:ea typeface="Calibri" panose="020F0502020204030204" pitchFamily="34" charset="0"/>
              </a:rPr>
              <a:t>f</a:t>
            </a:r>
            <a:r>
              <a:rPr lang="fr-FR" i="1" baseline="-25000" dirty="0" err="1">
                <a:latin typeface="Times New Roman" panose="02020603050405020304" pitchFamily="18" charset="0"/>
                <a:ea typeface="Calibri" panose="020F0502020204030204" pitchFamily="34" charset="0"/>
              </a:rPr>
              <a:t>j</a:t>
            </a:r>
            <a:r>
              <a:rPr lang="fr-FR" i="1" dirty="0">
                <a:latin typeface="Times New Roman" panose="02020603050405020304" pitchFamily="18" charset="0"/>
                <a:ea typeface="Calibri" panose="020F0502020204030204" pitchFamily="34" charset="0"/>
              </a:rPr>
              <a:t>(x</a:t>
            </a:r>
            <a:r>
              <a:rPr lang="fr-FR" i="1" baseline="30000" dirty="0">
                <a:latin typeface="Times New Roman" panose="02020603050405020304" pitchFamily="18" charset="0"/>
                <a:ea typeface="Calibri" panose="020F0502020204030204" pitchFamily="34" charset="0"/>
              </a:rPr>
              <a:t>1</a:t>
            </a:r>
            <a:r>
              <a:rPr lang="fr-FR" i="1" dirty="0">
                <a:latin typeface="Times New Roman" panose="02020603050405020304" pitchFamily="18" charset="0"/>
                <a:ea typeface="Calibri" panose="020F0502020204030204" pitchFamily="34" charset="0"/>
              </a:rPr>
              <a:t>) &lt; </a:t>
            </a:r>
            <a:r>
              <a:rPr lang="fr-FR" i="1" dirty="0" err="1">
                <a:latin typeface="Times New Roman" panose="02020603050405020304" pitchFamily="18" charset="0"/>
                <a:ea typeface="Calibri" panose="020F0502020204030204" pitchFamily="34" charset="0"/>
              </a:rPr>
              <a:t>f</a:t>
            </a:r>
            <a:r>
              <a:rPr lang="fr-FR" i="1" baseline="-25000" dirty="0" err="1">
                <a:latin typeface="Times New Roman" panose="02020603050405020304" pitchFamily="18" charset="0"/>
                <a:ea typeface="Calibri" panose="020F0502020204030204" pitchFamily="34" charset="0"/>
              </a:rPr>
              <a:t>j</a:t>
            </a:r>
            <a:r>
              <a:rPr lang="fr-FR" i="1" dirty="0">
                <a:latin typeface="Times New Roman" panose="02020603050405020304" pitchFamily="18" charset="0"/>
                <a:ea typeface="Calibri" panose="020F0502020204030204" pitchFamily="34" charset="0"/>
              </a:rPr>
              <a:t>(x</a:t>
            </a:r>
            <a:r>
              <a:rPr lang="fr-FR" i="1" baseline="30000" dirty="0">
                <a:latin typeface="Times New Roman" panose="02020603050405020304" pitchFamily="18" charset="0"/>
                <a:ea typeface="Calibri" panose="020F0502020204030204" pitchFamily="34" charset="0"/>
              </a:rPr>
              <a:t>2</a:t>
            </a:r>
            <a:r>
              <a:rPr lang="fr-FR" i="1" dirty="0">
                <a:latin typeface="Times New Roman" panose="02020603050405020304" pitchFamily="18" charset="0"/>
                <a:ea typeface="Calibri" panose="020F0502020204030204" pitchFamily="34" charset="0"/>
              </a:rPr>
              <a:t>)</a:t>
            </a:r>
            <a:endParaRPr lang="vi-VN" dirty="0"/>
          </a:p>
        </p:txBody>
      </p:sp>
    </p:spTree>
    <p:extLst>
      <p:ext uri="{BB962C8B-B14F-4D97-AF65-F5344CB8AC3E}">
        <p14:creationId xmlns:p14="http://schemas.microsoft.com/office/powerpoint/2010/main" val="44134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None/>
              <a:tabLst/>
              <a:defRPr/>
            </a:pPr>
            <a:r>
              <a:rPr lang="en-US" b="1" dirty="0"/>
              <a:t>1.    </a:t>
            </a:r>
            <a:r>
              <a:rPr lang="en-US" b="1" dirty="0" err="1"/>
              <a:t>Mô</a:t>
            </a:r>
            <a:r>
              <a:rPr lang="en-US" b="1" dirty="0"/>
              <a:t> </a:t>
            </a:r>
            <a:r>
              <a:rPr lang="en-US" b="1" dirty="0" err="1"/>
              <a:t>tả</a:t>
            </a:r>
            <a:r>
              <a:rPr lang="en-US" b="1" dirty="0"/>
              <a:t> </a:t>
            </a:r>
            <a:r>
              <a:rPr lang="en-US" b="1" dirty="0" err="1"/>
              <a:t>bài</a:t>
            </a:r>
            <a:r>
              <a:rPr lang="en-US" b="1" dirty="0"/>
              <a:t> </a:t>
            </a:r>
            <a:r>
              <a:rPr lang="en-US" b="1" dirty="0" err="1"/>
              <a:t>toán</a:t>
            </a:r>
            <a:endParaRPr lang="en-US" b="1" dirty="0"/>
          </a:p>
          <a:p>
            <a:pPr lvl="1" defTabSz="914400" eaLnBrk="1" fontAlgn="auto" hangingPunct="1">
              <a:lnSpc>
                <a:spcPct val="100000"/>
              </a:lnSpc>
              <a:spcBef>
                <a:spcPts val="0"/>
              </a:spcBef>
              <a:spcAft>
                <a:spcPts val="0"/>
              </a:spcAft>
              <a:defRPr/>
            </a:pPr>
            <a:r>
              <a:rPr lang="en-US" sz="2000" dirty="0" err="1"/>
              <a:t>Dự</a:t>
            </a:r>
            <a:r>
              <a:rPr lang="en-US" sz="2000" dirty="0"/>
              <a:t> </a:t>
            </a:r>
            <a:r>
              <a:rPr lang="en-US" sz="2000" dirty="0" err="1"/>
              <a:t>án</a:t>
            </a:r>
            <a:r>
              <a:rPr lang="en-US" sz="2000" dirty="0"/>
              <a:t> </a:t>
            </a:r>
            <a:r>
              <a:rPr lang="en-US" sz="2000" dirty="0" err="1"/>
              <a:t>có</a:t>
            </a:r>
            <a:r>
              <a:rPr lang="en-US" sz="2000" dirty="0"/>
              <a:t>:</a:t>
            </a:r>
          </a:p>
          <a:p>
            <a:pPr lvl="2" algn="just" defTabSz="914400" eaLnBrk="1" fontAlgn="auto" hangingPunct="1">
              <a:lnSpc>
                <a:spcPct val="100000"/>
              </a:lnSpc>
              <a:spcBef>
                <a:spcPts val="0"/>
              </a:spcBef>
              <a:spcAft>
                <a:spcPts val="0"/>
              </a:spcAft>
              <a:defRPr/>
            </a:pPr>
            <a:r>
              <a:rPr lang="en-US" sz="1800" dirty="0"/>
              <a:t>N </a:t>
            </a:r>
            <a:r>
              <a:rPr lang="en-US" sz="1800" dirty="0" err="1"/>
              <a:t>gói</a:t>
            </a:r>
            <a:r>
              <a:rPr lang="en-US" sz="1800" dirty="0"/>
              <a:t> </a:t>
            </a:r>
            <a:r>
              <a:rPr lang="en-US" sz="1800" dirty="0" err="1"/>
              <a:t>thầu</a:t>
            </a:r>
            <a:r>
              <a:rPr lang="en-US" sz="1800" dirty="0"/>
              <a:t>, </a:t>
            </a:r>
            <a:r>
              <a:rPr lang="en-US" sz="1800" dirty="0" err="1"/>
              <a:t>mỗi</a:t>
            </a:r>
            <a:r>
              <a:rPr lang="en-US" sz="1800" dirty="0"/>
              <a:t> </a:t>
            </a:r>
            <a:r>
              <a:rPr lang="en-US" sz="1800" dirty="0" err="1"/>
              <a:t>gói</a:t>
            </a:r>
            <a:r>
              <a:rPr lang="en-US" sz="1800" dirty="0"/>
              <a:t> </a:t>
            </a:r>
            <a:r>
              <a:rPr lang="en-US" sz="1800" dirty="0" err="1"/>
              <a:t>có</a:t>
            </a:r>
            <a:r>
              <a:rPr lang="en-US" sz="1800" dirty="0"/>
              <a:t> chi </a:t>
            </a:r>
            <a:r>
              <a:rPr lang="en-US" sz="1800" dirty="0" err="1"/>
              <a:t>phí</a:t>
            </a:r>
            <a:r>
              <a:rPr lang="en-US" sz="1800" dirty="0"/>
              <a:t> </a:t>
            </a:r>
            <a:r>
              <a:rPr lang="en-US" sz="1800" i="1" dirty="0" err="1"/>
              <a:t>EC</a:t>
            </a:r>
            <a:r>
              <a:rPr lang="en-US" sz="1800" i="1" baseline="-25000" dirty="0" err="1"/>
              <a:t>i</a:t>
            </a:r>
            <a:r>
              <a:rPr lang="en-US" sz="1800" baseline="-25000" dirty="0"/>
              <a:t> </a:t>
            </a:r>
            <a:r>
              <a:rPr lang="en-US" sz="1800" dirty="0"/>
              <a:t>, </a:t>
            </a:r>
            <a:r>
              <a:rPr lang="en-US" sz="1800" dirty="0" err="1"/>
              <a:t>cần</a:t>
            </a:r>
            <a:r>
              <a:rPr lang="en-US" sz="1800" dirty="0"/>
              <a:t> </a:t>
            </a:r>
            <a:r>
              <a:rPr lang="en-US" sz="1800" i="1" dirty="0"/>
              <a:t>m</a:t>
            </a:r>
            <a:r>
              <a:rPr lang="en-US" sz="1800" i="1" baseline="-25000" dirty="0"/>
              <a:t>i</a:t>
            </a:r>
            <a:r>
              <a:rPr lang="en-US" sz="1800" dirty="0"/>
              <a:t> </a:t>
            </a:r>
            <a:r>
              <a:rPr lang="en-US" sz="1800" dirty="0" err="1"/>
              <a:t>loại</a:t>
            </a:r>
            <a:r>
              <a:rPr lang="en-US" sz="1800" dirty="0"/>
              <a:t> </a:t>
            </a:r>
            <a:r>
              <a:rPr lang="en-US" sz="1800" dirty="0" err="1"/>
              <a:t>sản</a:t>
            </a:r>
            <a:r>
              <a:rPr lang="en-US" sz="1800" dirty="0"/>
              <a:t> </a:t>
            </a:r>
            <a:r>
              <a:rPr lang="en-US" sz="1800" dirty="0" err="1"/>
              <a:t>phẩm</a:t>
            </a:r>
            <a:r>
              <a:rPr lang="en-US" sz="1800" dirty="0"/>
              <a:t>, </a:t>
            </a:r>
            <a:r>
              <a:rPr lang="en-US" sz="1800" dirty="0" err="1"/>
              <a:t>sẽ</a:t>
            </a:r>
            <a:r>
              <a:rPr lang="en-US" sz="1800" dirty="0"/>
              <a:t> đ</a:t>
            </a:r>
            <a:r>
              <a:rPr lang="vi-VN" sz="1800" dirty="0"/>
              <a:t>ư</a:t>
            </a:r>
            <a:r>
              <a:rPr lang="en-US" sz="1800" dirty="0" err="1"/>
              <a:t>ợc</a:t>
            </a:r>
            <a:r>
              <a:rPr lang="en-US" sz="1800" dirty="0"/>
              <a:t> </a:t>
            </a:r>
            <a:r>
              <a:rPr lang="en-US" sz="1800" dirty="0" err="1"/>
              <a:t>tổ</a:t>
            </a:r>
            <a:r>
              <a:rPr lang="en-US" sz="1800" dirty="0"/>
              <a:t> </a:t>
            </a:r>
            <a:r>
              <a:rPr lang="en-US" sz="1800" dirty="0" err="1"/>
              <a:t>chức</a:t>
            </a:r>
            <a:r>
              <a:rPr lang="en-US" sz="1800" dirty="0"/>
              <a:t> </a:t>
            </a:r>
            <a:r>
              <a:rPr lang="en-US" sz="1800" dirty="0" err="1"/>
              <a:t>tại</a:t>
            </a:r>
            <a:r>
              <a:rPr lang="en-US" sz="1800" dirty="0"/>
              <a:t> 1 </a:t>
            </a:r>
            <a:r>
              <a:rPr lang="en-US" sz="1800" dirty="0" err="1"/>
              <a:t>thời</a:t>
            </a:r>
            <a:r>
              <a:rPr lang="en-US" sz="1800" dirty="0"/>
              <a:t> </a:t>
            </a:r>
            <a:r>
              <a:rPr lang="en-US" sz="1800" dirty="0" err="1"/>
              <a:t>điểm</a:t>
            </a:r>
            <a:r>
              <a:rPr lang="en-US" sz="1800" dirty="0"/>
              <a:t> </a:t>
            </a:r>
            <a:r>
              <a:rPr lang="en-US" sz="1800" dirty="0" err="1"/>
              <a:t>và</a:t>
            </a:r>
            <a:r>
              <a:rPr lang="en-US" sz="1800" dirty="0"/>
              <a:t> đ</a:t>
            </a:r>
            <a:r>
              <a:rPr lang="vi-VN" sz="1800" dirty="0"/>
              <a:t>ư</a:t>
            </a:r>
            <a:r>
              <a:rPr lang="en-US" sz="1800" dirty="0" err="1"/>
              <a:t>ợc</a:t>
            </a:r>
            <a:r>
              <a:rPr lang="en-US" sz="1800" dirty="0"/>
              <a:t> </a:t>
            </a:r>
            <a:r>
              <a:rPr lang="en-US" sz="1800" dirty="0" err="1"/>
              <a:t>giao</a:t>
            </a:r>
            <a:r>
              <a:rPr lang="en-US" sz="1800" dirty="0"/>
              <a:t> </a:t>
            </a:r>
            <a:r>
              <a:rPr lang="en-US" sz="1800" dirty="0" err="1"/>
              <a:t>cho</a:t>
            </a:r>
            <a:r>
              <a:rPr lang="en-US" sz="1800" dirty="0"/>
              <a:t> 1 </a:t>
            </a:r>
            <a:r>
              <a:rPr lang="en-US" sz="1800" dirty="0" err="1"/>
              <a:t>nhà</a:t>
            </a:r>
            <a:r>
              <a:rPr lang="en-US" sz="1800" dirty="0"/>
              <a:t> </a:t>
            </a:r>
            <a:r>
              <a:rPr lang="en-US" sz="1800" dirty="0" err="1"/>
              <a:t>thầu</a:t>
            </a:r>
            <a:endParaRPr lang="en-US" sz="1800" dirty="0"/>
          </a:p>
          <a:p>
            <a:pPr lvl="2" algn="just" defTabSz="914400" eaLnBrk="1" fontAlgn="auto" hangingPunct="1">
              <a:lnSpc>
                <a:spcPct val="100000"/>
              </a:lnSpc>
              <a:spcBef>
                <a:spcPts val="0"/>
              </a:spcBef>
              <a:spcAft>
                <a:spcPts val="0"/>
              </a:spcAft>
              <a:defRPr/>
            </a:pPr>
            <a:r>
              <a:rPr lang="en-US" sz="1800" dirty="0"/>
              <a:t>M </a:t>
            </a:r>
            <a:r>
              <a:rPr lang="en-US" sz="1800" dirty="0" err="1"/>
              <a:t>nhà</a:t>
            </a:r>
            <a:r>
              <a:rPr lang="en-US" sz="1800" dirty="0"/>
              <a:t> </a:t>
            </a:r>
            <a:r>
              <a:rPr lang="en-US" sz="1800" dirty="0" err="1"/>
              <a:t>thầu</a:t>
            </a:r>
            <a:r>
              <a:rPr lang="en-US" sz="1800" dirty="0"/>
              <a:t> </a:t>
            </a:r>
            <a:r>
              <a:rPr lang="en-US" sz="1800" dirty="0" err="1"/>
              <a:t>tham</a:t>
            </a:r>
            <a:r>
              <a:rPr lang="en-US" sz="1800" dirty="0"/>
              <a:t> </a:t>
            </a:r>
            <a:r>
              <a:rPr lang="en-US" sz="1800" dirty="0" err="1"/>
              <a:t>gia</a:t>
            </a:r>
            <a:r>
              <a:rPr lang="en-US" sz="1800" dirty="0"/>
              <a:t>, </a:t>
            </a:r>
            <a:r>
              <a:rPr lang="en-US" sz="1800" dirty="0" err="1"/>
              <a:t>mỗi</a:t>
            </a:r>
            <a:r>
              <a:rPr lang="en-US" sz="1800" dirty="0"/>
              <a:t> </a:t>
            </a:r>
            <a:r>
              <a:rPr lang="en-US" sz="1800" dirty="0" err="1"/>
              <a:t>nhà</a:t>
            </a:r>
            <a:r>
              <a:rPr lang="en-US" sz="1800" dirty="0"/>
              <a:t> </a:t>
            </a:r>
            <a:r>
              <a:rPr lang="en-US" sz="1800" dirty="0" err="1"/>
              <a:t>thầu</a:t>
            </a:r>
            <a:r>
              <a:rPr lang="en-US" sz="1800" dirty="0"/>
              <a:t> </a:t>
            </a:r>
            <a:r>
              <a:rPr lang="en-US" sz="1800" dirty="0" err="1"/>
              <a:t>cung</a:t>
            </a:r>
            <a:r>
              <a:rPr lang="en-US" sz="1800" dirty="0"/>
              <a:t> </a:t>
            </a:r>
            <a:r>
              <a:rPr lang="en-US" sz="1800" dirty="0" err="1"/>
              <a:t>cấp</a:t>
            </a:r>
            <a:r>
              <a:rPr lang="en-US" sz="1800" dirty="0"/>
              <a:t> </a:t>
            </a:r>
            <a:r>
              <a:rPr lang="en-US" sz="1800" dirty="0" err="1"/>
              <a:t>sản</a:t>
            </a:r>
            <a:r>
              <a:rPr lang="en-US" sz="1800" dirty="0"/>
              <a:t> </a:t>
            </a:r>
            <a:r>
              <a:rPr lang="en-US" sz="1800" dirty="0" err="1"/>
              <a:t>phẩm</a:t>
            </a:r>
            <a:r>
              <a:rPr lang="en-US" sz="1800" dirty="0"/>
              <a:t> </a:t>
            </a:r>
            <a:r>
              <a:rPr lang="en-US" sz="1800" dirty="0" err="1"/>
              <a:t>với</a:t>
            </a:r>
            <a:r>
              <a:rPr lang="en-US" sz="1800" dirty="0"/>
              <a:t> </a:t>
            </a:r>
            <a:r>
              <a:rPr lang="en-US" sz="1800" dirty="0" err="1"/>
              <a:t>giá</a:t>
            </a:r>
            <a:r>
              <a:rPr lang="en-US" sz="1800" dirty="0"/>
              <a:t> </a:t>
            </a:r>
            <a:r>
              <a:rPr lang="en-US" sz="1800" dirty="0" err="1"/>
              <a:t>khác</a:t>
            </a:r>
            <a:r>
              <a:rPr lang="en-US" sz="1800" dirty="0"/>
              <a:t> </a:t>
            </a:r>
            <a:r>
              <a:rPr lang="en-US" sz="1800" dirty="0" err="1"/>
              <a:t>nhau</a:t>
            </a:r>
            <a:r>
              <a:rPr lang="en-US" sz="1800" dirty="0"/>
              <a:t>, </a:t>
            </a:r>
            <a:r>
              <a:rPr lang="en-US" sz="1800" dirty="0" err="1"/>
              <a:t>có</a:t>
            </a:r>
            <a:r>
              <a:rPr lang="en-US" sz="1800" dirty="0"/>
              <a:t> </a:t>
            </a:r>
            <a:r>
              <a:rPr lang="en-US" sz="1800" dirty="0" err="1"/>
              <a:t>chiết</a:t>
            </a:r>
            <a:r>
              <a:rPr lang="en-US" sz="1800" dirty="0"/>
              <a:t> </a:t>
            </a:r>
            <a:r>
              <a:rPr lang="en-US" sz="1800" dirty="0" err="1"/>
              <a:t>khấu</a:t>
            </a:r>
            <a:r>
              <a:rPr lang="en-US" sz="1800" dirty="0"/>
              <a:t> </a:t>
            </a:r>
            <a:r>
              <a:rPr lang="en-US" sz="1800" dirty="0" err="1"/>
              <a:t>từng</a:t>
            </a:r>
            <a:r>
              <a:rPr lang="en-US" sz="1800" dirty="0"/>
              <a:t> </a:t>
            </a:r>
            <a:r>
              <a:rPr lang="en-US" sz="1800" dirty="0" err="1"/>
              <a:t>thời</a:t>
            </a:r>
            <a:r>
              <a:rPr lang="en-US" sz="1800" dirty="0"/>
              <a:t> </a:t>
            </a:r>
            <a:r>
              <a:rPr lang="en-US" sz="1800" dirty="0" err="1"/>
              <a:t>điểm</a:t>
            </a: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a:p>
          <a:p>
            <a:pPr lvl="1" algn="just" defTabSz="914400" eaLnBrk="1" fontAlgn="auto" hangingPunct="1">
              <a:lnSpc>
                <a:spcPct val="100000"/>
              </a:lnSpc>
              <a:spcBef>
                <a:spcPts val="0"/>
              </a:spcBef>
              <a:spcAft>
                <a:spcPts val="0"/>
              </a:spcAft>
              <a:defRPr/>
            </a:pPr>
            <a:r>
              <a:rPr lang="en-US" sz="2000" dirty="0" err="1"/>
              <a:t>Cần</a:t>
            </a:r>
            <a:r>
              <a:rPr lang="en-US" sz="2000" dirty="0"/>
              <a:t> </a:t>
            </a:r>
            <a:r>
              <a:rPr lang="en-US" sz="2000" dirty="0" err="1"/>
              <a:t>xác</a:t>
            </a:r>
            <a:r>
              <a:rPr lang="en-US" sz="2000" dirty="0"/>
              <a:t> </a:t>
            </a:r>
            <a:r>
              <a:rPr lang="en-US" sz="2000" dirty="0" err="1"/>
              <a:t>định</a:t>
            </a:r>
            <a:r>
              <a:rPr lang="en-US" sz="2000" dirty="0"/>
              <a:t> </a:t>
            </a:r>
            <a:r>
              <a:rPr lang="en-US" sz="2000" dirty="0" err="1"/>
              <a:t>từng</a:t>
            </a:r>
            <a:r>
              <a:rPr lang="en-US" sz="2000" dirty="0"/>
              <a:t> </a:t>
            </a:r>
            <a:r>
              <a:rPr lang="en-US" sz="2000" dirty="0" err="1"/>
              <a:t>thầu</a:t>
            </a:r>
            <a:r>
              <a:rPr lang="en-US" sz="2000" dirty="0"/>
              <a:t> </a:t>
            </a:r>
            <a:r>
              <a:rPr lang="en-US" sz="2000" dirty="0" err="1"/>
              <a:t>nào</a:t>
            </a:r>
            <a:r>
              <a:rPr lang="en-US" sz="2000" dirty="0"/>
              <a:t> </a:t>
            </a:r>
            <a:r>
              <a:rPr lang="en-US" sz="2000" dirty="0" err="1"/>
              <a:t>được</a:t>
            </a:r>
            <a:r>
              <a:rPr lang="en-US" sz="2000" dirty="0"/>
              <a:t> </a:t>
            </a:r>
            <a:r>
              <a:rPr lang="en-US" sz="2000" dirty="0" err="1"/>
              <a:t>tổ</a:t>
            </a:r>
            <a:r>
              <a:rPr lang="en-US" sz="2000" dirty="0"/>
              <a:t> </a:t>
            </a:r>
            <a:r>
              <a:rPr lang="en-US" sz="2000" dirty="0" err="1"/>
              <a:t>chức</a:t>
            </a:r>
            <a:r>
              <a:rPr lang="en-US" sz="2000" dirty="0"/>
              <a:t> </a:t>
            </a:r>
            <a:r>
              <a:rPr lang="en-US" sz="2000" dirty="0" err="1"/>
              <a:t>khi</a:t>
            </a:r>
            <a:r>
              <a:rPr lang="en-US" sz="2000" dirty="0"/>
              <a:t> </a:t>
            </a:r>
            <a:r>
              <a:rPr lang="en-US" sz="2000" dirty="0" err="1"/>
              <a:t>nào</a:t>
            </a:r>
            <a:r>
              <a:rPr lang="en-US" sz="2000" dirty="0"/>
              <a:t> </a:t>
            </a:r>
            <a:r>
              <a:rPr lang="en-US" sz="2000" dirty="0" err="1"/>
              <a:t>và</a:t>
            </a:r>
            <a:r>
              <a:rPr lang="en-US" sz="2000" dirty="0"/>
              <a:t> </a:t>
            </a:r>
            <a:r>
              <a:rPr lang="en-US" sz="2000" dirty="0" err="1"/>
              <a:t>nhà</a:t>
            </a:r>
            <a:r>
              <a:rPr lang="en-US" sz="2000" dirty="0"/>
              <a:t> </a:t>
            </a:r>
            <a:r>
              <a:rPr lang="en-US" sz="2000" dirty="0" err="1"/>
              <a:t>thầu</a:t>
            </a:r>
            <a:r>
              <a:rPr lang="en-US" sz="2000" dirty="0"/>
              <a:t> </a:t>
            </a:r>
            <a:r>
              <a:rPr lang="en-US" sz="2000" dirty="0" err="1"/>
              <a:t>nào</a:t>
            </a:r>
            <a:r>
              <a:rPr lang="en-US" sz="2000" dirty="0"/>
              <a:t> </a:t>
            </a:r>
            <a:r>
              <a:rPr lang="en-US" sz="2000" dirty="0" err="1"/>
              <a:t>trúng</a:t>
            </a:r>
            <a:r>
              <a:rPr lang="en-US" sz="2000" dirty="0"/>
              <a:t> </a:t>
            </a:r>
            <a:r>
              <a:rPr lang="en-US" sz="2000" dirty="0" err="1"/>
              <a:t>gói</a:t>
            </a:r>
            <a:r>
              <a:rPr lang="en-US" sz="2000" dirty="0"/>
              <a:t> </a:t>
            </a:r>
            <a:r>
              <a:rPr lang="en-US" sz="2000" dirty="0" err="1"/>
              <a:t>thầu</a:t>
            </a:r>
            <a:r>
              <a:rPr lang="en-US" sz="2000" dirty="0"/>
              <a:t> </a:t>
            </a:r>
            <a:r>
              <a:rPr lang="en-US" sz="2000" dirty="0" err="1"/>
              <a:t>đó</a:t>
            </a:r>
            <a:endParaRPr lang="en-US" dirty="0"/>
          </a:p>
        </p:txBody>
      </p:sp>
    </p:spTree>
    <p:extLst>
      <p:ext uri="{BB962C8B-B14F-4D97-AF65-F5344CB8AC3E}">
        <p14:creationId xmlns:p14="http://schemas.microsoft.com/office/powerpoint/2010/main" val="181415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2094-42F7-478D-A42D-A4347E735A3C}"/>
              </a:ext>
            </a:extLst>
          </p:cNvPr>
          <p:cNvSpPr>
            <a:spLocks noGrp="1"/>
          </p:cNvSpPr>
          <p:nvPr>
            <p:ph type="title"/>
          </p:nvPr>
        </p:nvSpPr>
        <p:spPr/>
        <p:txBody>
          <a:bodyPr/>
          <a:lstStyle/>
          <a:p>
            <a:r>
              <a:rPr lang="en-US" dirty="0"/>
              <a:t>MÔ HÌNH BÀI TOÁN ĐẤU THẦU NHIỀU VÒNG</a:t>
            </a:r>
          </a:p>
        </p:txBody>
      </p:sp>
      <p:sp>
        <p:nvSpPr>
          <p:cNvPr id="3" name="Content Placeholder 2">
            <a:extLst>
              <a:ext uri="{FF2B5EF4-FFF2-40B4-BE49-F238E27FC236}">
                <a16:creationId xmlns:a16="http://schemas.microsoft.com/office/drawing/2014/main" id="{91A7D906-CEFF-4F35-95F3-713553BDF255}"/>
              </a:ext>
            </a:extLst>
          </p:cNvPr>
          <p:cNvSpPr>
            <a:spLocks noGrp="1"/>
          </p:cNvSpPr>
          <p:nvPr>
            <p:ph idx="1"/>
          </p:nvPr>
        </p:nvSpPr>
        <p:spPr/>
        <p:txBody>
          <a:bodyPr/>
          <a:lstStyle/>
          <a:p>
            <a:pPr marL="457200" marR="0" lvl="0" indent="-457200" defTabSz="914400" eaLnBrk="1" fontAlgn="auto" latinLnBrk="0" hangingPunct="1">
              <a:lnSpc>
                <a:spcPct val="100000"/>
              </a:lnSpc>
              <a:spcBef>
                <a:spcPts val="0"/>
              </a:spcBef>
              <a:spcAft>
                <a:spcPts val="0"/>
              </a:spcAft>
              <a:buClrTx/>
              <a:buSzTx/>
              <a:buAutoNum type="arabicPeriod" startAt="2"/>
              <a:tabLst/>
              <a:defRPr/>
            </a:pPr>
            <a:r>
              <a:rPr lang="en-US" b="1" dirty="0" err="1"/>
              <a:t>Mô</a:t>
            </a:r>
            <a:r>
              <a:rPr lang="en-US" b="1" dirty="0"/>
              <a:t> </a:t>
            </a:r>
            <a:r>
              <a:rPr lang="en-US" b="1" dirty="0" err="1"/>
              <a:t>hình</a:t>
            </a:r>
            <a:r>
              <a:rPr lang="en-US" b="1" dirty="0"/>
              <a:t> </a:t>
            </a:r>
            <a:r>
              <a:rPr lang="en-US" b="1" dirty="0" err="1"/>
              <a:t>toán</a:t>
            </a:r>
            <a:r>
              <a:rPr lang="en-US" b="1" dirty="0"/>
              <a:t> </a:t>
            </a:r>
            <a:r>
              <a:rPr lang="en-US" b="1" dirty="0" err="1"/>
              <a:t>học</a:t>
            </a:r>
            <a:endParaRPr lang="en-US" b="1" dirty="0"/>
          </a:p>
          <a:p>
            <a:pPr lvl="1" defTabSz="914400" eaLnBrk="1" fontAlgn="auto" hangingPunct="1">
              <a:lnSpc>
                <a:spcPct val="100000"/>
              </a:lnSpc>
              <a:spcBef>
                <a:spcPts val="0"/>
              </a:spcBef>
              <a:spcAft>
                <a:spcPts val="0"/>
              </a:spcAft>
              <a:defRPr/>
            </a:pPr>
            <a:r>
              <a:rPr lang="en-US" sz="2000"/>
              <a:t>Lợi </a:t>
            </a:r>
            <a:r>
              <a:rPr lang="en-US" sz="2000" dirty="0" err="1"/>
              <a:t>ích</a:t>
            </a:r>
            <a:r>
              <a:rPr lang="en-US" sz="2000" dirty="0"/>
              <a:t> </a:t>
            </a:r>
            <a:r>
              <a:rPr lang="en-US" sz="2000" dirty="0" err="1"/>
              <a:t>của</a:t>
            </a:r>
            <a:r>
              <a:rPr lang="en-US" sz="2000" dirty="0"/>
              <a:t> </a:t>
            </a:r>
            <a:r>
              <a:rPr lang="en-US" sz="2000" dirty="0" err="1"/>
              <a:t>chủ</a:t>
            </a:r>
            <a:r>
              <a:rPr lang="en-US" sz="2000" dirty="0"/>
              <a:t> </a:t>
            </a:r>
            <a:r>
              <a:rPr lang="en-US" sz="2000" dirty="0" err="1"/>
              <a:t>đầu</a:t>
            </a:r>
            <a:r>
              <a:rPr lang="en-US" sz="2000" dirty="0"/>
              <a:t> t</a:t>
            </a:r>
            <a:r>
              <a:rPr lang="vi-VN" sz="2000" dirty="0"/>
              <a:t>ư</a:t>
            </a:r>
            <a:r>
              <a:rPr lang="en-US" sz="2000" dirty="0"/>
              <a:t>:</a:t>
            </a:r>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a:p>
          <a:p>
            <a:pPr marL="0" marR="0" lvl="0" indent="0" defTabSz="914400" eaLnBrk="1" fontAlgn="auto" latinLnBrk="0" hangingPunct="1">
              <a:lnSpc>
                <a:spcPct val="100000"/>
              </a:lnSpc>
              <a:spcBef>
                <a:spcPts val="0"/>
              </a:spcBef>
              <a:spcAft>
                <a:spcPts val="0"/>
              </a:spcAft>
              <a:buClrTx/>
              <a:buSzTx/>
              <a:buNone/>
              <a:tabLst/>
              <a:defRPr/>
            </a:pPr>
            <a:endParaRPr lang="en-US" dirty="0"/>
          </a:p>
          <a:p>
            <a:pPr lvl="1" defTabSz="914400" eaLnBrk="1" fontAlgn="auto" hangingPunct="1">
              <a:lnSpc>
                <a:spcPct val="100000"/>
              </a:lnSpc>
              <a:spcBef>
                <a:spcPts val="0"/>
              </a:spcBef>
              <a:spcAft>
                <a:spcPts val="0"/>
              </a:spcAft>
              <a:defRPr/>
            </a:pPr>
            <a:r>
              <a:rPr lang="en-US" sz="2000"/>
              <a:t>Lợi </a:t>
            </a:r>
            <a:r>
              <a:rPr lang="en-US" sz="2000" dirty="0" err="1"/>
              <a:t>ích</a:t>
            </a:r>
            <a:r>
              <a:rPr lang="en-US" sz="2000" dirty="0"/>
              <a:t> </a:t>
            </a:r>
            <a:r>
              <a:rPr lang="en-US" sz="2000" dirty="0" err="1"/>
              <a:t>nhà</a:t>
            </a:r>
            <a:r>
              <a:rPr lang="en-US" sz="2000" dirty="0"/>
              <a:t> </a:t>
            </a:r>
            <a:r>
              <a:rPr lang="en-US" sz="2000" dirty="0" err="1"/>
              <a:t>thầu</a:t>
            </a:r>
            <a:r>
              <a:rPr lang="en-US" sz="2000" dirty="0"/>
              <a:t> </a:t>
            </a:r>
            <a:r>
              <a:rPr lang="en-US" sz="2000" dirty="0" err="1"/>
              <a:t>thứ</a:t>
            </a:r>
            <a:r>
              <a:rPr lang="en-US" sz="2000" dirty="0"/>
              <a:t> k:</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endParaRPr lang="en-US" b="1" dirty="0"/>
          </a:p>
          <a:p>
            <a:pPr lvl="1" defTabSz="914400" eaLnBrk="1" fontAlgn="auto" hangingPunct="1">
              <a:lnSpc>
                <a:spcPct val="100000"/>
              </a:lnSpc>
              <a:spcBef>
                <a:spcPts val="0"/>
              </a:spcBef>
              <a:spcAft>
                <a:spcPts val="0"/>
              </a:spcAft>
              <a:defRPr/>
            </a:pPr>
            <a:r>
              <a:rPr lang="en-US" sz="2000"/>
              <a:t>Cân </a:t>
            </a:r>
            <a:r>
              <a:rPr lang="en-US" sz="2000" dirty="0" err="1"/>
              <a:t>bằng</a:t>
            </a:r>
            <a:r>
              <a:rPr lang="en-US" sz="2000" dirty="0"/>
              <a:t> </a:t>
            </a:r>
            <a:r>
              <a:rPr lang="en-US" sz="2000" dirty="0" err="1"/>
              <a:t>lợi</a:t>
            </a:r>
            <a:r>
              <a:rPr lang="en-US" sz="2000" dirty="0"/>
              <a:t> </a:t>
            </a:r>
            <a:r>
              <a:rPr lang="en-US" sz="2000" dirty="0" err="1"/>
              <a:t>ích</a:t>
            </a:r>
            <a:r>
              <a:rPr lang="en-US" sz="2000" dirty="0"/>
              <a:t> </a:t>
            </a:r>
            <a:r>
              <a:rPr lang="en-US" sz="2000" dirty="0" err="1"/>
              <a:t>giữa</a:t>
            </a:r>
            <a:r>
              <a:rPr lang="en-US" sz="2000" dirty="0"/>
              <a:t> </a:t>
            </a:r>
            <a:r>
              <a:rPr lang="en-US" sz="2000" dirty="0" err="1"/>
              <a:t>các</a:t>
            </a:r>
            <a:r>
              <a:rPr lang="en-US" sz="2000" dirty="0"/>
              <a:t> </a:t>
            </a:r>
            <a:r>
              <a:rPr lang="en-US" sz="2000" dirty="0" err="1"/>
              <a:t>nhà</a:t>
            </a:r>
            <a:r>
              <a:rPr lang="en-US" sz="2000" dirty="0"/>
              <a:t> </a:t>
            </a:r>
            <a:r>
              <a:rPr lang="en-US" sz="2000" dirty="0" err="1"/>
              <a:t>thầu</a:t>
            </a:r>
            <a:r>
              <a:rPr lang="en-US" sz="2000" dirty="0"/>
              <a:t>: </a:t>
            </a:r>
          </a:p>
          <a:p>
            <a:pPr marL="0" marR="0" lvl="0" indent="0" defTabSz="914400" eaLnBrk="1" fontAlgn="auto" latinLnBrk="0" hangingPunct="1">
              <a:lnSpc>
                <a:spcPct val="100000"/>
              </a:lnSpc>
              <a:spcBef>
                <a:spcPts val="0"/>
              </a:spcBef>
              <a:spcAft>
                <a:spcPts val="0"/>
              </a:spcAft>
              <a:buClrTx/>
              <a:buSzTx/>
              <a:buNone/>
              <a:tabLst/>
              <a:defRPr/>
            </a:pPr>
            <a:endParaRPr lang="en-US" b="1" dirty="0"/>
          </a:p>
          <a:p>
            <a:pPr marL="0" marR="0" lvl="0" indent="0" defTabSz="914400" eaLnBrk="1" fontAlgn="auto" latinLnBrk="0" hangingPunct="1">
              <a:lnSpc>
                <a:spcPct val="100000"/>
              </a:lnSpc>
              <a:spcBef>
                <a:spcPts val="0"/>
              </a:spcBef>
              <a:spcAft>
                <a:spcPts val="0"/>
              </a:spcAft>
              <a:buClrTx/>
              <a:buSzTx/>
              <a:buNone/>
              <a:tabLst/>
              <a:defRPr/>
            </a:pPr>
            <a:r>
              <a:rPr lang="en-US" dirty="0"/>
              <a:t>	</a:t>
            </a:r>
          </a:p>
          <a:p>
            <a:pPr lvl="1" defTabSz="914400" eaLnBrk="1" fontAlgn="auto" hangingPunct="1">
              <a:lnSpc>
                <a:spcPct val="100000"/>
              </a:lnSpc>
              <a:spcBef>
                <a:spcPts val="0"/>
              </a:spcBef>
              <a:spcAft>
                <a:spcPts val="0"/>
              </a:spcAft>
              <a:defRPr/>
            </a:pPr>
            <a:r>
              <a:rPr lang="en-US" sz="2000"/>
              <a:t>Chất </a:t>
            </a:r>
            <a:r>
              <a:rPr lang="en-US" sz="2000" dirty="0"/>
              <a:t>l</a:t>
            </a:r>
            <a:r>
              <a:rPr lang="vi-VN" sz="2000" dirty="0"/>
              <a:t>ư</a:t>
            </a:r>
            <a:r>
              <a:rPr lang="en-US" sz="2000" dirty="0" err="1"/>
              <a:t>ợng</a:t>
            </a:r>
            <a:r>
              <a:rPr lang="en-US" sz="2000" dirty="0"/>
              <a:t> </a:t>
            </a:r>
            <a:r>
              <a:rPr lang="en-US" sz="2000" dirty="0" err="1"/>
              <a:t>dự</a:t>
            </a:r>
            <a:r>
              <a:rPr lang="en-US" sz="2000" dirty="0"/>
              <a:t> </a:t>
            </a:r>
            <a:r>
              <a:rPr lang="en-US" sz="2000" dirty="0" err="1"/>
              <a:t>án</a:t>
            </a:r>
            <a:r>
              <a:rPr lang="en-US" sz="2000" dirty="0"/>
              <a:t>: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28EC3D-A63C-47A5-BAE5-87442E3B9EF8}"/>
                  </a:ext>
                </a:extLst>
              </p:cNvPr>
              <p:cNvSpPr/>
              <p:nvPr/>
            </p:nvSpPr>
            <p:spPr>
              <a:xfrm>
                <a:off x="1870495" y="2196976"/>
                <a:ext cx="5416658"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𝐹</m:t>
                          </m:r>
                        </m:e>
                        <m:sub>
                          <m:r>
                            <a:rPr lang="vi-VN" i="0">
                              <a:latin typeface="Cambria Math" panose="02040503050406030204" pitchFamily="18" charset="0"/>
                            </a:rPr>
                            <m:t>0</m:t>
                          </m:r>
                        </m:sub>
                      </m:sSub>
                      <m:r>
                        <a:rPr lang="vi-VN" i="0">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0">
                              <a:latin typeface="Cambria Math" panose="02040503050406030204" pitchFamily="18" charset="0"/>
                            </a:rPr>
                            <m:t>=1</m:t>
                          </m:r>
                        </m:sub>
                        <m:sup>
                          <m:r>
                            <a:rPr lang="vi-VN" i="1">
                              <a:latin typeface="Cambria Math" panose="02040503050406030204" pitchFamily="18" charset="0"/>
                            </a:rPr>
                            <m:t>𝑁</m:t>
                          </m:r>
                        </m:sup>
                        <m:e>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𝐸𝐶</m:t>
                                  </m:r>
                                </m:e>
                                <m:sub>
                                  <m:r>
                                    <a:rPr lang="vi-VN" i="1">
                                      <a:latin typeface="Cambria Math" panose="02040503050406030204" pitchFamily="18" charset="0"/>
                                    </a:rPr>
                                    <m:t>𝑖</m:t>
                                  </m:r>
                                </m:sub>
                              </m:sSub>
                              <m:r>
                                <a:rPr lang="vi-VN" i="0">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0">
                                      <a:latin typeface="Cambria Math" panose="02040503050406030204" pitchFamily="18" charset="0"/>
                                    </a:rPr>
                                    <m:t>=1</m:t>
                                  </m:r>
                                </m:sub>
                                <m:sup>
                                  <m:sSub>
                                    <m:sSubPr>
                                      <m:ctrlPr>
                                        <a:rPr lang="vi-VN" i="1">
                                          <a:latin typeface="Cambria Math" panose="02040503050406030204" pitchFamily="18" charset="0"/>
                                        </a:rPr>
                                      </m:ctrlPr>
                                    </m:sSubPr>
                                    <m:e>
                                      <m:r>
                                        <a:rPr lang="vi-VN" i="1">
                                          <a:latin typeface="Cambria Math" panose="02040503050406030204" pitchFamily="18" charset="0"/>
                                        </a:rPr>
                                        <m:t>𝑚</m:t>
                                      </m:r>
                                    </m:e>
                                    <m:sub>
                                      <m:r>
                                        <a:rPr lang="vi-VN" i="1">
                                          <a:latin typeface="Cambria Math" panose="02040503050406030204" pitchFamily="18" charset="0"/>
                                        </a:rPr>
                                        <m:t>𝑖</m:t>
                                      </m:r>
                                    </m:sub>
                                  </m:sSub>
                                </m:sup>
                                <m:e>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𝑆𝑃</m:t>
                                          </m:r>
                                        </m:e>
                                        <m:sub>
                                          <m:sSub>
                                            <m:sSubPr>
                                              <m:ctrlPr>
                                                <a:rPr lang="vi-VN" i="1">
                                                  <a:latin typeface="Cambria Math" panose="02040503050406030204" pitchFamily="18" charset="0"/>
                                                </a:rPr>
                                              </m:ctrlPr>
                                            </m:sSubPr>
                                            <m:e>
                                              <m:r>
                                                <a:rPr lang="vi-VN" i="1">
                                                  <a:latin typeface="Cambria Math" panose="02040503050406030204" pitchFamily="18" charset="0"/>
                                                </a:rPr>
                                                <m:t>𝑗𝑐</m:t>
                                              </m:r>
                                            </m:e>
                                            <m:sub>
                                              <m:r>
                                                <a:rPr lang="vi-VN" i="1">
                                                  <a:latin typeface="Cambria Math" panose="02040503050406030204" pitchFamily="18" charset="0"/>
                                                </a:rPr>
                                                <m:t>𝑖</m:t>
                                              </m:r>
                                            </m:sub>
                                          </m:sSub>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𝑀</m:t>
                                          </m:r>
                                        </m:e>
                                        <m:sub>
                                          <m:r>
                                            <a:rPr lang="vi-VN" i="1">
                                              <a:latin typeface="Cambria Math" panose="02040503050406030204" pitchFamily="18" charset="0"/>
                                            </a:rPr>
                                            <m:t>𝑖𝑗</m:t>
                                          </m:r>
                                        </m:sub>
                                      </m:sSub>
                                      <m:r>
                                        <a:rPr lang="vi-VN" i="0">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𝐷</m:t>
                                          </m:r>
                                        </m:e>
                                        <m:sub>
                                          <m:r>
                                            <a:rPr lang="vi-VN" i="1">
                                              <a:latin typeface="Cambria Math" panose="02040503050406030204" pitchFamily="18" charset="0"/>
                                            </a:rPr>
                                            <m:t>𝑖𝑗</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𝑖</m:t>
                                              </m:r>
                                            </m:sub>
                                          </m:sSub>
                                          <m:sSub>
                                            <m:sSubPr>
                                              <m:ctrlPr>
                                                <a:rPr lang="vi-VN" i="1">
                                                  <a:latin typeface="Cambria Math" panose="02040503050406030204" pitchFamily="18" charset="0"/>
                                                </a:rPr>
                                              </m:ctrlPr>
                                            </m:sSubPr>
                                            <m:e>
                                              <m:r>
                                                <a:rPr lang="vi-VN" i="1">
                                                  <a:latin typeface="Cambria Math" panose="02040503050406030204" pitchFamily="18" charset="0"/>
                                                </a:rPr>
                                                <m:t>𝑐</m:t>
                                              </m:r>
                                            </m:e>
                                            <m:sub>
                                              <m:r>
                                                <a:rPr lang="vi-VN" i="1">
                                                  <a:latin typeface="Cambria Math" panose="02040503050406030204" pitchFamily="18" charset="0"/>
                                                </a:rPr>
                                                <m:t>𝑖</m:t>
                                              </m:r>
                                            </m:sub>
                                          </m:sSub>
                                        </m:sub>
                                      </m:sSub>
                                    </m:e>
                                  </m:d>
                                </m:e>
                              </m:nary>
                            </m:e>
                          </m:d>
                          <m:sSup>
                            <m:sSupPr>
                              <m:ctrlPr>
                                <a:rPr lang="vi-VN" i="1">
                                  <a:latin typeface="Cambria Math" panose="02040503050406030204" pitchFamily="18" charset="0"/>
                                </a:rPr>
                              </m:ctrlPr>
                            </m:sSupPr>
                            <m:e>
                              <m:r>
                                <a:rPr lang="vi-VN" i="1">
                                  <a:latin typeface="Cambria Math" panose="02040503050406030204" pitchFamily="18" charset="0"/>
                                </a:rPr>
                                <m:t>𝑒</m:t>
                              </m:r>
                            </m:e>
                            <m:sup>
                              <m:d>
                                <m:dPr>
                                  <m:begChr m:val=""/>
                                  <m:ctrlPr>
                                    <a:rPr lang="vi-VN" i="1">
                                      <a:latin typeface="Cambria Math" panose="02040503050406030204" pitchFamily="18" charset="0"/>
                                    </a:rPr>
                                  </m:ctrlPr>
                                </m:dPr>
                                <m:e>
                                  <m:r>
                                    <a:rPr lang="vi-VN" i="1">
                                      <a:latin typeface="Cambria Math" panose="02040503050406030204" pitchFamily="18" charset="0"/>
                                    </a:rPr>
                                    <m:t>𝑟</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𝑖</m:t>
                                      </m:r>
                                    </m:sub>
                                  </m:sSub>
                                  <m:r>
                                    <a:rPr lang="vi-VN" i="0">
                                      <a:latin typeface="Cambria Math" panose="02040503050406030204" pitchFamily="18" charset="0"/>
                                    </a:rPr>
                                    <m:t>−</m:t>
                                  </m:r>
                                  <m:r>
                                    <a:rPr lang="vi-VN" i="1">
                                      <a:latin typeface="Cambria Math" panose="02040503050406030204" pitchFamily="18" charset="0"/>
                                    </a:rPr>
                                    <m:t>𝑇</m:t>
                                  </m:r>
                                </m:e>
                              </m:d>
                            </m:sup>
                          </m:sSup>
                        </m:e>
                      </m:nary>
                    </m:oMath>
                  </m:oMathPara>
                </a14:m>
                <a:endParaRPr lang="vi-VN" dirty="0"/>
              </a:p>
            </p:txBody>
          </p:sp>
        </mc:Choice>
        <mc:Fallback xmlns="">
          <p:sp>
            <p:nvSpPr>
              <p:cNvPr id="5" name="Rectangle 4">
                <a:extLst>
                  <a:ext uri="{FF2B5EF4-FFF2-40B4-BE49-F238E27FC236}">
                    <a16:creationId xmlns:a16="http://schemas.microsoft.com/office/drawing/2014/main" id="{1528EC3D-A63C-47A5-BAE5-87442E3B9EF8}"/>
                  </a:ext>
                </a:extLst>
              </p:cNvPr>
              <p:cNvSpPr>
                <a:spLocks noRot="1" noChangeAspect="1" noMove="1" noResize="1" noEditPoints="1" noAdjustHandles="1" noChangeArrowheads="1" noChangeShapeType="1" noTextEdit="1"/>
              </p:cNvSpPr>
              <p:nvPr/>
            </p:nvSpPr>
            <p:spPr>
              <a:xfrm>
                <a:off x="1870495" y="2196976"/>
                <a:ext cx="5416658" cy="984052"/>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595498-93E5-40C5-A18E-6F1F8FE37783}"/>
                  </a:ext>
                </a:extLst>
              </p:cNvPr>
              <p:cNvSpPr/>
              <p:nvPr/>
            </p:nvSpPr>
            <p:spPr>
              <a:xfrm>
                <a:off x="1638946" y="3680848"/>
                <a:ext cx="5866108" cy="11269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𝑘</m:t>
                          </m:r>
                        </m:sub>
                      </m:sSub>
                      <m:r>
                        <a:rPr lang="vi-VN" i="0">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sub>
                        <m:sup>
                          <m:r>
                            <a:rPr lang="vi-VN" i="1">
                              <a:latin typeface="Cambria Math" panose="02040503050406030204" pitchFamily="18" charset="0"/>
                            </a:rPr>
                            <m:t>𝑁</m:t>
                          </m:r>
                        </m:sup>
                        <m:e>
                          <m:d>
                            <m:dPr>
                              <m:endChr m:val=""/>
                              <m:ctrlPr>
                                <a:rPr lang="vi-VN" i="1">
                                  <a:latin typeface="Cambria Math" panose="02040503050406030204" pitchFamily="18" charset="0"/>
                                </a:rPr>
                              </m:ctrlPr>
                            </m:dPr>
                            <m:e>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0">
                                      <a:latin typeface="Cambria Math" panose="02040503050406030204" pitchFamily="18" charset="0"/>
                                    </a:rPr>
                                    <m:t>=1</m:t>
                                  </m:r>
                                </m:sub>
                                <m:sup>
                                  <m:sSub>
                                    <m:sSubPr>
                                      <m:ctrlPr>
                                        <a:rPr lang="vi-VN" i="1">
                                          <a:latin typeface="Cambria Math" panose="02040503050406030204" pitchFamily="18" charset="0"/>
                                        </a:rPr>
                                      </m:ctrlPr>
                                    </m:sSubPr>
                                    <m:e>
                                      <m:r>
                                        <a:rPr lang="vi-VN" i="1">
                                          <a:latin typeface="Cambria Math" panose="02040503050406030204" pitchFamily="18" charset="0"/>
                                        </a:rPr>
                                        <m:t>𝑚</m:t>
                                      </m:r>
                                    </m:e>
                                    <m:sub>
                                      <m:r>
                                        <a:rPr lang="vi-VN" i="1">
                                          <a:latin typeface="Cambria Math" panose="02040503050406030204" pitchFamily="18" charset="0"/>
                                        </a:rPr>
                                        <m:t>𝑖</m:t>
                                      </m:r>
                                    </m:sub>
                                  </m:sSub>
                                </m:sup>
                                <m:e>
                                  <m:d>
                                    <m:dPr>
                                      <m:beg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𝑆𝑃</m:t>
                                          </m:r>
                                        </m:e>
                                        <m:sub>
                                          <m:r>
                                            <a:rPr lang="vi-VN" i="1">
                                              <a:latin typeface="Cambria Math" panose="02040503050406030204" pitchFamily="18" charset="0"/>
                                            </a:rPr>
                                            <m:t>𝑗𝑘</m:t>
                                          </m:r>
                                        </m:sub>
                                      </m:sSub>
                                      <m:r>
                                        <a:rPr lang="vi-VN" i="0">
                                          <a:latin typeface="Cambria Math" panose="02040503050406030204" pitchFamily="18" charset="0"/>
                                        </a:rPr>
                                        <m:t>∗</m:t>
                                      </m:r>
                                      <m:sSub>
                                        <m:sSubPr>
                                          <m:ctrlPr>
                                            <a:rPr lang="vi-VN" i="1">
                                              <a:latin typeface="Cambria Math" panose="02040503050406030204" pitchFamily="18" charset="0"/>
                                            </a:rPr>
                                          </m:ctrlPr>
                                        </m:sSubPr>
                                        <m:e>
                                          <m:d>
                                            <m:dPr>
                                              <m:endChr m:val=""/>
                                              <m:ctrlPr>
                                                <a:rPr lang="vi-VN" i="1">
                                                  <a:latin typeface="Cambria Math" panose="02040503050406030204" pitchFamily="18" charset="0"/>
                                                </a:rPr>
                                              </m:ctrlPr>
                                            </m:dPr>
                                            <m:e>
                                              <m:r>
                                                <a:rPr lang="vi-VN" i="1">
                                                  <a:latin typeface="Cambria Math" panose="02040503050406030204" pitchFamily="18" charset="0"/>
                                                </a:rPr>
                                                <m:t>𝑀</m:t>
                                              </m:r>
                                            </m:e>
                                          </m:d>
                                        </m:e>
                                        <m:sub>
                                          <m:r>
                                            <a:rPr lang="vi-VN" i="1">
                                              <a:latin typeface="Cambria Math" panose="02040503050406030204" pitchFamily="18" charset="0"/>
                                            </a:rPr>
                                            <m:t>𝑖𝑗</m:t>
                                          </m:r>
                                        </m:sub>
                                      </m:sSub>
                                      <m:r>
                                        <a:rPr lang="vi-VN" i="0">
                                          <a:latin typeface="Cambria Math" panose="02040503050406030204" pitchFamily="18" charset="0"/>
                                        </a:rPr>
                                        <m:t>∗(1−</m:t>
                                      </m:r>
                                      <m:sSub>
                                        <m:sSubPr>
                                          <m:ctrlPr>
                                            <a:rPr lang="vi-VN" i="1">
                                              <a:latin typeface="Cambria Math" panose="02040503050406030204" pitchFamily="18" charset="0"/>
                                            </a:rPr>
                                          </m:ctrlPr>
                                        </m:sSubPr>
                                        <m:e>
                                          <m:r>
                                            <a:rPr lang="vi-VN" i="1">
                                              <a:latin typeface="Cambria Math" panose="02040503050406030204" pitchFamily="18" charset="0"/>
                                            </a:rPr>
                                            <m:t>𝐷</m:t>
                                          </m:r>
                                        </m:e>
                                        <m:sub>
                                          <m:r>
                                            <a:rPr lang="vi-VN" i="1">
                                              <a:latin typeface="Cambria Math" panose="02040503050406030204" pitchFamily="18" charset="0"/>
                                            </a:rPr>
                                            <m:t>𝑖𝑗</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𝑖</m:t>
                                              </m:r>
                                            </m:sub>
                                          </m:sSub>
                                          <m:r>
                                            <a:rPr lang="vi-VN" i="1">
                                              <a:latin typeface="Cambria Math" panose="02040503050406030204" pitchFamily="18" charset="0"/>
                                            </a:rPr>
                                            <m:t>𝑘</m:t>
                                          </m:r>
                                        </m:sub>
                                      </m:sSub>
                                    </m:e>
                                  </m:d>
                                </m:e>
                              </m:nary>
                            </m:e>
                          </m:d>
                        </m:e>
                      </m:nary>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𝐵𝑃</m:t>
                          </m:r>
                        </m:e>
                        <m:sub>
                          <m:r>
                            <a:rPr lang="vi-VN" i="1">
                              <a:latin typeface="Cambria Math" panose="02040503050406030204" pitchFamily="18" charset="0"/>
                            </a:rPr>
                            <m:t>𝑗𝑘</m:t>
                          </m:r>
                        </m:sub>
                      </m:sSub>
                      <m:r>
                        <a:rPr lang="vi-VN" i="0">
                          <a:latin typeface="Cambria Math" panose="02040503050406030204" pitchFamily="18" charset="0"/>
                        </a:rPr>
                        <m:t>))</m:t>
                      </m:r>
                      <m:sSup>
                        <m:sSupPr>
                          <m:ctrlPr>
                            <a:rPr lang="vi-VN" i="1">
                              <a:latin typeface="Cambria Math" panose="02040503050406030204" pitchFamily="18" charset="0"/>
                            </a:rPr>
                          </m:ctrlPr>
                        </m:sSupPr>
                        <m:e>
                          <m:r>
                            <a:rPr lang="vi-VN" i="1">
                              <a:latin typeface="Cambria Math" panose="02040503050406030204" pitchFamily="18" charset="0"/>
                            </a:rPr>
                            <m:t>𝑒</m:t>
                          </m:r>
                        </m:e>
                        <m:sup>
                          <m:d>
                            <m:dPr>
                              <m:begChr m:val=""/>
                              <m:ctrlPr>
                                <a:rPr lang="vi-VN" i="1">
                                  <a:latin typeface="Cambria Math" panose="02040503050406030204" pitchFamily="18" charset="0"/>
                                </a:rPr>
                              </m:ctrlPr>
                            </m:dPr>
                            <m:e>
                              <m:r>
                                <a:rPr lang="vi-VN" i="1">
                                  <a:latin typeface="Cambria Math" panose="02040503050406030204" pitchFamily="18" charset="0"/>
                                </a:rPr>
                                <m:t>𝑟</m:t>
                              </m:r>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𝑡</m:t>
                                  </m:r>
                                </m:e>
                                <m:sub>
                                  <m:r>
                                    <a:rPr lang="vi-VN" i="1">
                                      <a:latin typeface="Cambria Math" panose="02040503050406030204" pitchFamily="18" charset="0"/>
                                    </a:rPr>
                                    <m:t>𝑖</m:t>
                                  </m:r>
                                </m:sub>
                              </m:sSub>
                              <m:r>
                                <a:rPr lang="vi-VN" i="0">
                                  <a:latin typeface="Cambria Math" panose="02040503050406030204" pitchFamily="18" charset="0"/>
                                </a:rPr>
                                <m:t>−</m:t>
                              </m:r>
                              <m:r>
                                <a:rPr lang="vi-VN" i="1">
                                  <a:latin typeface="Cambria Math" panose="02040503050406030204" pitchFamily="18" charset="0"/>
                                </a:rPr>
                                <m:t>𝑇</m:t>
                              </m:r>
                            </m:e>
                          </m:d>
                        </m:sup>
                      </m:sSup>
                    </m:oMath>
                  </m:oMathPara>
                </a14:m>
                <a:endParaRPr lang="vi-VN" dirty="0"/>
              </a:p>
            </p:txBody>
          </p:sp>
        </mc:Choice>
        <mc:Fallback xmlns="">
          <p:sp>
            <p:nvSpPr>
              <p:cNvPr id="7" name="Rectangle 6">
                <a:extLst>
                  <a:ext uri="{FF2B5EF4-FFF2-40B4-BE49-F238E27FC236}">
                    <a16:creationId xmlns:a16="http://schemas.microsoft.com/office/drawing/2014/main" id="{E9595498-93E5-40C5-A18E-6F1F8FE37783}"/>
                  </a:ext>
                </a:extLst>
              </p:cNvPr>
              <p:cNvSpPr>
                <a:spLocks noRot="1" noChangeAspect="1" noMove="1" noResize="1" noEditPoints="1" noAdjustHandles="1" noChangeArrowheads="1" noChangeShapeType="1" noTextEdit="1"/>
              </p:cNvSpPr>
              <p:nvPr/>
            </p:nvSpPr>
            <p:spPr>
              <a:xfrm>
                <a:off x="1638946" y="3680848"/>
                <a:ext cx="5866108" cy="1126975"/>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69B5884-059F-4230-8221-D1B869C85AE9}"/>
                  </a:ext>
                </a:extLst>
              </p:cNvPr>
              <p:cNvSpPr/>
              <p:nvPr/>
            </p:nvSpPr>
            <p:spPr>
              <a:xfrm>
                <a:off x="4514091" y="4625556"/>
                <a:ext cx="2719527"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𝐶</m:t>
                      </m:r>
                      <m:r>
                        <a:rPr lang="vi-VN" i="0">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0">
                              <a:latin typeface="Cambria Math" panose="02040503050406030204" pitchFamily="18" charset="0"/>
                            </a:rPr>
                            <m:t>,</m:t>
                          </m:r>
                          <m:r>
                            <a:rPr lang="vi-VN" i="1">
                              <a:latin typeface="Cambria Math" panose="02040503050406030204" pitchFamily="18" charset="0"/>
                            </a:rPr>
                            <m:t>𝑗</m:t>
                          </m:r>
                        </m:sub>
                        <m:sup>
                          <m:r>
                            <a:rPr lang="vi-VN" i="1">
                              <a:latin typeface="Cambria Math" panose="02040503050406030204" pitchFamily="18" charset="0"/>
                            </a:rPr>
                            <m:t>𝑀</m:t>
                          </m:r>
                        </m:sup>
                        <m:e>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𝑎</m:t>
                              </m:r>
                            </m:e>
                            <m:sub>
                              <m:r>
                                <a:rPr lang="vi-VN" i="1">
                                  <a:latin typeface="Cambria Math" panose="02040503050406030204" pitchFamily="18" charset="0"/>
                                </a:rPr>
                                <m:t>𝑖</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𝐹</m:t>
                              </m:r>
                            </m:e>
                            <m:sub>
                              <m:r>
                                <a:rPr lang="vi-VN" i="1">
                                  <a:latin typeface="Cambria Math" panose="02040503050406030204" pitchFamily="18" charset="0"/>
                                </a:rPr>
                                <m:t>𝑖</m:t>
                              </m:r>
                            </m:sub>
                          </m:sSub>
                          <m:r>
                            <a:rPr lang="vi-VN" i="0">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𝑎</m:t>
                              </m:r>
                            </m:e>
                            <m:sub>
                              <m:r>
                                <a:rPr lang="vi-VN" i="1">
                                  <a:latin typeface="Cambria Math" panose="02040503050406030204" pitchFamily="18" charset="0"/>
                                </a:rPr>
                                <m:t>𝑗</m:t>
                              </m:r>
                            </m:sub>
                          </m:sSub>
                          <m:sSub>
                            <m:sSubPr>
                              <m:ctrlPr>
                                <a:rPr lang="vi-VN" i="1">
                                  <a:latin typeface="Cambria Math" panose="02040503050406030204" pitchFamily="18" charset="0"/>
                                </a:rPr>
                              </m:ctrlPr>
                            </m:sSubPr>
                            <m:e>
                              <m:r>
                                <a:rPr lang="vi-VN" i="0">
                                  <a:latin typeface="Cambria Math" panose="02040503050406030204" pitchFamily="18" charset="0"/>
                                </a:rPr>
                                <m:t>∗</m:t>
                              </m:r>
                              <m:r>
                                <a:rPr lang="vi-VN" i="1">
                                  <a:latin typeface="Cambria Math" panose="02040503050406030204" pitchFamily="18" charset="0"/>
                                </a:rPr>
                                <m:t>𝐹</m:t>
                              </m:r>
                            </m:e>
                            <m:sub>
                              <m:r>
                                <a:rPr lang="vi-VN" i="1">
                                  <a:latin typeface="Cambria Math" panose="02040503050406030204" pitchFamily="18" charset="0"/>
                                </a:rPr>
                                <m:t>𝑗</m:t>
                              </m:r>
                            </m:sub>
                          </m:sSub>
                          <m:r>
                            <a:rPr lang="vi-VN" i="0">
                              <a:latin typeface="Cambria Math" panose="02040503050406030204" pitchFamily="18" charset="0"/>
                            </a:rPr>
                            <m:t>|</m:t>
                          </m:r>
                        </m:e>
                      </m:nary>
                    </m:oMath>
                  </m:oMathPara>
                </a14:m>
                <a:endParaRPr lang="vi-VN" dirty="0"/>
              </a:p>
            </p:txBody>
          </p:sp>
        </mc:Choice>
        <mc:Fallback xmlns="">
          <p:sp>
            <p:nvSpPr>
              <p:cNvPr id="9" name="Rectangle 8">
                <a:extLst>
                  <a:ext uri="{FF2B5EF4-FFF2-40B4-BE49-F238E27FC236}">
                    <a16:creationId xmlns:a16="http://schemas.microsoft.com/office/drawing/2014/main" id="{469B5884-059F-4230-8221-D1B869C85AE9}"/>
                  </a:ext>
                </a:extLst>
              </p:cNvPr>
              <p:cNvSpPr>
                <a:spLocks noRot="1" noChangeAspect="1" noMove="1" noResize="1" noEditPoints="1" noAdjustHandles="1" noChangeArrowheads="1" noChangeShapeType="1" noTextEdit="1"/>
              </p:cNvSpPr>
              <p:nvPr/>
            </p:nvSpPr>
            <p:spPr>
              <a:xfrm>
                <a:off x="5149524" y="4625556"/>
                <a:ext cx="2719527" cy="902555"/>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44996B3-8443-415E-B2C3-9D749DAF77E4}"/>
                  </a:ext>
                </a:extLst>
              </p:cNvPr>
              <p:cNvSpPr/>
              <p:nvPr/>
            </p:nvSpPr>
            <p:spPr>
              <a:xfrm>
                <a:off x="2804726" y="5549556"/>
                <a:ext cx="1240788"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𝑄</m:t>
                      </m:r>
                      <m:r>
                        <a:rPr lang="vi-VN" i="0">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𝑖</m:t>
                          </m:r>
                          <m:r>
                            <a:rPr lang="vi-VN" i="0">
                              <a:latin typeface="Cambria Math" panose="02040503050406030204" pitchFamily="18" charset="0"/>
                            </a:rPr>
                            <m:t>=1</m:t>
                          </m:r>
                        </m:sub>
                        <m:sup>
                          <m:r>
                            <a:rPr lang="vi-VN" i="1">
                              <a:latin typeface="Cambria Math" panose="02040503050406030204" pitchFamily="18" charset="0"/>
                            </a:rPr>
                            <m:t>𝑁</m:t>
                          </m:r>
                        </m:sup>
                        <m:e>
                          <m:sSub>
                            <m:sSubPr>
                              <m:ctrlPr>
                                <a:rPr lang="vi-VN" i="1">
                                  <a:latin typeface="Cambria Math" panose="02040503050406030204" pitchFamily="18" charset="0"/>
                                </a:rPr>
                              </m:ctrlPr>
                            </m:sSubPr>
                            <m:e>
                              <m:r>
                                <a:rPr lang="vi-VN" i="1">
                                  <a:latin typeface="Cambria Math" panose="02040503050406030204" pitchFamily="18" charset="0"/>
                                </a:rPr>
                                <m:t>𝑞</m:t>
                              </m:r>
                            </m:e>
                            <m:sub>
                              <m:r>
                                <a:rPr lang="vi-VN" i="1">
                                  <a:latin typeface="Cambria Math" panose="02040503050406030204" pitchFamily="18" charset="0"/>
                                </a:rPr>
                                <m:t>𝑖</m:t>
                              </m:r>
                            </m:sub>
                          </m:sSub>
                        </m:e>
                      </m:nary>
                    </m:oMath>
                  </m:oMathPara>
                </a14:m>
                <a:endParaRPr lang="vi-VN" dirty="0"/>
              </a:p>
            </p:txBody>
          </p:sp>
        </mc:Choice>
        <mc:Fallback xmlns="">
          <p:sp>
            <p:nvSpPr>
              <p:cNvPr id="11" name="Rectangle 10">
                <a:extLst>
                  <a:ext uri="{FF2B5EF4-FFF2-40B4-BE49-F238E27FC236}">
                    <a16:creationId xmlns:a16="http://schemas.microsoft.com/office/drawing/2014/main" id="{744996B3-8443-415E-B2C3-9D749DAF77E4}"/>
                  </a:ext>
                </a:extLst>
              </p:cNvPr>
              <p:cNvSpPr>
                <a:spLocks noRot="1" noChangeAspect="1" noMove="1" noResize="1" noEditPoints="1" noAdjustHandles="1" noChangeArrowheads="1" noChangeShapeType="1" noTextEdit="1"/>
              </p:cNvSpPr>
              <p:nvPr/>
            </p:nvSpPr>
            <p:spPr>
              <a:xfrm>
                <a:off x="3502155" y="5580552"/>
                <a:ext cx="1240788" cy="871264"/>
              </a:xfrm>
              <a:prstGeom prst="rect">
                <a:avLst/>
              </a:prstGeom>
              <a:blipFill>
                <a:blip r:embed="rId5"/>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82409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3427</TotalTime>
  <Words>2869</Words>
  <Application>Microsoft Office PowerPoint</Application>
  <PresentationFormat>On-screen Show (4:3)</PresentationFormat>
  <Paragraphs>324</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(Body)</vt:lpstr>
      <vt:lpstr>Calibri Light</vt:lpstr>
      <vt:lpstr>Cambria Math</vt:lpstr>
      <vt:lpstr>CMSY10</vt:lpstr>
      <vt:lpstr>Courier New</vt:lpstr>
      <vt:lpstr>Symbol</vt:lpstr>
      <vt:lpstr>Tahoma</vt:lpstr>
      <vt:lpstr>Times New Roman</vt:lpstr>
      <vt:lpstr>Office Theme</vt:lpstr>
      <vt:lpstr>BÁO CÁO BÀI TẬP LỚN</vt:lpstr>
      <vt:lpstr>OUTLINE</vt:lpstr>
      <vt:lpstr>CƠ SỞ LÝ THUYẾT</vt:lpstr>
      <vt:lpstr>CƠ SỞ LÝ THUYẾT</vt:lpstr>
      <vt:lpstr>CƠ SỞ LÝ THUYẾT</vt:lpstr>
      <vt:lpstr>CƠ SỞ LÝ THUYẾT</vt:lpstr>
      <vt:lpstr>CƠ SỞ LÝ THUYẾT</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MÔ HÌNH BÀI TOÁN ĐẤU THẦU NHIỀU VÒNG</vt:lpstr>
      <vt:lpstr>CÀI ĐẶT VÀ ĐÁNH GIÁ THỰC NGHIỆM</vt:lpstr>
      <vt:lpstr>CÀI ĐẶT VÀ ĐÁNH GIÁ THỰC NGHIỆM</vt:lpstr>
      <vt:lpstr>CÀI ĐẶT VÀ ĐÁNH GIÁ THỰC NGHIỆM</vt:lpstr>
      <vt:lpstr>CÀI ĐẶT VÀ ĐÁNH GIÁ THỰC NGHIỆM</vt:lpstr>
      <vt:lpstr>KẾT LUẬN - ĐỀ XUẤT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Nguyen Thuong Khanh 20142308</cp:lastModifiedBy>
  <cp:revision>161</cp:revision>
  <dcterms:created xsi:type="dcterms:W3CDTF">2016-07-25T07:53:11Z</dcterms:created>
  <dcterms:modified xsi:type="dcterms:W3CDTF">2019-01-06T23:25:28Z</dcterms:modified>
</cp:coreProperties>
</file>