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2" r:id="rId2"/>
    <p:sldId id="323" r:id="rId3"/>
    <p:sldId id="324" r:id="rId4"/>
    <p:sldId id="257" r:id="rId5"/>
    <p:sldId id="314" r:id="rId6"/>
    <p:sldId id="315" r:id="rId7"/>
    <p:sldId id="319" r:id="rId8"/>
    <p:sldId id="268" r:id="rId9"/>
    <p:sldId id="271" r:id="rId10"/>
    <p:sldId id="274" r:id="rId11"/>
    <p:sldId id="275" r:id="rId12"/>
    <p:sldId id="276" r:id="rId13"/>
    <p:sldId id="277" r:id="rId14"/>
    <p:sldId id="273" r:id="rId15"/>
    <p:sldId id="278" r:id="rId16"/>
    <p:sldId id="320" r:id="rId17"/>
    <p:sldId id="321" r:id="rId18"/>
    <p:sldId id="325" r:id="rId19"/>
    <p:sldId id="326" r:id="rId20"/>
    <p:sldId id="279" r:id="rId21"/>
    <p:sldId id="266" r:id="rId22"/>
    <p:sldId id="267" r:id="rId23"/>
    <p:sldId id="270" r:id="rId24"/>
    <p:sldId id="263" r:id="rId25"/>
    <p:sldId id="283" r:id="rId26"/>
    <p:sldId id="286" r:id="rId27"/>
    <p:sldId id="284" r:id="rId28"/>
    <p:sldId id="285" r:id="rId29"/>
    <p:sldId id="293" r:id="rId30"/>
    <p:sldId id="295" r:id="rId31"/>
    <p:sldId id="294" r:id="rId32"/>
    <p:sldId id="280" r:id="rId33"/>
    <p:sldId id="282" r:id="rId34"/>
    <p:sldId id="288" r:id="rId35"/>
    <p:sldId id="289" r:id="rId36"/>
    <p:sldId id="290" r:id="rId37"/>
    <p:sldId id="291" r:id="rId38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B95F"/>
    <a:srgbClr val="23B73C"/>
    <a:srgbClr val="2AD6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6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4B5AD-2835-8B48-3F66-67344AFFF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2E5155-E739-7568-E9CD-82F6E62E0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61E7D-21FD-82E8-E2A8-D12CA0704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12AD-4B1E-4CBC-97B7-044B81F9D13E}" type="datetimeFigureOut">
              <a:rPr lang="bg-BG" smtClean="0"/>
              <a:t>31.3.2025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CF5B0-D61E-0FDC-39E5-078C13FAE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8C5D3-F069-9749-79AC-46D692CB3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7B86-133D-4C3C-A701-7FC0254EE80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00132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B00C1-B2A8-CD57-7F24-F7E864DFE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22832D-94F1-810D-B7B2-EA2613249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35293-5C79-C37D-3560-9223470C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12AD-4B1E-4CBC-97B7-044B81F9D13E}" type="datetimeFigureOut">
              <a:rPr lang="bg-BG" smtClean="0"/>
              <a:t>31.3.2025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400BD-5EBE-1A5D-F9AF-85BF061BA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41997-CDAB-E53C-8A30-D8C287E6A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7B86-133D-4C3C-A701-7FC0254EE80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699852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4183DB-0376-E5FB-B3A1-A36426F462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7BE19C-6873-8CFA-9356-0BCEEE7B7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AE261-2D40-836D-5175-B33DAAF9B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12AD-4B1E-4CBC-97B7-044B81F9D13E}" type="datetimeFigureOut">
              <a:rPr lang="bg-BG" smtClean="0"/>
              <a:t>31.3.2025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CC105-0836-5237-24F5-8BF44D2C3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0A779-45E5-B8D0-02BD-736BAFF1A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7B86-133D-4C3C-A701-7FC0254EE80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4532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339F2-0E51-A7E7-4AC1-BBC308482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D15BD-747D-1B15-2E2A-C14D86E88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8BC6C-FC24-75AC-A514-56E27689C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12AD-4B1E-4CBC-97B7-044B81F9D13E}" type="datetimeFigureOut">
              <a:rPr lang="bg-BG" smtClean="0"/>
              <a:t>31.3.2025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3A959-BCFF-B6F2-D18E-5B5E22EE2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1B308-D972-0737-7138-F0EFD5EB5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7B86-133D-4C3C-A701-7FC0254EE80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27971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8D9EC-BDFE-BC01-2AD8-774196937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32AB3-F8CE-5977-06BE-362C4883A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AB604-5C2B-DC3C-C528-EF7BCAE80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12AD-4B1E-4CBC-97B7-044B81F9D13E}" type="datetimeFigureOut">
              <a:rPr lang="bg-BG" smtClean="0"/>
              <a:t>31.3.2025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64F21-4BFD-7EA3-A071-8D84E314E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9ED0C-59A6-CAE6-E5F5-C4DD8EFB1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7B86-133D-4C3C-A701-7FC0254EE80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85953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31EE6-11FB-3672-31C6-599809076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C1A7B-E679-0938-DA4B-01E2803063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65078B-368C-65DB-8B13-B6D9E23900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84AE2-9695-EA82-C778-C45624AE6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12AD-4B1E-4CBC-97B7-044B81F9D13E}" type="datetimeFigureOut">
              <a:rPr lang="bg-BG" smtClean="0"/>
              <a:t>31.3.2025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86B19-7AAB-1C92-D698-AE55E3DE7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23CB7-C109-E31F-4CE1-6DBEB6EEC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7B86-133D-4C3C-A701-7FC0254EE80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23733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DCCDE-2974-F7E7-2FCE-0888F1119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78108-0840-F9D5-A91F-6D64A5524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5872FA-37C8-8437-BDA8-341108094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1863A2-1CA6-817C-BD83-3ABF8CD9BD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B0A183-7ADC-7D86-264B-E066D0FD5B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301458-0ACF-5FA5-2675-CCAC5119E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12AD-4B1E-4CBC-97B7-044B81F9D13E}" type="datetimeFigureOut">
              <a:rPr lang="bg-BG" smtClean="0"/>
              <a:t>31.3.2025 г.</a:t>
            </a:fld>
            <a:endParaRPr lang="bg-B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81A6B2-B1D9-CDC6-2043-F8F3D9D5D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9B8175-24E2-1205-F171-673A4BB3E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7B86-133D-4C3C-A701-7FC0254EE80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74177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9B021-924A-F112-E3B9-09B3B03F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B82FC9-8773-D950-303E-E9472C26E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12AD-4B1E-4CBC-97B7-044B81F9D13E}" type="datetimeFigureOut">
              <a:rPr lang="bg-BG" smtClean="0"/>
              <a:t>31.3.2025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126E87-8F00-03BF-B6FF-5CF339415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9F14D2-9C3B-603A-12DB-B6586870A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7B86-133D-4C3C-A701-7FC0254EE80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615882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BC4DF4-3873-5DB4-9892-E248ED4E9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12AD-4B1E-4CBC-97B7-044B81F9D13E}" type="datetimeFigureOut">
              <a:rPr lang="bg-BG" smtClean="0"/>
              <a:t>31.3.2025 г.</a:t>
            </a:fld>
            <a:endParaRPr lang="bg-B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608702-1085-FFAF-9229-9370A45BE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32FD9-92C5-E542-F308-34E192C09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7B86-133D-4C3C-A701-7FC0254EE80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97320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0E447-FAB4-31C7-1A99-F2867D0B5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56626-3C2B-DA95-87B5-97447B4AE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31ACA5-2370-23FC-0BCE-C1CF49F71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9EB08-EBEE-D9DD-D34C-FA768AEF2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12AD-4B1E-4CBC-97B7-044B81F9D13E}" type="datetimeFigureOut">
              <a:rPr lang="bg-BG" smtClean="0"/>
              <a:t>31.3.2025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7C08FC-0DEC-75B7-CAF5-B6BBC889A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24A2C-AE5E-73D0-320E-665E6A0EA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7B86-133D-4C3C-A701-7FC0254EE80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792600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061BE-9892-31EA-96A9-36CBC39CE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56FB35-3BE6-EF48-2A4A-2ED69F4C3F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45C1B1-BAF8-7A96-1AD9-3508762B6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5D55D-451B-F2CC-8919-0ED1A38C7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812AD-4B1E-4CBC-97B7-044B81F9D13E}" type="datetimeFigureOut">
              <a:rPr lang="bg-BG" smtClean="0"/>
              <a:t>31.3.2025 г.</a:t>
            </a:fld>
            <a:endParaRPr lang="bg-B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52E635-CC58-5852-74D3-65CAFC439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BC77A-C395-BC05-2BEE-760DB0530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77B86-133D-4C3C-A701-7FC0254EE80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72375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BAC433-67C0-E5A6-E417-7E23E5063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bg-B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56AC07-0F01-4FC4-E567-B278C8204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FF225-3B63-FF6A-FCB4-466B9B60A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A812AD-4B1E-4CBC-97B7-044B81F9D13E}" type="datetimeFigureOut">
              <a:rPr lang="bg-BG" smtClean="0"/>
              <a:t>31.3.2025 г.</a:t>
            </a:fld>
            <a:endParaRPr lang="bg-B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ACAC5-3EEF-6D8B-3C15-A7EC5D0997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62B4F-35D8-DF16-9EA4-FCA994E314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C77B86-133D-4C3C-A701-7FC0254EE803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22124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6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12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1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12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11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7" Type="http://schemas.openxmlformats.org/officeDocument/2006/relationships/image" Target="../media/image12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11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7" Type="http://schemas.openxmlformats.org/officeDocument/2006/relationships/image" Target="../media/image18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7" Type="http://schemas.openxmlformats.org/officeDocument/2006/relationships/image" Target="../media/image18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6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D2562FE6-EE1C-9385-B946-C5AFAD594CFC}"/>
              </a:ext>
            </a:extLst>
          </p:cNvPr>
          <p:cNvSpPr/>
          <p:nvPr/>
        </p:nvSpPr>
        <p:spPr>
          <a:xfrm>
            <a:off x="7919388" y="5987361"/>
            <a:ext cx="3352792" cy="523220"/>
          </a:xfrm>
          <a:prstGeom prst="rect">
            <a:avLst/>
          </a:prstGeom>
          <a:solidFill>
            <a:srgbClr val="21B95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A7B9FF0-5DAB-F6F1-D3C6-AD9C16A99BB6}"/>
              </a:ext>
            </a:extLst>
          </p:cNvPr>
          <p:cNvSpPr/>
          <p:nvPr/>
        </p:nvSpPr>
        <p:spPr>
          <a:xfrm>
            <a:off x="4435944" y="5976475"/>
            <a:ext cx="3352792" cy="523220"/>
          </a:xfrm>
          <a:prstGeom prst="rect">
            <a:avLst/>
          </a:prstGeom>
          <a:solidFill>
            <a:srgbClr val="21B95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7768F55-46B4-1F46-5042-7C5AC6F287B9}"/>
              </a:ext>
            </a:extLst>
          </p:cNvPr>
          <p:cNvSpPr/>
          <p:nvPr/>
        </p:nvSpPr>
        <p:spPr>
          <a:xfrm>
            <a:off x="963390" y="5954464"/>
            <a:ext cx="3352792" cy="523220"/>
          </a:xfrm>
          <a:prstGeom prst="rect">
            <a:avLst/>
          </a:prstGeom>
          <a:solidFill>
            <a:srgbClr val="21B95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 b="1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937C30-2268-DB01-C22D-6B1AD5BAD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6737" y="2907069"/>
            <a:ext cx="3422000" cy="307009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F43156-92AE-7520-62E6-B33C8B20E401}"/>
              </a:ext>
            </a:extLst>
          </p:cNvPr>
          <p:cNvSpPr/>
          <p:nvPr/>
        </p:nvSpPr>
        <p:spPr>
          <a:xfrm>
            <a:off x="1665514" y="1181097"/>
            <a:ext cx="9002486" cy="576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2AD647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3B5FC04-983F-4F69-9923-F2188B79F931}"/>
              </a:ext>
            </a:extLst>
          </p:cNvPr>
          <p:cNvSpPr/>
          <p:nvPr/>
        </p:nvSpPr>
        <p:spPr>
          <a:xfrm>
            <a:off x="1774372" y="1262741"/>
            <a:ext cx="2862943" cy="413657"/>
          </a:xfrm>
          <a:prstGeom prst="rect">
            <a:avLst/>
          </a:prstGeom>
          <a:solidFill>
            <a:srgbClr val="21B95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b="1" dirty="0">
                <a:solidFill>
                  <a:schemeClr val="bg1"/>
                </a:solidFill>
              </a:rPr>
              <a:t>Визуализация на данни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1849EB-E797-8414-C465-C834ADB2FA03}"/>
              </a:ext>
            </a:extLst>
          </p:cNvPr>
          <p:cNvSpPr/>
          <p:nvPr/>
        </p:nvSpPr>
        <p:spPr>
          <a:xfrm>
            <a:off x="4735286" y="1262740"/>
            <a:ext cx="2862943" cy="41365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2AD647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54D824-67B5-FCEB-390B-37A065990EC8}"/>
              </a:ext>
            </a:extLst>
          </p:cNvPr>
          <p:cNvSpPr/>
          <p:nvPr/>
        </p:nvSpPr>
        <p:spPr>
          <a:xfrm>
            <a:off x="7696201" y="1262740"/>
            <a:ext cx="2862943" cy="41365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2AD647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2FE8AF3-DF7B-EF8F-B360-BDAB49123CF0}"/>
              </a:ext>
            </a:extLst>
          </p:cNvPr>
          <p:cNvCxnSpPr>
            <a:cxnSpLocks/>
          </p:cNvCxnSpPr>
          <p:nvPr/>
        </p:nvCxnSpPr>
        <p:spPr>
          <a:xfrm>
            <a:off x="3167743" y="1758039"/>
            <a:ext cx="0" cy="484415"/>
          </a:xfrm>
          <a:prstGeom prst="line">
            <a:avLst/>
          </a:prstGeom>
          <a:ln w="444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B4713C-D45F-B591-D4B2-632E6D4AE5E9}"/>
              </a:ext>
            </a:extLst>
          </p:cNvPr>
          <p:cNvCxnSpPr>
            <a:cxnSpLocks/>
          </p:cNvCxnSpPr>
          <p:nvPr/>
        </p:nvCxnSpPr>
        <p:spPr>
          <a:xfrm flipH="1">
            <a:off x="2732315" y="2229297"/>
            <a:ext cx="6858024" cy="0"/>
          </a:xfrm>
          <a:prstGeom prst="line">
            <a:avLst/>
          </a:prstGeom>
          <a:ln w="444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BDD125F-4EDC-4D92-3835-4F56BE1E67AA}"/>
              </a:ext>
            </a:extLst>
          </p:cNvPr>
          <p:cNvCxnSpPr>
            <a:cxnSpLocks/>
          </p:cNvCxnSpPr>
          <p:nvPr/>
        </p:nvCxnSpPr>
        <p:spPr>
          <a:xfrm>
            <a:off x="2732315" y="2229297"/>
            <a:ext cx="0" cy="361501"/>
          </a:xfrm>
          <a:prstGeom prst="line">
            <a:avLst/>
          </a:prstGeom>
          <a:ln w="444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AE382A4-415E-7187-D9EE-89F1B49E2083}"/>
              </a:ext>
            </a:extLst>
          </p:cNvPr>
          <p:cNvCxnSpPr>
            <a:cxnSpLocks/>
          </p:cNvCxnSpPr>
          <p:nvPr/>
        </p:nvCxnSpPr>
        <p:spPr>
          <a:xfrm>
            <a:off x="6096000" y="2240183"/>
            <a:ext cx="0" cy="361501"/>
          </a:xfrm>
          <a:prstGeom prst="line">
            <a:avLst/>
          </a:prstGeom>
          <a:ln w="444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5D85BC-5A08-45D0-8150-B071C50E8AB5}"/>
              </a:ext>
            </a:extLst>
          </p:cNvPr>
          <p:cNvCxnSpPr>
            <a:cxnSpLocks/>
          </p:cNvCxnSpPr>
          <p:nvPr/>
        </p:nvCxnSpPr>
        <p:spPr>
          <a:xfrm>
            <a:off x="9590339" y="2229296"/>
            <a:ext cx="0" cy="361501"/>
          </a:xfrm>
          <a:prstGeom prst="line">
            <a:avLst/>
          </a:prstGeom>
          <a:ln w="444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7E475EA-6F61-EB60-8AF0-7F7D237B08FA}"/>
              </a:ext>
            </a:extLst>
          </p:cNvPr>
          <p:cNvSpPr/>
          <p:nvPr/>
        </p:nvSpPr>
        <p:spPr>
          <a:xfrm>
            <a:off x="4746173" y="1251851"/>
            <a:ext cx="2862943" cy="4136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Анализ на изображения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EB48EF0-447A-4921-F34F-0047A7FE56A3}"/>
              </a:ext>
            </a:extLst>
          </p:cNvPr>
          <p:cNvSpPr/>
          <p:nvPr/>
        </p:nvSpPr>
        <p:spPr>
          <a:xfrm>
            <a:off x="963390" y="2590798"/>
            <a:ext cx="3341902" cy="334190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365D023-306E-C3D6-E636-EE69592F3E84}"/>
              </a:ext>
            </a:extLst>
          </p:cNvPr>
          <p:cNvSpPr/>
          <p:nvPr/>
        </p:nvSpPr>
        <p:spPr>
          <a:xfrm>
            <a:off x="4446834" y="2590798"/>
            <a:ext cx="3341902" cy="334190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79BD499-4BC7-5764-6900-C1839CE7B768}"/>
              </a:ext>
            </a:extLst>
          </p:cNvPr>
          <p:cNvSpPr/>
          <p:nvPr/>
        </p:nvSpPr>
        <p:spPr>
          <a:xfrm>
            <a:off x="7919388" y="2601684"/>
            <a:ext cx="3341902" cy="334190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9949C4-B01F-025F-5B56-02502D1170FB}"/>
              </a:ext>
            </a:extLst>
          </p:cNvPr>
          <p:cNvSpPr/>
          <p:nvPr/>
        </p:nvSpPr>
        <p:spPr>
          <a:xfrm>
            <a:off x="7707086" y="1262740"/>
            <a:ext cx="2862943" cy="41365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Обработка на текст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00F07CFD-3177-23F0-CB73-37DAC3311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0314" y="2873817"/>
            <a:ext cx="3060049" cy="2699658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BAFC2893-CD6A-07EF-E608-A1D093D1D75A}"/>
              </a:ext>
            </a:extLst>
          </p:cNvPr>
          <p:cNvSpPr/>
          <p:nvPr/>
        </p:nvSpPr>
        <p:spPr>
          <a:xfrm>
            <a:off x="9968314" y="5366638"/>
            <a:ext cx="1026257" cy="2068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347EB6-EDBE-0840-5506-7BDB1B06CCDF}"/>
              </a:ext>
            </a:extLst>
          </p:cNvPr>
          <p:cNvSpPr/>
          <p:nvPr/>
        </p:nvSpPr>
        <p:spPr>
          <a:xfrm>
            <a:off x="8186057" y="2994452"/>
            <a:ext cx="457200" cy="2068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0DB51B21-A87B-5529-269B-084780C74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3964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Python </a:t>
            </a:r>
            <a:r>
              <a:rPr lang="bg-BG" sz="2800" dirty="0"/>
              <a:t>в биологията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C59926-073C-A0E9-616C-7445BDF505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280" y="2577641"/>
            <a:ext cx="3341902" cy="336594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9D668C9-272A-9F0F-E6D0-F0D6DE86E5A5}"/>
              </a:ext>
            </a:extLst>
          </p:cNvPr>
          <p:cNvSpPr txBox="1"/>
          <p:nvPr/>
        </p:nvSpPr>
        <p:spPr>
          <a:xfrm>
            <a:off x="1436914" y="5943582"/>
            <a:ext cx="2129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400" b="1" dirty="0">
                <a:solidFill>
                  <a:schemeClr val="bg1"/>
                </a:solidFill>
              </a:rPr>
              <a:t>Сравнение на канали;</a:t>
            </a:r>
          </a:p>
          <a:p>
            <a:r>
              <a:rPr lang="bg-BG" sz="1400" b="1" dirty="0">
                <a:solidFill>
                  <a:schemeClr val="bg1"/>
                </a:solidFill>
              </a:rPr>
              <a:t>Максимална проекция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CD73D0-D34C-E2D2-91BB-2CF16696A0DE}"/>
              </a:ext>
            </a:extLst>
          </p:cNvPr>
          <p:cNvSpPr txBox="1"/>
          <p:nvPr/>
        </p:nvSpPr>
        <p:spPr>
          <a:xfrm>
            <a:off x="5549236" y="6062185"/>
            <a:ext cx="911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400" b="1" dirty="0">
                <a:solidFill>
                  <a:schemeClr val="bg1"/>
                </a:solidFill>
              </a:rPr>
              <a:t>Графики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D418C7-37F6-0182-F64D-598ECC5BE691}"/>
              </a:ext>
            </a:extLst>
          </p:cNvPr>
          <p:cNvSpPr txBox="1"/>
          <p:nvPr/>
        </p:nvSpPr>
        <p:spPr>
          <a:xfrm>
            <a:off x="8289346" y="6061830"/>
            <a:ext cx="2584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400" b="1" dirty="0">
                <a:solidFill>
                  <a:schemeClr val="bg1"/>
                </a:solidFill>
              </a:rPr>
              <a:t>Векторно поле на движение</a:t>
            </a:r>
          </a:p>
        </p:txBody>
      </p:sp>
    </p:spTree>
    <p:extLst>
      <p:ext uri="{BB962C8B-B14F-4D97-AF65-F5344CB8AC3E}">
        <p14:creationId xmlns:p14="http://schemas.microsoft.com/office/powerpoint/2010/main" val="2909047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379D78-EF38-8A67-9ED5-011543EB2E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9C2BE-735D-FD71-6769-BE77B463B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0686" y="301625"/>
            <a:ext cx="7075714" cy="643663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1		  1		        1		 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2		  2		     10		  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3		  3		      11		  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4		  4		    100		  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5		10		     101		  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6		11		     110		  6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7		12		     111		  7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8		13		   1000		  8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9		14		   1001		  9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10		20		   1010		  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11		21		   1011		  B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12		22		   1100		  C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13		23		   1101		  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14		24		   1110		  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15		30		   1111		  F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16		31		10000		10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17		32		10001		11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041D18-CB8E-9241-ECCC-5E4FFF95A697}"/>
              </a:ext>
            </a:extLst>
          </p:cNvPr>
          <p:cNvSpPr/>
          <p:nvPr/>
        </p:nvSpPr>
        <p:spPr>
          <a:xfrm>
            <a:off x="4533900" y="119743"/>
            <a:ext cx="4474029" cy="64366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CCA717-78EB-44B2-2604-FF15294C1392}"/>
              </a:ext>
            </a:extLst>
          </p:cNvPr>
          <p:cNvSpPr/>
          <p:nvPr/>
        </p:nvSpPr>
        <p:spPr>
          <a:xfrm>
            <a:off x="3673929" y="1774371"/>
            <a:ext cx="1736271" cy="47820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40364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D0C5A3-B14B-5E2B-DE27-04C237A480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6242E-B659-228D-28EF-18D025626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0686" y="301625"/>
            <a:ext cx="7075714" cy="643663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1		  1		        1		 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2		  2		     10		  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3		  3		      11		  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4		  4		    100		  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5		10		     101		  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6		11		     110		  6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7		12		     111		  7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8		13		   1000		  8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9		14		   1001		  9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10		20		   1010		  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11		21		   1011		  B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12		22		   1100		  C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13		23		   1101		  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14		24		   1110		  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15		30		   1111		  F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16		31		10000		10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17		32		10001		11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060919-70DD-D366-88B2-F4A2D95F47AC}"/>
              </a:ext>
            </a:extLst>
          </p:cNvPr>
          <p:cNvSpPr/>
          <p:nvPr/>
        </p:nvSpPr>
        <p:spPr>
          <a:xfrm>
            <a:off x="4533900" y="119743"/>
            <a:ext cx="4474029" cy="64366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D0B9783-24D7-5714-FA23-1E1FB74C08F7}"/>
              </a:ext>
            </a:extLst>
          </p:cNvPr>
          <p:cNvSpPr/>
          <p:nvPr/>
        </p:nvSpPr>
        <p:spPr>
          <a:xfrm>
            <a:off x="3673929" y="2122714"/>
            <a:ext cx="1736271" cy="44336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874428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3E40F-0F87-183E-BC29-1703825BF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F2D27-B1C1-9455-6C89-927775739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0686" y="301625"/>
            <a:ext cx="7075714" cy="643663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1		  1		        1		 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2		  2		     10		  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3		  3		      11		  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4		  4		    100		  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5		10		     101		  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6		11		     110		  6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7		12		     111		  7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8		13		   1000		  8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9		14		   1001		  9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10		20		   1010		  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11		21		   1011		  B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12		22		   1100		  C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13		23		   1101		  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14		24		   1110		  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15		30		   1111		  F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16		31		10000		10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17		32		10001		11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DEC67A-7570-55FE-4183-2693431B0743}"/>
              </a:ext>
            </a:extLst>
          </p:cNvPr>
          <p:cNvSpPr/>
          <p:nvPr/>
        </p:nvSpPr>
        <p:spPr>
          <a:xfrm>
            <a:off x="4533900" y="119743"/>
            <a:ext cx="4474029" cy="64366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753962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E8CF1-BE86-9960-01AC-10E68EC36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22BE5-AD7C-113C-9EAD-7FDB349A5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0686" y="301625"/>
            <a:ext cx="7075714" cy="643663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1		  1		          1		 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2		  2		       10		  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3		  3		       11		  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4		  4		     100		  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5		10		     101		  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6		11		     110		  6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7		12		     111		  7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8		13		   1000		  8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9		14		   1001		  9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10		20		   1010		  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11		21		   1011		  B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12		22		   1100		  C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13		23		   1101		  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14		24		   1110		  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15		30		   1111		  F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16		31		10000		10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17		32		10001		11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867001-82E8-7E24-B485-3B66B4BB47ED}"/>
              </a:ext>
            </a:extLst>
          </p:cNvPr>
          <p:cNvSpPr/>
          <p:nvPr/>
        </p:nvSpPr>
        <p:spPr>
          <a:xfrm>
            <a:off x="7369631" y="301625"/>
            <a:ext cx="4474029" cy="64366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577408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ACC8C8-D05D-887F-26E5-E294CC9B02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8B041-BA01-E2D2-4164-0649DB1B2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7144" y="562883"/>
            <a:ext cx="7075714" cy="643663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1		  1		          1		 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2		  2		       10		  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3		  3		       11		  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4		  4		     100		  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5		10		     101		  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6		11		     110		  6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7		12		     111		  7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8		13		   1000		  8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9		14		   1001		  9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10		20		   1010		  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11		21		   1011		  B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12		22		   1100		  C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13		23		   1101		  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14		24		   1110		  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15		30		   1111		  F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16		31		10000		10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17		32		10001		11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86B3F4-EDF8-A00A-5602-60E1AA01279E}"/>
              </a:ext>
            </a:extLst>
          </p:cNvPr>
          <p:cNvSpPr txBox="1"/>
          <p:nvPr/>
        </p:nvSpPr>
        <p:spPr>
          <a:xfrm>
            <a:off x="1404257" y="163286"/>
            <a:ext cx="861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Десетична	         Петична	            Двоична	     Шестнайсетична</a:t>
            </a:r>
          </a:p>
        </p:txBody>
      </p:sp>
    </p:spTree>
    <p:extLst>
      <p:ext uri="{BB962C8B-B14F-4D97-AF65-F5344CB8AC3E}">
        <p14:creationId xmlns:p14="http://schemas.microsoft.com/office/powerpoint/2010/main" val="767926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BB2E2A-4CD0-5788-97D2-183C533E9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5CF8E-EEB5-E408-C811-DB1699759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7144" y="562883"/>
            <a:ext cx="7075714" cy="643663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1		  1		          1		 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2		  2		       10		  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3		  3		       11		  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4		  4		     100		  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5		10		     101		  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6		11		     110		  6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7		12		     111		  7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8		13		   1000		  8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9		14		   1001		  9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10		20		   1010		  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11		21		   1011		  B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12		22		   1100		  C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13		23		   1101		  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14		24		   1110		  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15		30		   1111		  F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16		31		10000		10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17		32		10001		11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118BE83-25F3-4427-BB06-EF9E62495264}"/>
              </a:ext>
            </a:extLst>
          </p:cNvPr>
          <p:cNvSpPr txBox="1"/>
          <p:nvPr/>
        </p:nvSpPr>
        <p:spPr>
          <a:xfrm>
            <a:off x="1404257" y="163286"/>
            <a:ext cx="8610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Десетична	         Петична	            Двоична	     Шестнайсетична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14B583-2A9E-4C88-3716-E5D4D55549E8}"/>
              </a:ext>
            </a:extLst>
          </p:cNvPr>
          <p:cNvSpPr/>
          <p:nvPr/>
        </p:nvSpPr>
        <p:spPr>
          <a:xfrm>
            <a:off x="3243946" y="163286"/>
            <a:ext cx="2068283" cy="660762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231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99A8E0-1601-CCA0-C2DC-411A602F3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137" y="926284"/>
            <a:ext cx="9974067" cy="52013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034FF67-E113-543C-7C4A-D3C18AAF10B8}"/>
              </a:ext>
            </a:extLst>
          </p:cNvPr>
          <p:cNvSpPr txBox="1"/>
          <p:nvPr/>
        </p:nvSpPr>
        <p:spPr>
          <a:xfrm>
            <a:off x="6672942" y="6436863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bg-BG" sz="1400" dirty="0"/>
              <a:t>https://www.ese.wustl.edu/~nehorai/research/genomic/grn.html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C4AD3E7-1E69-6AFE-D833-6F20CBBBE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3964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Gene Regulatory Networks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2079848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F28CE7-8213-D3AA-3051-81773A6D6F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897" t="6793" b="59043"/>
          <a:stretch/>
        </p:blipFill>
        <p:spPr>
          <a:xfrm>
            <a:off x="1012370" y="2079172"/>
            <a:ext cx="5401625" cy="37229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174572-356E-45A3-D89A-F74342C663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899" t="41135" b="3546"/>
          <a:stretch/>
        </p:blipFill>
        <p:spPr>
          <a:xfrm>
            <a:off x="7075715" y="2079172"/>
            <a:ext cx="3076012" cy="33963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193F58B-B700-0DD1-205A-7B14E7B83567}"/>
              </a:ext>
            </a:extLst>
          </p:cNvPr>
          <p:cNvSpPr txBox="1"/>
          <p:nvPr/>
        </p:nvSpPr>
        <p:spPr>
          <a:xfrm>
            <a:off x="2667863" y="1513115"/>
            <a:ext cx="20906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Kinase activity</a:t>
            </a:r>
            <a:endParaRPr lang="bg-BG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2DB425-1BA8-8799-45FE-F6403F5818A4}"/>
              </a:ext>
            </a:extLst>
          </p:cNvPr>
          <p:cNvSpPr txBox="1"/>
          <p:nvPr/>
        </p:nvSpPr>
        <p:spPr>
          <a:xfrm>
            <a:off x="7947436" y="5802086"/>
            <a:ext cx="20906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Kinase activity</a:t>
            </a:r>
            <a:endParaRPr lang="bg-BG" sz="24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5276224A-91C8-9F67-7BE4-36C091380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3964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bg-BG" sz="2800" dirty="0"/>
              <a:t>Двоична активност на киназата </a:t>
            </a:r>
            <a:r>
              <a:rPr lang="en-US" sz="2800" dirty="0"/>
              <a:t>Aurora B</a:t>
            </a:r>
            <a:endParaRPr lang="bg-BG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59A84F-7D69-5D23-2A33-FE9436B332FC}"/>
              </a:ext>
            </a:extLst>
          </p:cNvPr>
          <p:cNvSpPr txBox="1"/>
          <p:nvPr/>
        </p:nvSpPr>
        <p:spPr>
          <a:xfrm>
            <a:off x="7947435" y="5356270"/>
            <a:ext cx="747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high</a:t>
            </a:r>
            <a:endParaRPr lang="bg-BG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BFE87C-B90B-CB13-B092-FFBA804FB552}"/>
              </a:ext>
            </a:extLst>
          </p:cNvPr>
          <p:cNvSpPr txBox="1"/>
          <p:nvPr/>
        </p:nvSpPr>
        <p:spPr>
          <a:xfrm>
            <a:off x="8982815" y="5356270"/>
            <a:ext cx="652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low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2168857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59FA1D-3503-0104-321A-016CF18B6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314" y="0"/>
            <a:ext cx="5668166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399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98D8B8-3170-C77C-F629-F8C6FE875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67C80E44-4469-707D-E0BE-C422337F3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852" y="2581275"/>
            <a:ext cx="6724650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E36679F-64A6-CA22-69DE-83B9F1558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0314" y="0"/>
            <a:ext cx="5668166" cy="262926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87094F9-82A9-3E01-EA03-8C01B04BD5B0}"/>
              </a:ext>
            </a:extLst>
          </p:cNvPr>
          <p:cNvSpPr/>
          <p:nvPr/>
        </p:nvSpPr>
        <p:spPr>
          <a:xfrm>
            <a:off x="3657600" y="6259285"/>
            <a:ext cx="2035629" cy="2830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D6E14C2-733C-54AC-0EF0-E9CA896498E3}"/>
              </a:ext>
            </a:extLst>
          </p:cNvPr>
          <p:cNvCxnSpPr/>
          <p:nvPr/>
        </p:nvCxnSpPr>
        <p:spPr>
          <a:xfrm>
            <a:off x="772886" y="6400799"/>
            <a:ext cx="279762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7350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B4C26C-8CF2-FFDA-7CC0-00C152DAD6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9599DEF-1CFD-4F25-4446-2B554ECE8AD0}"/>
              </a:ext>
            </a:extLst>
          </p:cNvPr>
          <p:cNvSpPr/>
          <p:nvPr/>
        </p:nvSpPr>
        <p:spPr>
          <a:xfrm>
            <a:off x="7919388" y="5963875"/>
            <a:ext cx="3352792" cy="523220"/>
          </a:xfrm>
          <a:prstGeom prst="rect">
            <a:avLst/>
          </a:prstGeom>
          <a:solidFill>
            <a:srgbClr val="21B95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585C39-C168-B0BC-E614-7FCC57338AC4}"/>
              </a:ext>
            </a:extLst>
          </p:cNvPr>
          <p:cNvSpPr/>
          <p:nvPr/>
        </p:nvSpPr>
        <p:spPr>
          <a:xfrm>
            <a:off x="4435944" y="5954464"/>
            <a:ext cx="3352792" cy="523220"/>
          </a:xfrm>
          <a:prstGeom prst="rect">
            <a:avLst/>
          </a:prstGeom>
          <a:solidFill>
            <a:srgbClr val="21B95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EC0C57-BABA-EDAA-A471-7523CC66E74E}"/>
              </a:ext>
            </a:extLst>
          </p:cNvPr>
          <p:cNvSpPr/>
          <p:nvPr/>
        </p:nvSpPr>
        <p:spPr>
          <a:xfrm>
            <a:off x="963390" y="5954464"/>
            <a:ext cx="3352792" cy="523220"/>
          </a:xfrm>
          <a:prstGeom prst="rect">
            <a:avLst/>
          </a:prstGeom>
          <a:solidFill>
            <a:srgbClr val="21B95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DD9704-C2D4-46F3-2C4A-F40741EC3CC4}"/>
              </a:ext>
            </a:extLst>
          </p:cNvPr>
          <p:cNvSpPr/>
          <p:nvPr/>
        </p:nvSpPr>
        <p:spPr>
          <a:xfrm>
            <a:off x="1665514" y="1181097"/>
            <a:ext cx="9002486" cy="576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2AD647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8F47F6-AEA6-6FAD-50D2-7082E14D6805}"/>
              </a:ext>
            </a:extLst>
          </p:cNvPr>
          <p:cNvSpPr/>
          <p:nvPr/>
        </p:nvSpPr>
        <p:spPr>
          <a:xfrm>
            <a:off x="4735286" y="1262740"/>
            <a:ext cx="2862943" cy="413657"/>
          </a:xfrm>
          <a:prstGeom prst="rect">
            <a:avLst/>
          </a:prstGeom>
          <a:solidFill>
            <a:srgbClr val="21B95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2AD647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9C16A1-62C0-5993-A64A-B5D5BD9C3B39}"/>
              </a:ext>
            </a:extLst>
          </p:cNvPr>
          <p:cNvSpPr/>
          <p:nvPr/>
        </p:nvSpPr>
        <p:spPr>
          <a:xfrm>
            <a:off x="7696201" y="1262740"/>
            <a:ext cx="2862943" cy="41365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2AD647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4834C8-1757-1268-30D7-D7068092E286}"/>
              </a:ext>
            </a:extLst>
          </p:cNvPr>
          <p:cNvCxnSpPr>
            <a:cxnSpLocks/>
          </p:cNvCxnSpPr>
          <p:nvPr/>
        </p:nvCxnSpPr>
        <p:spPr>
          <a:xfrm>
            <a:off x="6096000" y="1758039"/>
            <a:ext cx="0" cy="484415"/>
          </a:xfrm>
          <a:prstGeom prst="line">
            <a:avLst/>
          </a:prstGeom>
          <a:ln w="444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ED290A-BD4B-1EEB-788E-A70ABAD5FADF}"/>
              </a:ext>
            </a:extLst>
          </p:cNvPr>
          <p:cNvCxnSpPr>
            <a:cxnSpLocks/>
          </p:cNvCxnSpPr>
          <p:nvPr/>
        </p:nvCxnSpPr>
        <p:spPr>
          <a:xfrm flipH="1">
            <a:off x="2732315" y="2229297"/>
            <a:ext cx="6858024" cy="0"/>
          </a:xfrm>
          <a:prstGeom prst="line">
            <a:avLst/>
          </a:prstGeom>
          <a:ln w="444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193FACD-7DC8-4187-4F7C-7F0EF3374699}"/>
              </a:ext>
            </a:extLst>
          </p:cNvPr>
          <p:cNvCxnSpPr>
            <a:cxnSpLocks/>
          </p:cNvCxnSpPr>
          <p:nvPr/>
        </p:nvCxnSpPr>
        <p:spPr>
          <a:xfrm>
            <a:off x="2732315" y="2229297"/>
            <a:ext cx="0" cy="361501"/>
          </a:xfrm>
          <a:prstGeom prst="line">
            <a:avLst/>
          </a:prstGeom>
          <a:ln w="444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A3DC488-571A-267E-ED99-90EA581679C1}"/>
              </a:ext>
            </a:extLst>
          </p:cNvPr>
          <p:cNvCxnSpPr>
            <a:cxnSpLocks/>
          </p:cNvCxnSpPr>
          <p:nvPr/>
        </p:nvCxnSpPr>
        <p:spPr>
          <a:xfrm>
            <a:off x="6096000" y="2240183"/>
            <a:ext cx="0" cy="361501"/>
          </a:xfrm>
          <a:prstGeom prst="line">
            <a:avLst/>
          </a:prstGeom>
          <a:ln w="444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0C70F27-CAEB-8BFF-EC40-BF9176C4FD70}"/>
              </a:ext>
            </a:extLst>
          </p:cNvPr>
          <p:cNvCxnSpPr>
            <a:cxnSpLocks/>
          </p:cNvCxnSpPr>
          <p:nvPr/>
        </p:nvCxnSpPr>
        <p:spPr>
          <a:xfrm>
            <a:off x="9590339" y="2229296"/>
            <a:ext cx="0" cy="361501"/>
          </a:xfrm>
          <a:prstGeom prst="line">
            <a:avLst/>
          </a:prstGeom>
          <a:ln w="444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65457F0-82B1-39C1-C582-1DA3D85D297C}"/>
              </a:ext>
            </a:extLst>
          </p:cNvPr>
          <p:cNvSpPr/>
          <p:nvPr/>
        </p:nvSpPr>
        <p:spPr>
          <a:xfrm>
            <a:off x="4746173" y="1251851"/>
            <a:ext cx="2862943" cy="4136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b="1" dirty="0">
                <a:solidFill>
                  <a:schemeClr val="bg1"/>
                </a:solidFill>
              </a:rPr>
              <a:t>Анализ на изображения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519EEC-BF49-B475-7D50-4C69ADFEE9A6}"/>
              </a:ext>
            </a:extLst>
          </p:cNvPr>
          <p:cNvSpPr/>
          <p:nvPr/>
        </p:nvSpPr>
        <p:spPr>
          <a:xfrm>
            <a:off x="963390" y="2590798"/>
            <a:ext cx="3341902" cy="334190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B738C7-B1DB-A895-EE1B-E0947CAB6941}"/>
              </a:ext>
            </a:extLst>
          </p:cNvPr>
          <p:cNvSpPr/>
          <p:nvPr/>
        </p:nvSpPr>
        <p:spPr>
          <a:xfrm>
            <a:off x="4446834" y="2590798"/>
            <a:ext cx="3341902" cy="334190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5B3626-F2ED-8C12-666C-09F8139DC587}"/>
              </a:ext>
            </a:extLst>
          </p:cNvPr>
          <p:cNvSpPr/>
          <p:nvPr/>
        </p:nvSpPr>
        <p:spPr>
          <a:xfrm>
            <a:off x="7919388" y="2601684"/>
            <a:ext cx="3341902" cy="334190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CA08D8A-B134-AB77-C116-54E0E64610C3}"/>
              </a:ext>
            </a:extLst>
          </p:cNvPr>
          <p:cNvSpPr/>
          <p:nvPr/>
        </p:nvSpPr>
        <p:spPr>
          <a:xfrm>
            <a:off x="7707086" y="1262740"/>
            <a:ext cx="2862943" cy="41365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Обработка на текст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4A013E24-81F2-5C90-4EE3-50FE0FAA9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3964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Python </a:t>
            </a:r>
            <a:r>
              <a:rPr lang="bg-BG" sz="2800" dirty="0"/>
              <a:t>в биологията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C91394D-9B33-683E-58B6-BDDB24697ECD}"/>
              </a:ext>
            </a:extLst>
          </p:cNvPr>
          <p:cNvSpPr/>
          <p:nvPr/>
        </p:nvSpPr>
        <p:spPr>
          <a:xfrm>
            <a:off x="1763485" y="1273630"/>
            <a:ext cx="2862943" cy="41365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2AD647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AC8473D-E90F-F09E-F063-29B62C0678C1}"/>
              </a:ext>
            </a:extLst>
          </p:cNvPr>
          <p:cNvSpPr/>
          <p:nvPr/>
        </p:nvSpPr>
        <p:spPr>
          <a:xfrm>
            <a:off x="1763485" y="1251851"/>
            <a:ext cx="2862943" cy="4136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Визуализация на данни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A7D4DE-F3ED-1B17-27A9-44DA66EF2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162" y="2699654"/>
            <a:ext cx="3231452" cy="287382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901BEF5-ADD4-1552-04F4-C4BDC454F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6834" y="2590798"/>
            <a:ext cx="3341902" cy="33419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960126-F133-10C4-7496-64467B7EE8B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7334" r="49694"/>
          <a:stretch/>
        </p:blipFill>
        <p:spPr>
          <a:xfrm>
            <a:off x="8055430" y="2767787"/>
            <a:ext cx="2933722" cy="14956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77C18FD-A0DD-9E3C-6F65-DE48FB8C271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7004"/>
          <a:stretch/>
        </p:blipFill>
        <p:spPr>
          <a:xfrm>
            <a:off x="8128949" y="4261749"/>
            <a:ext cx="2922779" cy="148899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3FC6207-8859-C06B-9725-E3D3AA100EF4}"/>
              </a:ext>
            </a:extLst>
          </p:cNvPr>
          <p:cNvSpPr txBox="1"/>
          <p:nvPr/>
        </p:nvSpPr>
        <p:spPr>
          <a:xfrm>
            <a:off x="1420898" y="6020553"/>
            <a:ext cx="26228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400" b="1" dirty="0">
                <a:solidFill>
                  <a:schemeClr val="bg1"/>
                </a:solidFill>
              </a:rPr>
              <a:t>Сегментация; проследяване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94DC5C-88D8-4B80-746B-B7AB06628BD2}"/>
              </a:ext>
            </a:extLst>
          </p:cNvPr>
          <p:cNvSpPr txBox="1"/>
          <p:nvPr/>
        </p:nvSpPr>
        <p:spPr>
          <a:xfrm>
            <a:off x="5259764" y="6042325"/>
            <a:ext cx="18357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400" b="1" dirty="0">
                <a:solidFill>
                  <a:schemeClr val="bg1"/>
                </a:solidFill>
              </a:rPr>
              <a:t>Контактна матрица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86C55D-76D2-7C6D-9F97-981D12E308B0}"/>
              </a:ext>
            </a:extLst>
          </p:cNvPr>
          <p:cNvSpPr txBox="1"/>
          <p:nvPr/>
        </p:nvSpPr>
        <p:spPr>
          <a:xfrm>
            <a:off x="8597999" y="6048680"/>
            <a:ext cx="18485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400" b="1" dirty="0">
                <a:solidFill>
                  <a:schemeClr val="bg1"/>
                </a:solidFill>
              </a:rPr>
              <a:t>Псевдо оцветяване</a:t>
            </a:r>
          </a:p>
        </p:txBody>
      </p:sp>
    </p:spTree>
    <p:extLst>
      <p:ext uri="{BB962C8B-B14F-4D97-AF65-F5344CB8AC3E}">
        <p14:creationId xmlns:p14="http://schemas.microsoft.com/office/powerpoint/2010/main" val="23312547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B41D05-253A-7C5E-8C6E-D2F9F21C2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DD3C9BC-A473-4673-6011-B1996F7DD69F}"/>
                  </a:ext>
                </a:extLst>
              </p:cNvPr>
              <p:cNvSpPr txBox="1"/>
              <p:nvPr/>
            </p:nvSpPr>
            <p:spPr>
              <a:xfrm>
                <a:off x="6096000" y="2180626"/>
                <a:ext cx="2349746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12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1234+666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712 −555</m:t>
                          </m:r>
                        </m:den>
                      </m:f>
                    </m:oMath>
                  </m:oMathPara>
                </a14:m>
                <a:endParaRPr lang="bg-BG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497B781-DB09-9632-7C14-B72A4BB50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180626"/>
                <a:ext cx="2349746" cy="8094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7D10994-1B72-0B6C-AF4B-2F91496EFC8B}"/>
                  </a:ext>
                </a:extLst>
              </p:cNvPr>
              <p:cNvSpPr txBox="1"/>
              <p:nvPr/>
            </p:nvSpPr>
            <p:spPr>
              <a:xfrm>
                <a:off x="2598186" y="2167783"/>
                <a:ext cx="3019801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11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123.031+7666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512 −444</m:t>
                          </m:r>
                        </m:den>
                      </m:f>
                    </m:oMath>
                  </m:oMathPara>
                </a14:m>
                <a:endParaRPr lang="bg-BG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AE7710B-A55C-2F76-529D-852B34226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186" y="2167783"/>
                <a:ext cx="3019801" cy="8094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96CCBE6-FB3F-992A-0CE2-D8BAC004EDA0}"/>
                  </a:ext>
                </a:extLst>
              </p:cNvPr>
              <p:cNvSpPr txBox="1"/>
              <p:nvPr/>
            </p:nvSpPr>
            <p:spPr>
              <a:xfrm>
                <a:off x="4774249" y="3505200"/>
                <a:ext cx="59195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bg-BG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A834A19-1EB0-46CE-45C4-1802FD837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249" y="3505200"/>
                <a:ext cx="59195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7240CD-C25D-92D4-55A3-68C7108236DE}"/>
                  </a:ext>
                </a:extLst>
              </p:cNvPr>
              <p:cNvSpPr txBox="1"/>
              <p:nvPr/>
            </p:nvSpPr>
            <p:spPr>
              <a:xfrm>
                <a:off x="5531668" y="3493351"/>
                <a:ext cx="57624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19</m:t>
                          </m:r>
                        </m:sup>
                      </m:sSup>
                    </m:oMath>
                  </m:oMathPara>
                </a14:m>
                <a:endParaRPr lang="bg-BG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9D060C-8272-6B10-57AE-7456584B39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1668" y="3493351"/>
                <a:ext cx="576248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3E86755-D0EF-C451-A330-6AE750966DA6}"/>
                  </a:ext>
                </a:extLst>
              </p:cNvPr>
              <p:cNvSpPr txBox="1"/>
              <p:nvPr/>
            </p:nvSpPr>
            <p:spPr>
              <a:xfrm>
                <a:off x="6279340" y="3467666"/>
                <a:ext cx="584263" cy="435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p>
                      </m:sSup>
                    </m:oMath>
                  </m:oMathPara>
                </a14:m>
                <a:endParaRPr lang="bg-BG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BFE044E-3221-F38B-20FA-28C1B34D1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340" y="3467666"/>
                <a:ext cx="584263" cy="4357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42D6536-C111-7EE0-16FE-DFE5208EDF60}"/>
              </a:ext>
            </a:extLst>
          </p:cNvPr>
          <p:cNvCxnSpPr>
            <a:cxnSpLocks/>
          </p:cNvCxnSpPr>
          <p:nvPr/>
        </p:nvCxnSpPr>
        <p:spPr>
          <a:xfrm>
            <a:off x="2547258" y="3296255"/>
            <a:ext cx="67382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48AB02-56D8-8FDB-41CB-AF09BEF4F8AD}"/>
                  </a:ext>
                </a:extLst>
              </p:cNvPr>
              <p:cNvSpPr txBox="1"/>
              <p:nvPr/>
            </p:nvSpPr>
            <p:spPr>
              <a:xfrm>
                <a:off x="1724148" y="3032208"/>
                <a:ext cx="823110" cy="528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bg-BG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bg-BG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C5BAF8C-CF61-4D00-E949-FA86A2AE5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4148" y="3032208"/>
                <a:ext cx="823110" cy="52809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1B1DEC06-1A6F-5FE2-36FD-F967C1F10AE1}"/>
              </a:ext>
            </a:extLst>
          </p:cNvPr>
          <p:cNvSpPr txBox="1"/>
          <p:nvPr/>
        </p:nvSpPr>
        <p:spPr>
          <a:xfrm>
            <a:off x="5716774" y="2273098"/>
            <a:ext cx="3593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  <a:endParaRPr lang="bg-BG" sz="4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CB4638-A8B3-420E-AFDD-6316B3BA1651}"/>
              </a:ext>
            </a:extLst>
          </p:cNvPr>
          <p:cNvSpPr txBox="1"/>
          <p:nvPr/>
        </p:nvSpPr>
        <p:spPr>
          <a:xfrm>
            <a:off x="5268211" y="3480431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</a:t>
            </a:r>
            <a:endParaRPr lang="bg-BG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F7F3CF-C6B9-D470-C7C7-48E70ADBD90B}"/>
              </a:ext>
            </a:extLst>
          </p:cNvPr>
          <p:cNvSpPr txBox="1"/>
          <p:nvPr/>
        </p:nvSpPr>
        <p:spPr>
          <a:xfrm>
            <a:off x="6010989" y="3500016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</a:t>
            </a:r>
            <a:endParaRPr lang="bg-BG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7FEFA2-FBE5-8A4F-EBB1-F6F7AF5DA9F3}"/>
              </a:ext>
            </a:extLst>
          </p:cNvPr>
          <p:cNvSpPr txBox="1"/>
          <p:nvPr/>
        </p:nvSpPr>
        <p:spPr>
          <a:xfrm>
            <a:off x="9488423" y="3037753"/>
            <a:ext cx="6303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= ?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2766942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D5A4E-9861-3D6E-7564-8C3B8B764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2800" dirty="0"/>
              <a:t>Аритметични оператори в </a:t>
            </a:r>
            <a:r>
              <a:rPr lang="en-US" sz="2800" dirty="0"/>
              <a:t>Python</a:t>
            </a:r>
            <a:endParaRPr lang="bg-BG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0576C-0E64-E72B-3A90-6C433E668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5457" y="1923595"/>
            <a:ext cx="5758543" cy="4351338"/>
          </a:xfrm>
        </p:spPr>
        <p:txBody>
          <a:bodyPr/>
          <a:lstStyle/>
          <a:p>
            <a:pPr marL="0" indent="0">
              <a:buNone/>
            </a:pPr>
            <a:r>
              <a:rPr lang="bg-BG" dirty="0"/>
              <a:t>Събиране				+</a:t>
            </a:r>
          </a:p>
          <a:p>
            <a:pPr marL="0" indent="0">
              <a:buNone/>
            </a:pPr>
            <a:r>
              <a:rPr lang="bg-BG" dirty="0"/>
              <a:t>Изваждане			-</a:t>
            </a:r>
          </a:p>
          <a:p>
            <a:pPr marL="0" indent="0">
              <a:buNone/>
            </a:pPr>
            <a:r>
              <a:rPr lang="bg-BG" dirty="0"/>
              <a:t>Умножение			*</a:t>
            </a:r>
          </a:p>
          <a:p>
            <a:pPr marL="0" indent="0">
              <a:buNone/>
            </a:pPr>
            <a:r>
              <a:rPr lang="bg-BG" dirty="0"/>
              <a:t>Деление				/</a:t>
            </a:r>
          </a:p>
          <a:p>
            <a:pPr marL="0" indent="0">
              <a:buNone/>
            </a:pPr>
            <a:r>
              <a:rPr lang="bg-BG" dirty="0"/>
              <a:t>Степенуване			**</a:t>
            </a:r>
          </a:p>
          <a:p>
            <a:pPr marL="0" indent="0">
              <a:buNone/>
            </a:pPr>
            <a:r>
              <a:rPr lang="bg-BG" dirty="0"/>
              <a:t>Остатък				%</a:t>
            </a:r>
          </a:p>
          <a:p>
            <a:pPr marL="0" indent="0">
              <a:buNone/>
            </a:pPr>
            <a:r>
              <a:rPr lang="bg-BG" dirty="0"/>
              <a:t>Целочислено делене		//</a:t>
            </a:r>
            <a:endParaRPr lang="en-US" dirty="0"/>
          </a:p>
          <a:p>
            <a:pPr marL="0" indent="0">
              <a:buNone/>
            </a:pPr>
            <a:r>
              <a:rPr lang="bg-BG" dirty="0"/>
              <a:t>Скоби				</a:t>
            </a:r>
            <a:r>
              <a:rPr lang="en-US" dirty="0"/>
              <a:t>( 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63273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A9B65EF-6369-1280-AC9A-0FEDD8552EAD}"/>
                  </a:ext>
                </a:extLst>
              </p:cNvPr>
              <p:cNvSpPr txBox="1"/>
              <p:nvPr/>
            </p:nvSpPr>
            <p:spPr>
              <a:xfrm>
                <a:off x="2946528" y="2610763"/>
                <a:ext cx="3476913" cy="10520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12345+6789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99999 −12345</m:t>
                          </m:r>
                        </m:den>
                      </m:f>
                    </m:oMath>
                  </m:oMathPara>
                </a14:m>
                <a:endParaRPr lang="bg-BG" sz="36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A9B65EF-6369-1280-AC9A-0FEDD8552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6528" y="2610763"/>
                <a:ext cx="3476913" cy="10520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A17D88B-9BCF-1024-ECF8-217221274756}"/>
              </a:ext>
            </a:extLst>
          </p:cNvPr>
          <p:cNvSpPr txBox="1"/>
          <p:nvPr/>
        </p:nvSpPr>
        <p:spPr>
          <a:xfrm>
            <a:off x="6240700" y="2938438"/>
            <a:ext cx="6303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= ?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1695410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37950A-6FD1-F72C-4A8F-AE9A4AF2F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696DB-6803-C6A6-EDFB-2B33F12B4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2800" dirty="0"/>
              <a:t>Аритметични оператори в </a:t>
            </a:r>
            <a:r>
              <a:rPr lang="en-US" sz="2800" dirty="0"/>
              <a:t>Python</a:t>
            </a:r>
            <a:endParaRPr lang="bg-BG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2B2C6-87B9-4FE8-3E11-2916C3828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657" y="1690688"/>
            <a:ext cx="5758543" cy="4351338"/>
          </a:xfrm>
        </p:spPr>
        <p:txBody>
          <a:bodyPr/>
          <a:lstStyle/>
          <a:p>
            <a:pPr marL="0" indent="0">
              <a:buNone/>
            </a:pPr>
            <a:r>
              <a:rPr lang="bg-BG" dirty="0"/>
              <a:t>Събиране				+</a:t>
            </a:r>
          </a:p>
          <a:p>
            <a:pPr marL="0" indent="0">
              <a:buNone/>
            </a:pPr>
            <a:r>
              <a:rPr lang="bg-BG" dirty="0"/>
              <a:t>Изваждане			-</a:t>
            </a:r>
          </a:p>
          <a:p>
            <a:pPr marL="0" indent="0">
              <a:buNone/>
            </a:pPr>
            <a:r>
              <a:rPr lang="bg-BG" dirty="0"/>
              <a:t>Умножение			*</a:t>
            </a:r>
          </a:p>
          <a:p>
            <a:pPr marL="0" indent="0">
              <a:buNone/>
            </a:pPr>
            <a:r>
              <a:rPr lang="bg-BG" dirty="0"/>
              <a:t>Деление				/</a:t>
            </a:r>
          </a:p>
          <a:p>
            <a:pPr marL="0" indent="0">
              <a:buNone/>
            </a:pPr>
            <a:r>
              <a:rPr lang="bg-BG" dirty="0"/>
              <a:t>Степенуване			**</a:t>
            </a:r>
          </a:p>
          <a:p>
            <a:pPr marL="0" indent="0">
              <a:buNone/>
            </a:pPr>
            <a:r>
              <a:rPr lang="bg-BG" dirty="0"/>
              <a:t>Остатък				%</a:t>
            </a:r>
          </a:p>
          <a:p>
            <a:pPr marL="0" indent="0">
              <a:buNone/>
            </a:pPr>
            <a:r>
              <a:rPr lang="bg-BG" dirty="0"/>
              <a:t>Целочислено делене		//</a:t>
            </a:r>
            <a:endParaRPr lang="en-US" dirty="0"/>
          </a:p>
          <a:p>
            <a:pPr marL="0" indent="0">
              <a:buNone/>
            </a:pPr>
            <a:r>
              <a:rPr lang="bg-BG" dirty="0"/>
              <a:t>Скоби				</a:t>
            </a:r>
            <a:r>
              <a:rPr lang="en-US" dirty="0"/>
              <a:t>( )</a:t>
            </a:r>
            <a:endParaRPr lang="bg-BG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2FFB2F8-FBF3-C0AB-EA0F-40E89956815E}"/>
              </a:ext>
            </a:extLst>
          </p:cNvPr>
          <p:cNvSpPr txBox="1">
            <a:spLocks/>
          </p:cNvSpPr>
          <p:nvPr/>
        </p:nvSpPr>
        <p:spPr>
          <a:xfrm>
            <a:off x="6814457" y="1690688"/>
            <a:ext cx="496388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bg-BG" dirty="0"/>
              <a:t>По-малко			</a:t>
            </a:r>
            <a:r>
              <a:rPr lang="en-US" dirty="0"/>
              <a:t>&lt;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bg-BG" dirty="0"/>
              <a:t>По-голямо			</a:t>
            </a:r>
            <a:r>
              <a:rPr lang="en-US" dirty="0"/>
              <a:t>&gt;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bg-BG" dirty="0"/>
              <a:t>По-малко или равно	</a:t>
            </a:r>
            <a:r>
              <a:rPr lang="en-US" dirty="0"/>
              <a:t>&lt;=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bg-BG" dirty="0"/>
              <a:t>По-голямо или равно	</a:t>
            </a:r>
            <a:r>
              <a:rPr lang="en-US" dirty="0"/>
              <a:t>&gt;=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bg-BG" dirty="0"/>
              <a:t>Равно			</a:t>
            </a:r>
            <a:r>
              <a:rPr lang="en-US" dirty="0"/>
              <a:t>==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bg-BG" dirty="0"/>
              <a:t>Различно			</a:t>
            </a:r>
            <a:r>
              <a:rPr lang="en-US" dirty="0"/>
              <a:t>!=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1588972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A2B068-7347-B8F1-EC44-A0D1A362C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86C83D-0184-7AE9-A4A1-8185B32F8A2E}"/>
                  </a:ext>
                </a:extLst>
              </p:cNvPr>
              <p:cNvSpPr txBox="1"/>
              <p:nvPr/>
            </p:nvSpPr>
            <p:spPr>
              <a:xfrm>
                <a:off x="6096000" y="2180626"/>
                <a:ext cx="2726451" cy="897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12 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(1234+666)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(712 −555)</m:t>
                          </m:r>
                        </m:den>
                      </m:f>
                    </m:oMath>
                  </m:oMathPara>
                </a14:m>
                <a:endParaRPr lang="bg-BG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86C83D-0184-7AE9-A4A1-8185B32F8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180626"/>
                <a:ext cx="2726451" cy="8971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73DC110-F3AC-F1D0-54B4-F4A7602357E5}"/>
                  </a:ext>
                </a:extLst>
              </p:cNvPr>
              <p:cNvSpPr txBox="1"/>
              <p:nvPr/>
            </p:nvSpPr>
            <p:spPr>
              <a:xfrm>
                <a:off x="2320098" y="2195390"/>
                <a:ext cx="3396507" cy="897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11 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(123.031+7666)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(512 −444)</m:t>
                          </m:r>
                        </m:den>
                      </m:f>
                    </m:oMath>
                  </m:oMathPara>
                </a14:m>
                <a:endParaRPr lang="bg-BG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73DC110-F3AC-F1D0-54B4-F4A7602357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098" y="2195390"/>
                <a:ext cx="3396507" cy="8971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004B2E8-1CD1-23BC-20C3-587F7FB38A95}"/>
                  </a:ext>
                </a:extLst>
              </p:cNvPr>
              <p:cNvSpPr txBox="1"/>
              <p:nvPr/>
            </p:nvSpPr>
            <p:spPr>
              <a:xfrm>
                <a:off x="4658311" y="3515404"/>
                <a:ext cx="7410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(2</m:t>
                          </m:r>
                        </m:e>
                        <m:sup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bg-BG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004B2E8-1CD1-23BC-20C3-587F7FB38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311" y="3515404"/>
                <a:ext cx="74103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87C7D16-B494-2521-AD32-50EDF707EBB2}"/>
                  </a:ext>
                </a:extLst>
              </p:cNvPr>
              <p:cNvSpPr txBox="1"/>
              <p:nvPr/>
            </p:nvSpPr>
            <p:spPr>
              <a:xfrm>
                <a:off x="5531668" y="3493351"/>
                <a:ext cx="57624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19</m:t>
                          </m:r>
                        </m:sup>
                      </m:sSup>
                    </m:oMath>
                  </m:oMathPara>
                </a14:m>
                <a:endParaRPr lang="bg-BG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87C7D16-B494-2521-AD32-50EDF707E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1668" y="3493351"/>
                <a:ext cx="576248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DF24889-DB9B-C502-0EFB-0CFC24CE5FBE}"/>
                  </a:ext>
                </a:extLst>
              </p:cNvPr>
              <p:cNvSpPr txBox="1"/>
              <p:nvPr/>
            </p:nvSpPr>
            <p:spPr>
              <a:xfrm>
                <a:off x="6279340" y="3467666"/>
                <a:ext cx="584263" cy="435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p>
                      </m:sSup>
                    </m:oMath>
                  </m:oMathPara>
                </a14:m>
                <a:endParaRPr lang="bg-BG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DF24889-DB9B-C502-0EFB-0CFC24CE5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340" y="3467666"/>
                <a:ext cx="584263" cy="4357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35CDC27-088A-7A36-75CF-7A667B6B682E}"/>
              </a:ext>
            </a:extLst>
          </p:cNvPr>
          <p:cNvCxnSpPr>
            <a:cxnSpLocks/>
          </p:cNvCxnSpPr>
          <p:nvPr/>
        </p:nvCxnSpPr>
        <p:spPr>
          <a:xfrm>
            <a:off x="2547258" y="3296255"/>
            <a:ext cx="67382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B07613E-1E3C-9F0E-9C88-87EF691F40F7}"/>
                  </a:ext>
                </a:extLst>
              </p:cNvPr>
              <p:cNvSpPr txBox="1"/>
              <p:nvPr/>
            </p:nvSpPr>
            <p:spPr>
              <a:xfrm>
                <a:off x="1418328" y="3049277"/>
                <a:ext cx="823110" cy="528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bg-BG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bg-BG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B07613E-1E3C-9F0E-9C88-87EF691F4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328" y="3049277"/>
                <a:ext cx="823110" cy="52809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DBC75DC6-4F1B-1B63-3335-6852AA906396}"/>
              </a:ext>
            </a:extLst>
          </p:cNvPr>
          <p:cNvSpPr txBox="1"/>
          <p:nvPr/>
        </p:nvSpPr>
        <p:spPr>
          <a:xfrm>
            <a:off x="5716774" y="2273098"/>
            <a:ext cx="3593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  <a:endParaRPr lang="bg-BG" sz="4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39F7C2-B187-9732-FAFD-C6F6F9D34E80}"/>
              </a:ext>
            </a:extLst>
          </p:cNvPr>
          <p:cNvSpPr txBox="1"/>
          <p:nvPr/>
        </p:nvSpPr>
        <p:spPr>
          <a:xfrm>
            <a:off x="5268211" y="3480431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</a:t>
            </a:r>
            <a:endParaRPr lang="bg-BG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DF19B6-02D1-ACA0-7237-114FA011CB74}"/>
              </a:ext>
            </a:extLst>
          </p:cNvPr>
          <p:cNvSpPr txBox="1"/>
          <p:nvPr/>
        </p:nvSpPr>
        <p:spPr>
          <a:xfrm>
            <a:off x="6010989" y="3500016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</a:t>
            </a:r>
            <a:endParaRPr lang="bg-BG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36F13D-585C-3201-669F-26BBD0BB964B}"/>
              </a:ext>
            </a:extLst>
          </p:cNvPr>
          <p:cNvSpPr txBox="1"/>
          <p:nvPr/>
        </p:nvSpPr>
        <p:spPr>
          <a:xfrm>
            <a:off x="9488423" y="3037753"/>
            <a:ext cx="6303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= ?</a:t>
            </a:r>
            <a:endParaRPr lang="bg-BG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275F86-A86B-D477-92B1-D3BC6052FBAD}"/>
              </a:ext>
            </a:extLst>
          </p:cNvPr>
          <p:cNvSpPr txBox="1"/>
          <p:nvPr/>
        </p:nvSpPr>
        <p:spPr>
          <a:xfrm>
            <a:off x="6735360" y="3458436"/>
            <a:ext cx="2904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)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3106334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44B69-8618-5869-32E9-EB6CEEE26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2800" dirty="0"/>
              <a:t>Променливи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9FD6F-FBB7-BFB2-7DF8-F3B66E7A7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38397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= 2</a:t>
            </a:r>
          </a:p>
          <a:p>
            <a:pPr marL="0" indent="0">
              <a:buNone/>
            </a:pPr>
            <a:r>
              <a:rPr lang="en-US" dirty="0"/>
              <a:t>b = 3</a:t>
            </a:r>
          </a:p>
        </p:txBody>
      </p:sp>
    </p:spTree>
    <p:extLst>
      <p:ext uri="{BB962C8B-B14F-4D97-AF65-F5344CB8AC3E}">
        <p14:creationId xmlns:p14="http://schemas.microsoft.com/office/powerpoint/2010/main" val="15606682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1B4291-90C0-6283-7613-34AD44463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EA95B-FA4A-907B-3970-EAC4DE9F3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2800" dirty="0"/>
              <a:t>Променливи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A0EF4-0E36-E762-A3D5-2B223A55F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38397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= 2</a:t>
            </a:r>
          </a:p>
          <a:p>
            <a:pPr marL="0" indent="0">
              <a:buNone/>
            </a:pPr>
            <a:r>
              <a:rPr lang="en-US" dirty="0"/>
              <a:t>b = 3</a:t>
            </a:r>
          </a:p>
          <a:p>
            <a:pPr marL="0" indent="0">
              <a:buNone/>
            </a:pPr>
            <a:r>
              <a:rPr lang="en-US" dirty="0"/>
              <a:t>c = a + b</a:t>
            </a:r>
          </a:p>
        </p:txBody>
      </p:sp>
    </p:spTree>
    <p:extLst>
      <p:ext uri="{BB962C8B-B14F-4D97-AF65-F5344CB8AC3E}">
        <p14:creationId xmlns:p14="http://schemas.microsoft.com/office/powerpoint/2010/main" val="36116632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42C063-52A9-0F1F-BB1E-E274D3154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96768-F364-E876-8CF4-C8557CEF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2800" dirty="0"/>
              <a:t>Променливи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6B5AE-886A-6032-1AAF-BD83EC388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38397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= 2</a:t>
            </a:r>
          </a:p>
          <a:p>
            <a:pPr marL="0" indent="0">
              <a:buNone/>
            </a:pPr>
            <a:r>
              <a:rPr lang="en-US" dirty="0"/>
              <a:t>b = 3</a:t>
            </a:r>
          </a:p>
          <a:p>
            <a:pPr marL="0" indent="0">
              <a:buNone/>
            </a:pPr>
            <a:r>
              <a:rPr lang="en-US" dirty="0"/>
              <a:t>c = a + b</a:t>
            </a:r>
          </a:p>
          <a:p>
            <a:pPr marL="0" indent="0">
              <a:buNone/>
            </a:pPr>
            <a:r>
              <a:rPr lang="en-US" dirty="0"/>
              <a:t>d = b % a</a:t>
            </a:r>
          </a:p>
        </p:txBody>
      </p:sp>
    </p:spTree>
    <p:extLst>
      <p:ext uri="{BB962C8B-B14F-4D97-AF65-F5344CB8AC3E}">
        <p14:creationId xmlns:p14="http://schemas.microsoft.com/office/powerpoint/2010/main" val="26362040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F1445C-985A-9E26-4F70-A2EAA2D3D9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0D03A-C1A6-EB64-1779-A560221F3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2800" dirty="0"/>
              <a:t>Променливи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397BA-B080-8168-79D6-147D871ED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38397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= 2</a:t>
            </a:r>
          </a:p>
          <a:p>
            <a:pPr marL="0" indent="0">
              <a:buNone/>
            </a:pPr>
            <a:r>
              <a:rPr lang="en-US" dirty="0"/>
              <a:t>b = 3</a:t>
            </a:r>
          </a:p>
          <a:p>
            <a:pPr marL="0" indent="0">
              <a:buNone/>
            </a:pPr>
            <a:r>
              <a:rPr lang="en-US" dirty="0"/>
              <a:t>c = a + b</a:t>
            </a:r>
          </a:p>
          <a:p>
            <a:pPr marL="0" indent="0">
              <a:buNone/>
            </a:pPr>
            <a:r>
              <a:rPr lang="en-US" dirty="0"/>
              <a:t>d = b % a</a:t>
            </a:r>
          </a:p>
          <a:p>
            <a:pPr marL="0" indent="0">
              <a:buNone/>
            </a:pPr>
            <a:r>
              <a:rPr lang="en-US" dirty="0"/>
              <a:t>b = 4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9504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088CF4-62CC-2CED-277E-029ECF19EA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B522A-86E8-1E99-47F0-D02E367AB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2800" dirty="0"/>
              <a:t>Променливи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7902B-534C-687C-F80A-F3D6EE18D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2383971" cy="479288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= 2</a:t>
            </a:r>
          </a:p>
          <a:p>
            <a:pPr marL="0" indent="0">
              <a:buNone/>
            </a:pPr>
            <a:r>
              <a:rPr lang="en-US" dirty="0"/>
              <a:t>b = 3</a:t>
            </a:r>
          </a:p>
          <a:p>
            <a:pPr marL="0" indent="0">
              <a:buNone/>
            </a:pPr>
            <a:r>
              <a:rPr lang="en-US" dirty="0"/>
              <a:t>c = a + b</a:t>
            </a:r>
          </a:p>
          <a:p>
            <a:pPr marL="0" indent="0">
              <a:buNone/>
            </a:pPr>
            <a:r>
              <a:rPr lang="en-US" dirty="0"/>
              <a:t>d = b % a</a:t>
            </a:r>
          </a:p>
          <a:p>
            <a:pPr marL="0" indent="0">
              <a:buNone/>
            </a:pPr>
            <a:r>
              <a:rPr lang="en-US" dirty="0"/>
              <a:t>b = 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= a + 2</a:t>
            </a:r>
          </a:p>
          <a:p>
            <a:pPr marL="0" indent="0">
              <a:buNone/>
            </a:pPr>
            <a:r>
              <a:rPr lang="en-US" dirty="0"/>
              <a:t>a += 2</a:t>
            </a:r>
            <a:endParaRPr lang="bg-BG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3526B46-C778-13D9-3C29-6F65BBC0B999}"/>
              </a:ext>
            </a:extLst>
          </p:cNvPr>
          <p:cNvSpPr txBox="1">
            <a:spLocks/>
          </p:cNvSpPr>
          <p:nvPr/>
        </p:nvSpPr>
        <p:spPr>
          <a:xfrm>
            <a:off x="5965371" y="1825624"/>
            <a:ext cx="38426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 = 17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print (a)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440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CB8711-A866-9707-897A-63B124C668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ED806E81-6864-1725-BCD9-AB8B483FCD08}"/>
              </a:ext>
            </a:extLst>
          </p:cNvPr>
          <p:cNvSpPr/>
          <p:nvPr/>
        </p:nvSpPr>
        <p:spPr>
          <a:xfrm>
            <a:off x="7919388" y="5963875"/>
            <a:ext cx="3352792" cy="523220"/>
          </a:xfrm>
          <a:prstGeom prst="rect">
            <a:avLst/>
          </a:prstGeom>
          <a:solidFill>
            <a:srgbClr val="21B95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CE09BDF-5FA8-7D3F-75A0-9CB7FCEB67A8}"/>
              </a:ext>
            </a:extLst>
          </p:cNvPr>
          <p:cNvSpPr/>
          <p:nvPr/>
        </p:nvSpPr>
        <p:spPr>
          <a:xfrm>
            <a:off x="4435944" y="5954464"/>
            <a:ext cx="3352792" cy="523220"/>
          </a:xfrm>
          <a:prstGeom prst="rect">
            <a:avLst/>
          </a:prstGeom>
          <a:solidFill>
            <a:srgbClr val="21B95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58ED36B-8B3B-893E-43FF-E021BB4EA748}"/>
              </a:ext>
            </a:extLst>
          </p:cNvPr>
          <p:cNvSpPr/>
          <p:nvPr/>
        </p:nvSpPr>
        <p:spPr>
          <a:xfrm>
            <a:off x="963390" y="5954464"/>
            <a:ext cx="3352792" cy="523220"/>
          </a:xfrm>
          <a:prstGeom prst="rect">
            <a:avLst/>
          </a:prstGeom>
          <a:solidFill>
            <a:srgbClr val="21B95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F55905-E089-BF40-2A71-36386F83390A}"/>
              </a:ext>
            </a:extLst>
          </p:cNvPr>
          <p:cNvSpPr/>
          <p:nvPr/>
        </p:nvSpPr>
        <p:spPr>
          <a:xfrm>
            <a:off x="1665514" y="1181097"/>
            <a:ext cx="9002486" cy="5769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2AD647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EBD6CB-8836-8CCB-C555-0225B0525DCA}"/>
              </a:ext>
            </a:extLst>
          </p:cNvPr>
          <p:cNvSpPr/>
          <p:nvPr/>
        </p:nvSpPr>
        <p:spPr>
          <a:xfrm>
            <a:off x="7720690" y="1277139"/>
            <a:ext cx="2862943" cy="413657"/>
          </a:xfrm>
          <a:prstGeom prst="rect">
            <a:avLst/>
          </a:prstGeom>
          <a:solidFill>
            <a:srgbClr val="21B95F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2AD647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9C0F17-04A2-812B-E404-3EA73D1B7FBC}"/>
              </a:ext>
            </a:extLst>
          </p:cNvPr>
          <p:cNvSpPr/>
          <p:nvPr/>
        </p:nvSpPr>
        <p:spPr>
          <a:xfrm>
            <a:off x="4746173" y="1262736"/>
            <a:ext cx="2862943" cy="41365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2AD647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37A7F52-6FEF-3B90-31B3-E150736F91F2}"/>
              </a:ext>
            </a:extLst>
          </p:cNvPr>
          <p:cNvCxnSpPr>
            <a:cxnSpLocks/>
          </p:cNvCxnSpPr>
          <p:nvPr/>
        </p:nvCxnSpPr>
        <p:spPr>
          <a:xfrm>
            <a:off x="9176657" y="1758039"/>
            <a:ext cx="0" cy="484415"/>
          </a:xfrm>
          <a:prstGeom prst="line">
            <a:avLst/>
          </a:prstGeom>
          <a:ln w="444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AC345C-D9F1-96E1-BC8B-2649FBBD956E}"/>
              </a:ext>
            </a:extLst>
          </p:cNvPr>
          <p:cNvCxnSpPr>
            <a:cxnSpLocks/>
          </p:cNvCxnSpPr>
          <p:nvPr/>
        </p:nvCxnSpPr>
        <p:spPr>
          <a:xfrm flipH="1">
            <a:off x="2732315" y="2229297"/>
            <a:ext cx="6858024" cy="0"/>
          </a:xfrm>
          <a:prstGeom prst="line">
            <a:avLst/>
          </a:prstGeom>
          <a:ln w="444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A3ECA4-2C46-69F6-7D6F-574ED2EF8379}"/>
              </a:ext>
            </a:extLst>
          </p:cNvPr>
          <p:cNvCxnSpPr>
            <a:cxnSpLocks/>
          </p:cNvCxnSpPr>
          <p:nvPr/>
        </p:nvCxnSpPr>
        <p:spPr>
          <a:xfrm>
            <a:off x="2732315" y="2229297"/>
            <a:ext cx="0" cy="361501"/>
          </a:xfrm>
          <a:prstGeom prst="line">
            <a:avLst/>
          </a:prstGeom>
          <a:ln w="444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AE8403C-89E8-F156-462F-8DAAECFC81A1}"/>
              </a:ext>
            </a:extLst>
          </p:cNvPr>
          <p:cNvCxnSpPr>
            <a:cxnSpLocks/>
          </p:cNvCxnSpPr>
          <p:nvPr/>
        </p:nvCxnSpPr>
        <p:spPr>
          <a:xfrm>
            <a:off x="6096000" y="2240183"/>
            <a:ext cx="0" cy="361501"/>
          </a:xfrm>
          <a:prstGeom prst="line">
            <a:avLst/>
          </a:prstGeom>
          <a:ln w="444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DE25189-E8B4-0EF7-60B5-5334776AEA4F}"/>
              </a:ext>
            </a:extLst>
          </p:cNvPr>
          <p:cNvCxnSpPr>
            <a:cxnSpLocks/>
          </p:cNvCxnSpPr>
          <p:nvPr/>
        </p:nvCxnSpPr>
        <p:spPr>
          <a:xfrm>
            <a:off x="9590339" y="2229296"/>
            <a:ext cx="0" cy="361501"/>
          </a:xfrm>
          <a:prstGeom prst="line">
            <a:avLst/>
          </a:prstGeom>
          <a:ln w="444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F36C88F-DF7C-2F4D-3CC6-BC3DBE22BA5A}"/>
              </a:ext>
            </a:extLst>
          </p:cNvPr>
          <p:cNvSpPr/>
          <p:nvPr/>
        </p:nvSpPr>
        <p:spPr>
          <a:xfrm>
            <a:off x="4746173" y="1251851"/>
            <a:ext cx="2862943" cy="4136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Анализ на изображения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382EAB-8EA7-BE08-EB66-49BA2E3C91BB}"/>
              </a:ext>
            </a:extLst>
          </p:cNvPr>
          <p:cNvSpPr/>
          <p:nvPr/>
        </p:nvSpPr>
        <p:spPr>
          <a:xfrm>
            <a:off x="963390" y="2590798"/>
            <a:ext cx="3341902" cy="334190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D0E6835-E247-E04D-4081-07AB3BB580D8}"/>
              </a:ext>
            </a:extLst>
          </p:cNvPr>
          <p:cNvSpPr/>
          <p:nvPr/>
        </p:nvSpPr>
        <p:spPr>
          <a:xfrm>
            <a:off x="4446834" y="2590798"/>
            <a:ext cx="3341902" cy="334190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D46C0B3-4A7C-B98F-59FF-C74E5ED4073A}"/>
              </a:ext>
            </a:extLst>
          </p:cNvPr>
          <p:cNvSpPr/>
          <p:nvPr/>
        </p:nvSpPr>
        <p:spPr>
          <a:xfrm>
            <a:off x="7919388" y="2601684"/>
            <a:ext cx="3341902" cy="3341902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7F0BBB3C-F04B-1A2D-EE0F-65B5673FC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3964"/>
            <a:ext cx="10515600" cy="777875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Python </a:t>
            </a:r>
            <a:r>
              <a:rPr lang="bg-BG" sz="2800" dirty="0"/>
              <a:t>в биологията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081A72-8F99-FD5D-2B35-D632AFF6DE8A}"/>
              </a:ext>
            </a:extLst>
          </p:cNvPr>
          <p:cNvSpPr/>
          <p:nvPr/>
        </p:nvSpPr>
        <p:spPr>
          <a:xfrm>
            <a:off x="1763485" y="1273630"/>
            <a:ext cx="2862943" cy="41365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bg-BG">
              <a:solidFill>
                <a:srgbClr val="2AD647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93CB16D-7812-F3B7-8861-169B4FDF0C70}"/>
              </a:ext>
            </a:extLst>
          </p:cNvPr>
          <p:cNvSpPr/>
          <p:nvPr/>
        </p:nvSpPr>
        <p:spPr>
          <a:xfrm>
            <a:off x="1763485" y="1251851"/>
            <a:ext cx="2862943" cy="4136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dirty="0">
                <a:solidFill>
                  <a:schemeClr val="tx1"/>
                </a:solidFill>
              </a:rPr>
              <a:t>Визуализация на данни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C49927-2341-794E-16B3-75627629B5F8}"/>
              </a:ext>
            </a:extLst>
          </p:cNvPr>
          <p:cNvSpPr txBox="1"/>
          <p:nvPr/>
        </p:nvSpPr>
        <p:spPr>
          <a:xfrm>
            <a:off x="1482466" y="6020553"/>
            <a:ext cx="2036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400" b="1" dirty="0">
                <a:solidFill>
                  <a:schemeClr val="bg1"/>
                </a:solidFill>
              </a:rPr>
              <a:t>Парсване на файлове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988C88-73C6-BA9E-1BD1-00577DCCAAC3}"/>
              </a:ext>
            </a:extLst>
          </p:cNvPr>
          <p:cNvSpPr txBox="1"/>
          <p:nvPr/>
        </p:nvSpPr>
        <p:spPr>
          <a:xfrm>
            <a:off x="5560534" y="6044030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400" b="1" dirty="0">
                <a:solidFill>
                  <a:schemeClr val="bg1"/>
                </a:solidFill>
              </a:rPr>
              <a:t>Търсене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C91756-692C-DCFE-9369-EA26C4CE2A6B}"/>
              </a:ext>
            </a:extLst>
          </p:cNvPr>
          <p:cNvSpPr txBox="1"/>
          <p:nvPr/>
        </p:nvSpPr>
        <p:spPr>
          <a:xfrm>
            <a:off x="8239648" y="6071596"/>
            <a:ext cx="27013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400" dirty="0">
                <a:solidFill>
                  <a:schemeClr val="bg1"/>
                </a:solidFill>
              </a:rPr>
              <a:t>Сравняване на ДНК секвенции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3AA0A4-63A8-4A0A-96E7-55F75CDAFA97}"/>
              </a:ext>
            </a:extLst>
          </p:cNvPr>
          <p:cNvSpPr/>
          <p:nvPr/>
        </p:nvSpPr>
        <p:spPr>
          <a:xfrm>
            <a:off x="7707086" y="1280461"/>
            <a:ext cx="2862943" cy="4136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bg-BG" b="1" dirty="0">
                <a:solidFill>
                  <a:schemeClr val="bg1"/>
                </a:solidFill>
              </a:rPr>
              <a:t>Обработка на текст</a:t>
            </a:r>
          </a:p>
        </p:txBody>
      </p:sp>
      <p:sp>
        <p:nvSpPr>
          <p:cNvPr id="20" name="Scroll: Vertical 19">
            <a:extLst>
              <a:ext uri="{FF2B5EF4-FFF2-40B4-BE49-F238E27FC236}">
                <a16:creationId xmlns:a16="http://schemas.microsoft.com/office/drawing/2014/main" id="{56692BCA-C36F-8485-5BC9-1F47F38BC1F2}"/>
              </a:ext>
            </a:extLst>
          </p:cNvPr>
          <p:cNvSpPr/>
          <p:nvPr/>
        </p:nvSpPr>
        <p:spPr>
          <a:xfrm>
            <a:off x="1208317" y="2822083"/>
            <a:ext cx="2873828" cy="2675196"/>
          </a:xfrm>
          <a:prstGeom prst="verticalScrol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lain"/>
            </a:pPr>
            <a:r>
              <a:rPr lang="bg-B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0.026  -0.2</a:t>
            </a:r>
          </a:p>
          <a:p>
            <a:pPr marL="342900" indent="-342900" algn="ctr">
              <a:buAutoNum type="arabicPlain"/>
            </a:pPr>
            <a:r>
              <a:rPr lang="bg-B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0.033  -0.1</a:t>
            </a:r>
          </a:p>
          <a:p>
            <a:pPr marL="342900" indent="-342900" algn="ctr">
              <a:buAutoNum type="arabicPlain"/>
            </a:pPr>
            <a:r>
              <a:rPr lang="bg-B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0.030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bg-B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0.1</a:t>
            </a:r>
          </a:p>
          <a:p>
            <a:pPr marL="342900" indent="-342900" algn="ctr">
              <a:buAutoNum type="arabicPlain"/>
            </a:pPr>
            <a:r>
              <a:rPr lang="bg-B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0.032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bg-B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0.1</a:t>
            </a:r>
          </a:p>
          <a:p>
            <a:pPr marL="342900" indent="-342900" algn="ctr">
              <a:buAutoNum type="arabicPlain"/>
            </a:pPr>
            <a:r>
              <a:rPr lang="bg-BG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0.021  -0.8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D8F9C29-36E5-057E-6D30-1022CD47E770}"/>
              </a:ext>
            </a:extLst>
          </p:cNvPr>
          <p:cNvSpPr txBox="1"/>
          <p:nvPr/>
        </p:nvSpPr>
        <p:spPr>
          <a:xfrm>
            <a:off x="4678381" y="2738757"/>
            <a:ext cx="1012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GAATTC</a:t>
            </a:r>
            <a:endParaRPr lang="bg-BG" b="1" dirty="0">
              <a:solidFill>
                <a:srgbClr val="FFC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172474-8E03-1763-056B-D289303F5DAD}"/>
              </a:ext>
            </a:extLst>
          </p:cNvPr>
          <p:cNvSpPr txBox="1"/>
          <p:nvPr/>
        </p:nvSpPr>
        <p:spPr>
          <a:xfrm>
            <a:off x="4678381" y="3480475"/>
            <a:ext cx="278717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GGTTCCATATATATGGATTC</a:t>
            </a:r>
          </a:p>
          <a:p>
            <a:r>
              <a:rPr lang="en-US" dirty="0"/>
              <a:t>GTGCCTCCTGTGGATAGAT</a:t>
            </a:r>
          </a:p>
          <a:p>
            <a:r>
              <a:rPr lang="en-US" dirty="0"/>
              <a:t>TGTCTCGGATTCTGTGCAC</a:t>
            </a:r>
          </a:p>
          <a:p>
            <a:r>
              <a:rPr lang="en-US" dirty="0"/>
              <a:t>GTGCCTCCTGTGGATAGAT</a:t>
            </a:r>
          </a:p>
          <a:p>
            <a:r>
              <a:rPr lang="en-US" dirty="0"/>
              <a:t>GTGCCTCCTGTGGATAGAT</a:t>
            </a:r>
          </a:p>
          <a:p>
            <a:r>
              <a:rPr lang="en-US" dirty="0"/>
              <a:t>GTGCCTCCTGTGGATAGAT</a:t>
            </a:r>
          </a:p>
          <a:p>
            <a:r>
              <a:rPr lang="en-US" dirty="0"/>
              <a:t>GTGCCTCCTGTGGATAGAT</a:t>
            </a:r>
          </a:p>
          <a:p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2261142-B81A-8984-ED2A-FE9180283E2D}"/>
              </a:ext>
            </a:extLst>
          </p:cNvPr>
          <p:cNvSpPr/>
          <p:nvPr/>
        </p:nvSpPr>
        <p:spPr>
          <a:xfrm>
            <a:off x="6489784" y="3482987"/>
            <a:ext cx="876495" cy="29686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9D54059-07E7-0245-5061-6A60FC8F4D50}"/>
              </a:ext>
            </a:extLst>
          </p:cNvPr>
          <p:cNvSpPr/>
          <p:nvPr/>
        </p:nvSpPr>
        <p:spPr>
          <a:xfrm>
            <a:off x="5560534" y="4058142"/>
            <a:ext cx="793373" cy="29686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baseline="-25000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72A456D-326E-74A6-A749-F249CF862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0278" y="3346555"/>
            <a:ext cx="3244427" cy="189490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8758665-EB04-F0FB-93BF-3CD0BA2890AE}"/>
              </a:ext>
            </a:extLst>
          </p:cNvPr>
          <p:cNvSpPr txBox="1"/>
          <p:nvPr/>
        </p:nvSpPr>
        <p:spPr>
          <a:xfrm>
            <a:off x="9176657" y="5162676"/>
            <a:ext cx="222617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bg-BG" sz="1000" dirty="0"/>
              <a:t>https://training.galaxyproject.org/</a:t>
            </a:r>
          </a:p>
        </p:txBody>
      </p:sp>
    </p:spTree>
    <p:extLst>
      <p:ext uri="{BB962C8B-B14F-4D97-AF65-F5344CB8AC3E}">
        <p14:creationId xmlns:p14="http://schemas.microsoft.com/office/powerpoint/2010/main" val="37954265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5704FB-AEEE-D604-772A-9FCC89680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72A8A-C25D-C004-0979-E790F95C4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2800" dirty="0"/>
              <a:t>Променливи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98302-52DD-7337-1D3A-A5C24796F1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2383971" cy="479288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= 2</a:t>
            </a:r>
          </a:p>
          <a:p>
            <a:pPr marL="0" indent="0">
              <a:buNone/>
            </a:pPr>
            <a:r>
              <a:rPr lang="en-US" dirty="0"/>
              <a:t>b = 3</a:t>
            </a:r>
          </a:p>
          <a:p>
            <a:pPr marL="0" indent="0">
              <a:buNone/>
            </a:pPr>
            <a:r>
              <a:rPr lang="en-US" dirty="0"/>
              <a:t>c = a + b</a:t>
            </a:r>
          </a:p>
          <a:p>
            <a:pPr marL="0" indent="0">
              <a:buNone/>
            </a:pPr>
            <a:r>
              <a:rPr lang="en-US" dirty="0"/>
              <a:t>d = b % a</a:t>
            </a:r>
          </a:p>
          <a:p>
            <a:pPr marL="0" indent="0">
              <a:buNone/>
            </a:pPr>
            <a:r>
              <a:rPr lang="en-US" dirty="0"/>
              <a:t>b = 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= a + 2</a:t>
            </a:r>
          </a:p>
          <a:p>
            <a:pPr marL="0" indent="0">
              <a:buNone/>
            </a:pPr>
            <a:r>
              <a:rPr lang="en-US" dirty="0"/>
              <a:t>a += 2</a:t>
            </a:r>
            <a:endParaRPr lang="bg-BG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1E322B5-8A6C-D347-5195-2EBD35A41115}"/>
              </a:ext>
            </a:extLst>
          </p:cNvPr>
          <p:cNvSpPr txBox="1">
            <a:spLocks/>
          </p:cNvSpPr>
          <p:nvPr/>
        </p:nvSpPr>
        <p:spPr>
          <a:xfrm>
            <a:off x="5965371" y="1825624"/>
            <a:ext cx="38426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 = 17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print (a)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print (“Hello world”)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8793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7D21E8-9B2B-C579-04EA-09843A597A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1AE13-A6ED-FC7E-0CDE-6919FB169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2800" dirty="0"/>
              <a:t>Променливи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07CBA-D8AE-8267-AAF2-757D44E96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2383971" cy="479288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= 2</a:t>
            </a:r>
          </a:p>
          <a:p>
            <a:pPr marL="0" indent="0">
              <a:buNone/>
            </a:pPr>
            <a:r>
              <a:rPr lang="en-US" dirty="0"/>
              <a:t>b = 3</a:t>
            </a:r>
          </a:p>
          <a:p>
            <a:pPr marL="0" indent="0">
              <a:buNone/>
            </a:pPr>
            <a:r>
              <a:rPr lang="en-US" dirty="0"/>
              <a:t>c = a + b</a:t>
            </a:r>
          </a:p>
          <a:p>
            <a:pPr marL="0" indent="0">
              <a:buNone/>
            </a:pPr>
            <a:r>
              <a:rPr lang="en-US" dirty="0"/>
              <a:t>d = b % a</a:t>
            </a:r>
          </a:p>
          <a:p>
            <a:pPr marL="0" indent="0">
              <a:buNone/>
            </a:pPr>
            <a:r>
              <a:rPr lang="en-US" dirty="0"/>
              <a:t>b = 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= a + 2</a:t>
            </a:r>
          </a:p>
          <a:p>
            <a:pPr marL="0" indent="0">
              <a:buNone/>
            </a:pPr>
            <a:r>
              <a:rPr lang="en-US" dirty="0"/>
              <a:t>a += 2</a:t>
            </a:r>
            <a:endParaRPr lang="bg-BG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4B2383D-980F-05F7-FD4F-D832426BDC93}"/>
              </a:ext>
            </a:extLst>
          </p:cNvPr>
          <p:cNvSpPr txBox="1">
            <a:spLocks/>
          </p:cNvSpPr>
          <p:nvPr/>
        </p:nvSpPr>
        <p:spPr>
          <a:xfrm>
            <a:off x="5965371" y="1825624"/>
            <a:ext cx="38426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a = 17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print (a)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print (“Hello world”)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print (“a = “)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print (a)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6750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DE45C-98A3-0D3A-7416-76013603A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2800" dirty="0"/>
              <a:t>Типове данни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A4231-E736-D525-F610-25CBA5A4B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Цяло число </a:t>
            </a:r>
            <a:r>
              <a:rPr lang="en-US" dirty="0"/>
              <a:t>(integer)					17</a:t>
            </a:r>
          </a:p>
          <a:p>
            <a:r>
              <a:rPr lang="bg-BG" dirty="0"/>
              <a:t>Дробно число (</a:t>
            </a:r>
            <a:r>
              <a:rPr lang="en-US" dirty="0"/>
              <a:t>float)					3.5</a:t>
            </a:r>
          </a:p>
          <a:p>
            <a:r>
              <a:rPr lang="bg-BG" dirty="0"/>
              <a:t>Логическ</a:t>
            </a:r>
            <a:r>
              <a:rPr lang="en-US" dirty="0"/>
              <a:t>a </a:t>
            </a:r>
            <a:r>
              <a:rPr lang="bg-BG" dirty="0"/>
              <a:t>променлива </a:t>
            </a:r>
            <a:r>
              <a:rPr lang="en-US" dirty="0"/>
              <a:t>(</a:t>
            </a:r>
            <a:r>
              <a:rPr lang="en-US" dirty="0" err="1"/>
              <a:t>boolean</a:t>
            </a:r>
            <a:r>
              <a:rPr lang="en-US" dirty="0"/>
              <a:t>)		False</a:t>
            </a:r>
            <a:endParaRPr lang="bg-BG" dirty="0"/>
          </a:p>
          <a:p>
            <a:r>
              <a:rPr lang="bg-BG" dirty="0"/>
              <a:t>Стрингова променлива (</a:t>
            </a:r>
            <a:r>
              <a:rPr lang="en-US" dirty="0"/>
              <a:t>string)		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’’Taylor Swift’’</a:t>
            </a:r>
            <a:endParaRPr lang="bg-BG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8948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CD7C61-888D-E9CD-83FB-0EC8192016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8AC92-8DC4-9C8E-75D4-C1243C632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bg-BG" sz="2800" dirty="0"/>
              <a:t>Типове данни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968B1-0C5B-1CF5-F7CC-11CA1162D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Цяло число </a:t>
            </a:r>
            <a:r>
              <a:rPr lang="en-US" dirty="0"/>
              <a:t>(integer)					17</a:t>
            </a:r>
          </a:p>
          <a:p>
            <a:r>
              <a:rPr lang="bg-BG" dirty="0"/>
              <a:t>Дробно число (</a:t>
            </a:r>
            <a:r>
              <a:rPr lang="en-US" dirty="0"/>
              <a:t>float)					3.5</a:t>
            </a:r>
          </a:p>
          <a:p>
            <a:r>
              <a:rPr lang="bg-BG" dirty="0"/>
              <a:t>Логическ</a:t>
            </a:r>
            <a:r>
              <a:rPr lang="en-US" dirty="0"/>
              <a:t>a </a:t>
            </a:r>
            <a:r>
              <a:rPr lang="bg-BG" dirty="0"/>
              <a:t>променлива </a:t>
            </a:r>
            <a:r>
              <a:rPr lang="en-US" dirty="0"/>
              <a:t>(</a:t>
            </a:r>
            <a:r>
              <a:rPr lang="en-US" dirty="0" err="1"/>
              <a:t>boolean</a:t>
            </a:r>
            <a:r>
              <a:rPr lang="en-US" dirty="0"/>
              <a:t>)		False</a:t>
            </a:r>
            <a:endParaRPr lang="bg-BG" dirty="0"/>
          </a:p>
          <a:p>
            <a:r>
              <a:rPr lang="bg-BG" dirty="0"/>
              <a:t>Стрингова променлива (</a:t>
            </a:r>
            <a:r>
              <a:rPr lang="en-US" dirty="0"/>
              <a:t>string)		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’’Taylor Swift’’</a:t>
            </a:r>
            <a:endParaRPr lang="bg-BG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66FE25E-C9F5-765F-E264-20239E23257E}"/>
              </a:ext>
            </a:extLst>
          </p:cNvPr>
          <p:cNvSpPr txBox="1">
            <a:spLocks/>
          </p:cNvSpPr>
          <p:nvPr/>
        </p:nvSpPr>
        <p:spPr>
          <a:xfrm>
            <a:off x="968829" y="403678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bg-BG" sz="2800"/>
              <a:t>Динамична промяна на типа</a:t>
            </a:r>
            <a:endParaRPr lang="bg-BG" sz="2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E24BA6A-BDAC-6B86-3FDB-6840FB4E86F9}"/>
              </a:ext>
            </a:extLst>
          </p:cNvPr>
          <p:cNvSpPr txBox="1">
            <a:spLocks/>
          </p:cNvSpPr>
          <p:nvPr/>
        </p:nvSpPr>
        <p:spPr>
          <a:xfrm>
            <a:off x="4904014" y="5181600"/>
            <a:ext cx="2645229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bg-BG">
                <a:latin typeface="Courier New" panose="02070309020205020404" pitchFamily="49" charset="0"/>
                <a:cs typeface="Courier New" panose="02070309020205020404" pitchFamily="49" charset="0"/>
              </a:rPr>
              <a:t>“3.5“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b = float(a)</a:t>
            </a:r>
            <a:endParaRPr lang="bg-BG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bg-BG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157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7387FE-F8FC-1560-B065-9FB0992218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DDF367E-C7B8-5D6E-4101-F5A74158948D}"/>
                  </a:ext>
                </a:extLst>
              </p:cNvPr>
              <p:cNvSpPr txBox="1"/>
              <p:nvPr/>
            </p:nvSpPr>
            <p:spPr>
              <a:xfrm>
                <a:off x="6096000" y="2180626"/>
                <a:ext cx="2726451" cy="897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12 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(1234+666)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(712 −555)</m:t>
                          </m:r>
                        </m:den>
                      </m:f>
                    </m:oMath>
                  </m:oMathPara>
                </a14:m>
                <a:endParaRPr lang="bg-BG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86C83D-0184-7AE9-A4A1-8185B32F8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180626"/>
                <a:ext cx="2726451" cy="8971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0E62FB2-793C-07DE-122B-86025187FF51}"/>
                  </a:ext>
                </a:extLst>
              </p:cNvPr>
              <p:cNvSpPr txBox="1"/>
              <p:nvPr/>
            </p:nvSpPr>
            <p:spPr>
              <a:xfrm>
                <a:off x="2320098" y="2195390"/>
                <a:ext cx="3396507" cy="897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11 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(123.031+7666)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(512 −444)</m:t>
                          </m:r>
                        </m:den>
                      </m:f>
                    </m:oMath>
                  </m:oMathPara>
                </a14:m>
                <a:endParaRPr lang="bg-BG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73DC110-F3AC-F1D0-54B4-F4A7602357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098" y="2195390"/>
                <a:ext cx="3396507" cy="8971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6B39C2-4C7F-E9FA-F2D5-FE0C8C6CC031}"/>
                  </a:ext>
                </a:extLst>
              </p:cNvPr>
              <p:cNvSpPr txBox="1"/>
              <p:nvPr/>
            </p:nvSpPr>
            <p:spPr>
              <a:xfrm>
                <a:off x="4658311" y="3515404"/>
                <a:ext cx="7410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(2</m:t>
                          </m:r>
                        </m:e>
                        <m:sup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bg-BG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004B2E8-1CD1-23BC-20C3-587F7FB38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311" y="3515404"/>
                <a:ext cx="74103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1342AC6-456A-3B9B-9987-57D395F463CE}"/>
                  </a:ext>
                </a:extLst>
              </p:cNvPr>
              <p:cNvSpPr txBox="1"/>
              <p:nvPr/>
            </p:nvSpPr>
            <p:spPr>
              <a:xfrm>
                <a:off x="5531668" y="3493351"/>
                <a:ext cx="57624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19</m:t>
                          </m:r>
                        </m:sup>
                      </m:sSup>
                    </m:oMath>
                  </m:oMathPara>
                </a14:m>
                <a:endParaRPr lang="bg-BG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87C7D16-B494-2521-AD32-50EDF707EB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1668" y="3493351"/>
                <a:ext cx="576248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7BCC53E-09A3-C4F8-37F3-D7C2092050B3}"/>
                  </a:ext>
                </a:extLst>
              </p:cNvPr>
              <p:cNvSpPr txBox="1"/>
              <p:nvPr/>
            </p:nvSpPr>
            <p:spPr>
              <a:xfrm>
                <a:off x="6279340" y="3467666"/>
                <a:ext cx="584263" cy="435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p>
                      </m:sSup>
                    </m:oMath>
                  </m:oMathPara>
                </a14:m>
                <a:endParaRPr lang="bg-BG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DF24889-DB9B-C502-0EFB-0CFC24CE5F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340" y="3467666"/>
                <a:ext cx="584263" cy="4357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AF2FB6F-E833-2BDD-9754-20E1DAD233CF}"/>
              </a:ext>
            </a:extLst>
          </p:cNvPr>
          <p:cNvCxnSpPr>
            <a:cxnSpLocks/>
          </p:cNvCxnSpPr>
          <p:nvPr/>
        </p:nvCxnSpPr>
        <p:spPr>
          <a:xfrm>
            <a:off x="2547258" y="3296255"/>
            <a:ext cx="67382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4E2C89E-B562-469A-E9BC-E250B87C2BAC}"/>
                  </a:ext>
                </a:extLst>
              </p:cNvPr>
              <p:cNvSpPr txBox="1"/>
              <p:nvPr/>
            </p:nvSpPr>
            <p:spPr>
              <a:xfrm>
                <a:off x="1418328" y="3049277"/>
                <a:ext cx="823110" cy="528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bg-BG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bg-BG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B07613E-1E3C-9F0E-9C88-87EF691F4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328" y="3049277"/>
                <a:ext cx="823110" cy="52809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9DC006E3-69AF-5416-48E9-B448E3CC2D5F}"/>
              </a:ext>
            </a:extLst>
          </p:cNvPr>
          <p:cNvSpPr txBox="1"/>
          <p:nvPr/>
        </p:nvSpPr>
        <p:spPr>
          <a:xfrm>
            <a:off x="5716774" y="2273098"/>
            <a:ext cx="3593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  <a:endParaRPr lang="bg-BG" sz="4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6B2CDE-3F43-A397-3ABF-97DAD610A7A4}"/>
              </a:ext>
            </a:extLst>
          </p:cNvPr>
          <p:cNvSpPr txBox="1"/>
          <p:nvPr/>
        </p:nvSpPr>
        <p:spPr>
          <a:xfrm>
            <a:off x="5268211" y="3480431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</a:t>
            </a:r>
            <a:endParaRPr lang="bg-BG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292A20A-8E75-6A2B-B016-7B202C0FB80C}"/>
              </a:ext>
            </a:extLst>
          </p:cNvPr>
          <p:cNvSpPr txBox="1"/>
          <p:nvPr/>
        </p:nvSpPr>
        <p:spPr>
          <a:xfrm>
            <a:off x="6010989" y="3500016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</a:t>
            </a:r>
            <a:endParaRPr lang="bg-BG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1F2A03-A3BF-B813-796F-9CDA87225094}"/>
              </a:ext>
            </a:extLst>
          </p:cNvPr>
          <p:cNvSpPr txBox="1"/>
          <p:nvPr/>
        </p:nvSpPr>
        <p:spPr>
          <a:xfrm>
            <a:off x="9488423" y="3037753"/>
            <a:ext cx="6303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= ?</a:t>
            </a:r>
            <a:endParaRPr lang="bg-BG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D731B1-7D55-D506-FD13-370BAAE143BE}"/>
              </a:ext>
            </a:extLst>
          </p:cNvPr>
          <p:cNvSpPr txBox="1"/>
          <p:nvPr/>
        </p:nvSpPr>
        <p:spPr>
          <a:xfrm>
            <a:off x="6735360" y="3458436"/>
            <a:ext cx="2904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)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0434942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47BDEE-3438-EC92-AE76-6F8BD5D5CC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0522C7-C1CB-4BCC-34F4-32E23778AE7C}"/>
                  </a:ext>
                </a:extLst>
              </p:cNvPr>
              <p:cNvSpPr txBox="1"/>
              <p:nvPr/>
            </p:nvSpPr>
            <p:spPr>
              <a:xfrm>
                <a:off x="6096000" y="2180626"/>
                <a:ext cx="2726451" cy="897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12 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(1234+666)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(712 −555)</m:t>
                          </m:r>
                        </m:den>
                      </m:f>
                    </m:oMath>
                  </m:oMathPara>
                </a14:m>
                <a:endParaRPr lang="bg-BG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3C4F32B-3F8D-7B48-C576-93D8030E0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180626"/>
                <a:ext cx="2726451" cy="8971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F844FA1-1749-4025-7CEF-20334E8A0D41}"/>
                  </a:ext>
                </a:extLst>
              </p:cNvPr>
              <p:cNvSpPr txBox="1"/>
              <p:nvPr/>
            </p:nvSpPr>
            <p:spPr>
              <a:xfrm>
                <a:off x="2320098" y="2195390"/>
                <a:ext cx="3396507" cy="8971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11 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(123.031+7666)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(512 −444)</m:t>
                          </m:r>
                        </m:den>
                      </m:f>
                    </m:oMath>
                  </m:oMathPara>
                </a14:m>
                <a:endParaRPr lang="bg-BG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50D4663-0C2D-427E-3A54-4AEFA7E2D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098" y="2195390"/>
                <a:ext cx="3396507" cy="8971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6B6D7B7-1373-B12F-FC62-21358256BDE3}"/>
                  </a:ext>
                </a:extLst>
              </p:cNvPr>
              <p:cNvSpPr txBox="1"/>
              <p:nvPr/>
            </p:nvSpPr>
            <p:spPr>
              <a:xfrm>
                <a:off x="4658311" y="3515404"/>
                <a:ext cx="7410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(2</m:t>
                          </m:r>
                        </m:e>
                        <m:sup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bg-BG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BC24813-8F8E-BCDB-F23E-D0EED7065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311" y="3515404"/>
                <a:ext cx="74103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399825E-204B-39D7-C977-B737320A5AEA}"/>
                  </a:ext>
                </a:extLst>
              </p:cNvPr>
              <p:cNvSpPr txBox="1"/>
              <p:nvPr/>
            </p:nvSpPr>
            <p:spPr>
              <a:xfrm>
                <a:off x="5531668" y="3493351"/>
                <a:ext cx="57624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19</m:t>
                          </m:r>
                        </m:sup>
                      </m:sSup>
                    </m:oMath>
                  </m:oMathPara>
                </a14:m>
                <a:endParaRPr lang="bg-BG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3AE9DB9-387B-458A-2B23-1C9CF768C6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1668" y="3493351"/>
                <a:ext cx="576248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6B77511-E84B-665C-607D-41A211AE0DB5}"/>
                  </a:ext>
                </a:extLst>
              </p:cNvPr>
              <p:cNvSpPr txBox="1"/>
              <p:nvPr/>
            </p:nvSpPr>
            <p:spPr>
              <a:xfrm>
                <a:off x="6279340" y="3467666"/>
                <a:ext cx="584263" cy="435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p>
                      </m:sSup>
                    </m:oMath>
                  </m:oMathPara>
                </a14:m>
                <a:endParaRPr lang="bg-BG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C7274CB-FBA8-BE9C-AA25-27365073D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340" y="3467666"/>
                <a:ext cx="584263" cy="4357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E6283F6-6E0E-7A93-B83C-0F4135A29E93}"/>
              </a:ext>
            </a:extLst>
          </p:cNvPr>
          <p:cNvCxnSpPr>
            <a:cxnSpLocks/>
          </p:cNvCxnSpPr>
          <p:nvPr/>
        </p:nvCxnSpPr>
        <p:spPr>
          <a:xfrm>
            <a:off x="2547258" y="3296255"/>
            <a:ext cx="67382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501F4D7-5B60-E9E3-1D20-69D373AF5082}"/>
                  </a:ext>
                </a:extLst>
              </p:cNvPr>
              <p:cNvSpPr txBox="1"/>
              <p:nvPr/>
            </p:nvSpPr>
            <p:spPr>
              <a:xfrm>
                <a:off x="1418328" y="3049277"/>
                <a:ext cx="823110" cy="528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bg-BG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bg-BG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116AFD4-BC4E-94AD-0406-99B5EB810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328" y="3049277"/>
                <a:ext cx="823110" cy="52809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8E1FEB0E-E20A-1F89-2904-03D50020ACFC}"/>
              </a:ext>
            </a:extLst>
          </p:cNvPr>
          <p:cNvSpPr txBox="1"/>
          <p:nvPr/>
        </p:nvSpPr>
        <p:spPr>
          <a:xfrm>
            <a:off x="5716774" y="2273098"/>
            <a:ext cx="3593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  <a:endParaRPr lang="bg-BG" sz="4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3717C6-466B-A55D-1836-7988031D92F9}"/>
              </a:ext>
            </a:extLst>
          </p:cNvPr>
          <p:cNvSpPr txBox="1"/>
          <p:nvPr/>
        </p:nvSpPr>
        <p:spPr>
          <a:xfrm>
            <a:off x="5268211" y="3480431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</a:t>
            </a:r>
            <a:endParaRPr lang="bg-BG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3EFF1C4-EA55-B2D3-3B73-D92A7E2F07C0}"/>
              </a:ext>
            </a:extLst>
          </p:cNvPr>
          <p:cNvSpPr txBox="1"/>
          <p:nvPr/>
        </p:nvSpPr>
        <p:spPr>
          <a:xfrm>
            <a:off x="6010989" y="3500016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</a:t>
            </a:r>
            <a:endParaRPr lang="bg-BG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639B61-EDC6-F473-6C1B-9DAFC54901DB}"/>
              </a:ext>
            </a:extLst>
          </p:cNvPr>
          <p:cNvSpPr txBox="1"/>
          <p:nvPr/>
        </p:nvSpPr>
        <p:spPr>
          <a:xfrm>
            <a:off x="9488423" y="3037753"/>
            <a:ext cx="6303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= ?</a:t>
            </a:r>
            <a:endParaRPr lang="bg-BG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7D8BE6-BFCA-12A9-23E7-E39452BE9593}"/>
              </a:ext>
            </a:extLst>
          </p:cNvPr>
          <p:cNvSpPr txBox="1"/>
          <p:nvPr/>
        </p:nvSpPr>
        <p:spPr>
          <a:xfrm>
            <a:off x="2085323" y="1994046"/>
            <a:ext cx="4555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(</a:t>
            </a:r>
            <a:endParaRPr lang="bg-BG" sz="7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E93AB-F1F5-1C55-B6B5-B1685907DBA9}"/>
              </a:ext>
            </a:extLst>
          </p:cNvPr>
          <p:cNvSpPr txBox="1"/>
          <p:nvPr/>
        </p:nvSpPr>
        <p:spPr>
          <a:xfrm>
            <a:off x="8926479" y="1994046"/>
            <a:ext cx="4555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/>
              <a:t>)</a:t>
            </a:r>
            <a:endParaRPr lang="bg-BG" sz="7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58C7A2-8B63-2399-4C04-24BD651AB71C}"/>
              </a:ext>
            </a:extLst>
          </p:cNvPr>
          <p:cNvSpPr txBox="1"/>
          <p:nvPr/>
        </p:nvSpPr>
        <p:spPr>
          <a:xfrm>
            <a:off x="6735360" y="3458436"/>
            <a:ext cx="2904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)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24678936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09B736-D46C-4A59-925A-A5004CBFC8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D68AA71-1004-CFEC-3F17-0739116210C1}"/>
                  </a:ext>
                </a:extLst>
              </p:cNvPr>
              <p:cNvSpPr txBox="1"/>
              <p:nvPr/>
            </p:nvSpPr>
            <p:spPr>
              <a:xfrm>
                <a:off x="6096000" y="2180626"/>
                <a:ext cx="2349746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12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1234+666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712 −555</m:t>
                          </m:r>
                        </m:den>
                      </m:f>
                    </m:oMath>
                  </m:oMathPara>
                </a14:m>
                <a:endParaRPr lang="bg-BG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9A880CA-D63E-1607-4059-DC6E17D5DA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180626"/>
                <a:ext cx="2349746" cy="8094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2959A7C-2B77-E238-FBC9-EDC45319619F}"/>
                  </a:ext>
                </a:extLst>
              </p:cNvPr>
              <p:cNvSpPr txBox="1"/>
              <p:nvPr/>
            </p:nvSpPr>
            <p:spPr>
              <a:xfrm>
                <a:off x="2598186" y="2167783"/>
                <a:ext cx="3019801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11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123.031+7666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512 −444</m:t>
                          </m:r>
                        </m:den>
                      </m:f>
                    </m:oMath>
                  </m:oMathPara>
                </a14:m>
                <a:endParaRPr lang="bg-BG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FFECF4E-AA2A-1DE0-20E4-66AF74D48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186" y="2167783"/>
                <a:ext cx="3019801" cy="8094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9EF6432-3667-5AA1-FD18-2B153712BB63}"/>
                  </a:ext>
                </a:extLst>
              </p:cNvPr>
              <p:cNvSpPr txBox="1"/>
              <p:nvPr/>
            </p:nvSpPr>
            <p:spPr>
              <a:xfrm>
                <a:off x="4774249" y="3505200"/>
                <a:ext cx="59195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bg-BG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C452271-DE8B-B8EC-8030-09348939C3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249" y="3505200"/>
                <a:ext cx="59195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B5A0BB5-7EF0-6A74-B241-B24412563376}"/>
                  </a:ext>
                </a:extLst>
              </p:cNvPr>
              <p:cNvSpPr txBox="1"/>
              <p:nvPr/>
            </p:nvSpPr>
            <p:spPr>
              <a:xfrm>
                <a:off x="5531668" y="3493351"/>
                <a:ext cx="57624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19</m:t>
                          </m:r>
                        </m:sup>
                      </m:sSup>
                    </m:oMath>
                  </m:oMathPara>
                </a14:m>
                <a:endParaRPr lang="bg-BG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94322B1-E37C-CB85-0EC3-D85414A373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1668" y="3493351"/>
                <a:ext cx="576248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DF16268-B73C-7527-CADC-FF56E4F9E935}"/>
                  </a:ext>
                </a:extLst>
              </p:cNvPr>
              <p:cNvSpPr txBox="1"/>
              <p:nvPr/>
            </p:nvSpPr>
            <p:spPr>
              <a:xfrm>
                <a:off x="6279340" y="3467666"/>
                <a:ext cx="584263" cy="435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sup>
                      </m:sSup>
                    </m:oMath>
                  </m:oMathPara>
                </a14:m>
                <a:endParaRPr lang="bg-BG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D6384DB-7180-805F-C666-5872DC730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340" y="3467666"/>
                <a:ext cx="584263" cy="4357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C4848EC-0448-17CC-37AA-75F99B3B6721}"/>
              </a:ext>
            </a:extLst>
          </p:cNvPr>
          <p:cNvCxnSpPr>
            <a:cxnSpLocks/>
          </p:cNvCxnSpPr>
          <p:nvPr/>
        </p:nvCxnSpPr>
        <p:spPr>
          <a:xfrm>
            <a:off x="2547258" y="3296255"/>
            <a:ext cx="67382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958783D-52D1-BC4C-E112-42AFE656A8BE}"/>
                  </a:ext>
                </a:extLst>
              </p:cNvPr>
              <p:cNvSpPr txBox="1"/>
              <p:nvPr/>
            </p:nvSpPr>
            <p:spPr>
              <a:xfrm>
                <a:off x="1724148" y="3032208"/>
                <a:ext cx="823110" cy="528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bg-BG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bg-BG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06F1D77-42D7-3265-6C0B-E1A12F04A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4148" y="3032208"/>
                <a:ext cx="823110" cy="52809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5089C744-C07B-F3B5-91D9-DD634A4E59A9}"/>
              </a:ext>
            </a:extLst>
          </p:cNvPr>
          <p:cNvSpPr txBox="1"/>
          <p:nvPr/>
        </p:nvSpPr>
        <p:spPr>
          <a:xfrm>
            <a:off x="5716774" y="2273098"/>
            <a:ext cx="3593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  <a:endParaRPr lang="bg-BG" sz="4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5743B3-E2CC-648F-FE7D-75FEFFD6CFAC}"/>
              </a:ext>
            </a:extLst>
          </p:cNvPr>
          <p:cNvSpPr txBox="1"/>
          <p:nvPr/>
        </p:nvSpPr>
        <p:spPr>
          <a:xfrm>
            <a:off x="5268211" y="3480431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+</a:t>
            </a:r>
            <a:endParaRPr lang="bg-BG" sz="2400" dirty="0">
              <a:solidFill>
                <a:srgbClr val="00B05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99AF7E-5339-251B-0923-FB15DF26552F}"/>
              </a:ext>
            </a:extLst>
          </p:cNvPr>
          <p:cNvSpPr txBox="1"/>
          <p:nvPr/>
        </p:nvSpPr>
        <p:spPr>
          <a:xfrm>
            <a:off x="6010989" y="3500016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+</a:t>
            </a:r>
            <a:endParaRPr lang="bg-BG" sz="2400" dirty="0">
              <a:solidFill>
                <a:srgbClr val="00B05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62BCD6F-FC5A-BFB7-0D18-B378866A35C0}"/>
              </a:ext>
            </a:extLst>
          </p:cNvPr>
          <p:cNvSpPr txBox="1"/>
          <p:nvPr/>
        </p:nvSpPr>
        <p:spPr>
          <a:xfrm>
            <a:off x="9488423" y="3037753"/>
            <a:ext cx="6303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= ?</a:t>
            </a:r>
            <a:endParaRPr lang="bg-BG" sz="2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F0F4C1-9E20-029F-5BD3-E0D99CD6E3D0}"/>
              </a:ext>
            </a:extLst>
          </p:cNvPr>
          <p:cNvSpPr txBox="1"/>
          <p:nvPr/>
        </p:nvSpPr>
        <p:spPr>
          <a:xfrm>
            <a:off x="925285" y="5206778"/>
            <a:ext cx="11462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bg-BG" dirty="0">
                <a:solidFill>
                  <a:srgbClr val="FF0000"/>
                </a:solidFill>
              </a:rPr>
              <a:t>10**5 </a:t>
            </a:r>
            <a:r>
              <a:rPr lang="bg-BG" dirty="0"/>
              <a:t>* (</a:t>
            </a:r>
            <a:r>
              <a:rPr lang="bg-BG" dirty="0">
                <a:solidFill>
                  <a:srgbClr val="0070C0"/>
                </a:solidFill>
              </a:rPr>
              <a:t>11 * (123.031 + 7666) / (512-444) </a:t>
            </a:r>
            <a:r>
              <a:rPr lang="bg-BG" dirty="0"/>
              <a:t>- </a:t>
            </a:r>
            <a:r>
              <a:rPr lang="bg-BG" dirty="0">
                <a:solidFill>
                  <a:srgbClr val="7030A0"/>
                </a:solidFill>
              </a:rPr>
              <a:t>12 * (1234 + 666) / (712 - 555)</a:t>
            </a:r>
            <a:r>
              <a:rPr lang="bg-BG" dirty="0"/>
              <a:t>)</a:t>
            </a:r>
            <a:r>
              <a:rPr lang="bg-BG" dirty="0">
                <a:solidFill>
                  <a:srgbClr val="7030A0"/>
                </a:solidFill>
              </a:rPr>
              <a:t> </a:t>
            </a:r>
            <a:r>
              <a:rPr lang="bg-BG" dirty="0"/>
              <a:t>/ (</a:t>
            </a:r>
            <a:r>
              <a:rPr lang="bg-BG" dirty="0">
                <a:solidFill>
                  <a:srgbClr val="00B050"/>
                </a:solidFill>
              </a:rPr>
              <a:t>2**21 + 2**19 + 2 **15</a:t>
            </a:r>
            <a:r>
              <a:rPr lang="bg-BG" dirty="0"/>
              <a:t>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C92E2C9-4B00-8D4F-E4AE-6931AEE698A0}"/>
              </a:ext>
            </a:extLst>
          </p:cNvPr>
          <p:cNvCxnSpPr>
            <a:stCxn id="20" idx="2"/>
          </p:cNvCxnSpPr>
          <p:nvPr/>
        </p:nvCxnSpPr>
        <p:spPr>
          <a:xfrm flipH="1">
            <a:off x="1404257" y="3560301"/>
            <a:ext cx="731446" cy="15668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DCD2A87-1528-2A73-917E-BC5FC66C81CB}"/>
              </a:ext>
            </a:extLst>
          </p:cNvPr>
          <p:cNvCxnSpPr>
            <a:stCxn id="14" idx="2"/>
          </p:cNvCxnSpPr>
          <p:nvPr/>
        </p:nvCxnSpPr>
        <p:spPr>
          <a:xfrm>
            <a:off x="6571472" y="3903426"/>
            <a:ext cx="2550757" cy="122374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7FD3D6-C012-305B-7B06-5B0C0327AAB5}"/>
              </a:ext>
            </a:extLst>
          </p:cNvPr>
          <p:cNvCxnSpPr/>
          <p:nvPr/>
        </p:nvCxnSpPr>
        <p:spPr>
          <a:xfrm flipH="1">
            <a:off x="3766457" y="3032208"/>
            <a:ext cx="489857" cy="196433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73C4CC8-1DC8-5F39-689B-FD44E662F5A8}"/>
              </a:ext>
            </a:extLst>
          </p:cNvPr>
          <p:cNvCxnSpPr/>
          <p:nvPr/>
        </p:nvCxnSpPr>
        <p:spPr>
          <a:xfrm flipH="1">
            <a:off x="6863603" y="3124200"/>
            <a:ext cx="658426" cy="200297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02517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17F926-3514-CB1D-37C1-B49FBAF45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4A94729-3E21-8D55-FD0A-0DA2B3EBA7BB}"/>
                  </a:ext>
                </a:extLst>
              </p:cNvPr>
              <p:cNvSpPr txBox="1"/>
              <p:nvPr/>
            </p:nvSpPr>
            <p:spPr>
              <a:xfrm>
                <a:off x="6096000" y="2180626"/>
                <a:ext cx="2349746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12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1234+666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712 −555</m:t>
                          </m:r>
                        </m:den>
                      </m:f>
                    </m:oMath>
                  </m:oMathPara>
                </a14:m>
                <a:endParaRPr lang="bg-BG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BF8D86B-5180-EB22-C260-7CBF8C777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180626"/>
                <a:ext cx="2349746" cy="8094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D67D490-CBC5-F6A7-B144-A2F0247A469C}"/>
                  </a:ext>
                </a:extLst>
              </p:cNvPr>
              <p:cNvSpPr txBox="1"/>
              <p:nvPr/>
            </p:nvSpPr>
            <p:spPr>
              <a:xfrm>
                <a:off x="2598186" y="2167783"/>
                <a:ext cx="3019801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11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123.031+7666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512 −444</m:t>
                          </m:r>
                        </m:den>
                      </m:f>
                    </m:oMath>
                  </m:oMathPara>
                </a14:m>
                <a:endParaRPr lang="bg-BG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6A222EE-F047-87AD-2C20-3562BFF7A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186" y="2167783"/>
                <a:ext cx="3019801" cy="8094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E774D4E-DFA1-871E-8B18-F2D203E11B4B}"/>
                  </a:ext>
                </a:extLst>
              </p:cNvPr>
              <p:cNvSpPr txBox="1"/>
              <p:nvPr/>
            </p:nvSpPr>
            <p:spPr>
              <a:xfrm>
                <a:off x="4774249" y="3505200"/>
                <a:ext cx="59195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bg-BG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CF56BC3-3875-7823-E135-1938E169C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249" y="3505200"/>
                <a:ext cx="59195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9D7E73D-6797-EEAD-E2D8-5F1FD191FD1A}"/>
                  </a:ext>
                </a:extLst>
              </p:cNvPr>
              <p:cNvSpPr txBox="1"/>
              <p:nvPr/>
            </p:nvSpPr>
            <p:spPr>
              <a:xfrm>
                <a:off x="5531668" y="3493351"/>
                <a:ext cx="57624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19</m:t>
                          </m:r>
                        </m:sup>
                      </m:sSup>
                    </m:oMath>
                  </m:oMathPara>
                </a14:m>
                <a:endParaRPr lang="bg-BG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49E668-5CA6-AC8F-5941-D6E2B280C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1668" y="3493351"/>
                <a:ext cx="576248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A793A97-83EC-C92F-C8C1-5756E0E577BE}"/>
                  </a:ext>
                </a:extLst>
              </p:cNvPr>
              <p:cNvSpPr txBox="1"/>
              <p:nvPr/>
            </p:nvSpPr>
            <p:spPr>
              <a:xfrm>
                <a:off x="6279340" y="3467666"/>
                <a:ext cx="584263" cy="435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sup>
                      </m:sSup>
                    </m:oMath>
                  </m:oMathPara>
                </a14:m>
                <a:endParaRPr lang="bg-BG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9492003-A5D9-415B-196B-A518815AE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340" y="3467666"/>
                <a:ext cx="584263" cy="4357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BF14514-CA71-6D5A-78C7-F9CF045AAFB8}"/>
              </a:ext>
            </a:extLst>
          </p:cNvPr>
          <p:cNvCxnSpPr>
            <a:cxnSpLocks/>
          </p:cNvCxnSpPr>
          <p:nvPr/>
        </p:nvCxnSpPr>
        <p:spPr>
          <a:xfrm>
            <a:off x="2547258" y="3296255"/>
            <a:ext cx="67382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3AF19CE-29E1-5742-0CDB-81B2B54BDCC6}"/>
                  </a:ext>
                </a:extLst>
              </p:cNvPr>
              <p:cNvSpPr txBox="1"/>
              <p:nvPr/>
            </p:nvSpPr>
            <p:spPr>
              <a:xfrm>
                <a:off x="1724148" y="3032208"/>
                <a:ext cx="823110" cy="528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bg-BG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bg-BG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43F2E01-BB31-7B1C-34A7-EB76C3E8F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4148" y="3032208"/>
                <a:ext cx="823110" cy="52809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AAD29438-62F5-81D9-14B7-2DDE5E128C76}"/>
              </a:ext>
            </a:extLst>
          </p:cNvPr>
          <p:cNvSpPr txBox="1"/>
          <p:nvPr/>
        </p:nvSpPr>
        <p:spPr>
          <a:xfrm>
            <a:off x="5716774" y="2273098"/>
            <a:ext cx="3593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  <a:endParaRPr lang="bg-BG" sz="4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390398-F66F-A281-29E8-9452E82B4902}"/>
              </a:ext>
            </a:extLst>
          </p:cNvPr>
          <p:cNvSpPr txBox="1"/>
          <p:nvPr/>
        </p:nvSpPr>
        <p:spPr>
          <a:xfrm>
            <a:off x="5268211" y="3480431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+</a:t>
            </a:r>
            <a:endParaRPr lang="bg-BG" sz="2400" dirty="0">
              <a:solidFill>
                <a:srgbClr val="00B05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B2F503-CBCD-25FA-56C6-1E344C04CD0E}"/>
              </a:ext>
            </a:extLst>
          </p:cNvPr>
          <p:cNvSpPr txBox="1"/>
          <p:nvPr/>
        </p:nvSpPr>
        <p:spPr>
          <a:xfrm>
            <a:off x="6010989" y="3500016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+</a:t>
            </a:r>
            <a:endParaRPr lang="bg-BG" sz="2400" dirty="0">
              <a:solidFill>
                <a:srgbClr val="00B05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55D164-D10F-2CE0-4DAA-B8A4B0B8BD3F}"/>
              </a:ext>
            </a:extLst>
          </p:cNvPr>
          <p:cNvSpPr txBox="1"/>
          <p:nvPr/>
        </p:nvSpPr>
        <p:spPr>
          <a:xfrm>
            <a:off x="9450977" y="2996057"/>
            <a:ext cx="24224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  <a:r>
              <a:rPr lang="en-US" sz="2800" dirty="0"/>
              <a:t> </a:t>
            </a:r>
            <a:r>
              <a:rPr lang="en-US" dirty="0"/>
              <a:t>42.00000071159546</a:t>
            </a:r>
            <a:endParaRPr lang="bg-BG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EB077D-9373-5AD6-12C5-08FFE545C550}"/>
              </a:ext>
            </a:extLst>
          </p:cNvPr>
          <p:cNvSpPr txBox="1"/>
          <p:nvPr/>
        </p:nvSpPr>
        <p:spPr>
          <a:xfrm>
            <a:off x="925285" y="5206778"/>
            <a:ext cx="11462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bg-BG" dirty="0">
                <a:solidFill>
                  <a:srgbClr val="FF0000"/>
                </a:solidFill>
              </a:rPr>
              <a:t>10**5 </a:t>
            </a:r>
            <a:r>
              <a:rPr lang="bg-BG" dirty="0"/>
              <a:t>* (</a:t>
            </a:r>
            <a:r>
              <a:rPr lang="bg-BG" dirty="0">
                <a:solidFill>
                  <a:srgbClr val="0070C0"/>
                </a:solidFill>
              </a:rPr>
              <a:t>11 * (123.031 + 7666) / (512-444) </a:t>
            </a:r>
            <a:r>
              <a:rPr lang="bg-BG" dirty="0"/>
              <a:t>- </a:t>
            </a:r>
            <a:r>
              <a:rPr lang="bg-BG" dirty="0">
                <a:solidFill>
                  <a:srgbClr val="7030A0"/>
                </a:solidFill>
              </a:rPr>
              <a:t>12 * (1234 + 666) / (712 - 555)</a:t>
            </a:r>
            <a:r>
              <a:rPr lang="bg-BG" dirty="0"/>
              <a:t>)</a:t>
            </a:r>
            <a:r>
              <a:rPr lang="bg-BG" dirty="0">
                <a:solidFill>
                  <a:srgbClr val="7030A0"/>
                </a:solidFill>
              </a:rPr>
              <a:t> </a:t>
            </a:r>
            <a:r>
              <a:rPr lang="bg-BG" dirty="0"/>
              <a:t>/ (</a:t>
            </a:r>
            <a:r>
              <a:rPr lang="bg-BG" dirty="0">
                <a:solidFill>
                  <a:srgbClr val="00B050"/>
                </a:solidFill>
              </a:rPr>
              <a:t>2**21 + 2**19 + 2 **15</a:t>
            </a:r>
            <a:r>
              <a:rPr lang="bg-BG" dirty="0"/>
              <a:t>)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26DAADF-F5AA-FC83-23B0-C27320A8571C}"/>
              </a:ext>
            </a:extLst>
          </p:cNvPr>
          <p:cNvCxnSpPr>
            <a:stCxn id="20" idx="2"/>
          </p:cNvCxnSpPr>
          <p:nvPr/>
        </p:nvCxnSpPr>
        <p:spPr>
          <a:xfrm flipH="1">
            <a:off x="1404257" y="3560301"/>
            <a:ext cx="731446" cy="156687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18B5E9D-063B-B34D-3963-AFEBB7B96343}"/>
              </a:ext>
            </a:extLst>
          </p:cNvPr>
          <p:cNvCxnSpPr>
            <a:stCxn id="14" idx="2"/>
          </p:cNvCxnSpPr>
          <p:nvPr/>
        </p:nvCxnSpPr>
        <p:spPr>
          <a:xfrm>
            <a:off x="6571472" y="3903426"/>
            <a:ext cx="2550757" cy="122374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FF72338-6A3A-DEFB-863C-167A504B770C}"/>
              </a:ext>
            </a:extLst>
          </p:cNvPr>
          <p:cNvCxnSpPr/>
          <p:nvPr/>
        </p:nvCxnSpPr>
        <p:spPr>
          <a:xfrm flipH="1">
            <a:off x="3766457" y="3032208"/>
            <a:ext cx="489857" cy="1964335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3D476FD-D303-AD2D-852E-FBE161A424E5}"/>
              </a:ext>
            </a:extLst>
          </p:cNvPr>
          <p:cNvCxnSpPr/>
          <p:nvPr/>
        </p:nvCxnSpPr>
        <p:spPr>
          <a:xfrm flipH="1">
            <a:off x="6863603" y="3124200"/>
            <a:ext cx="658426" cy="200297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014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497B781-DB09-9632-7C14-B72A4BB50EED}"/>
                  </a:ext>
                </a:extLst>
              </p:cNvPr>
              <p:cNvSpPr txBox="1"/>
              <p:nvPr/>
            </p:nvSpPr>
            <p:spPr>
              <a:xfrm>
                <a:off x="6096000" y="2180626"/>
                <a:ext cx="2349746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12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1234+666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712 −555</m:t>
                          </m:r>
                        </m:den>
                      </m:f>
                    </m:oMath>
                  </m:oMathPara>
                </a14:m>
                <a:endParaRPr lang="bg-BG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497B781-DB09-9632-7C14-B72A4BB50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180626"/>
                <a:ext cx="2349746" cy="8094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AE7710B-A55C-2F76-529D-852B342269A6}"/>
                  </a:ext>
                </a:extLst>
              </p:cNvPr>
              <p:cNvSpPr txBox="1"/>
              <p:nvPr/>
            </p:nvSpPr>
            <p:spPr>
              <a:xfrm>
                <a:off x="2598186" y="2167783"/>
                <a:ext cx="3019801" cy="8094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11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123.031+7666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512 −444</m:t>
                          </m:r>
                        </m:den>
                      </m:f>
                    </m:oMath>
                  </m:oMathPara>
                </a14:m>
                <a:endParaRPr lang="bg-BG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AE7710B-A55C-2F76-529D-852B34226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186" y="2167783"/>
                <a:ext cx="3019801" cy="8094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A834A19-1EB0-46CE-45C4-1802FD837069}"/>
                  </a:ext>
                </a:extLst>
              </p:cNvPr>
              <p:cNvSpPr txBox="1"/>
              <p:nvPr/>
            </p:nvSpPr>
            <p:spPr>
              <a:xfrm>
                <a:off x="4774249" y="3505200"/>
                <a:ext cx="59195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bg-BG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A834A19-1EB0-46CE-45C4-1802FD837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249" y="3505200"/>
                <a:ext cx="59195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9D060C-8272-6B10-57AE-7456584B39F6}"/>
                  </a:ext>
                </a:extLst>
              </p:cNvPr>
              <p:cNvSpPr txBox="1"/>
              <p:nvPr/>
            </p:nvSpPr>
            <p:spPr>
              <a:xfrm>
                <a:off x="5531668" y="3493351"/>
                <a:ext cx="57624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19</m:t>
                          </m:r>
                        </m:sup>
                      </m:sSup>
                    </m:oMath>
                  </m:oMathPara>
                </a14:m>
                <a:endParaRPr lang="bg-BG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9D060C-8272-6B10-57AE-7456584B39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1668" y="3493351"/>
                <a:ext cx="576248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BFE044E-3221-F38B-20FA-28C1B34D153A}"/>
                  </a:ext>
                </a:extLst>
              </p:cNvPr>
              <p:cNvSpPr txBox="1"/>
              <p:nvPr/>
            </p:nvSpPr>
            <p:spPr>
              <a:xfrm>
                <a:off x="6279340" y="3467666"/>
                <a:ext cx="584263" cy="435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sup>
                      </m:sSup>
                    </m:oMath>
                  </m:oMathPara>
                </a14:m>
                <a:endParaRPr lang="bg-BG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BFE044E-3221-F38B-20FA-28C1B34D1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9340" y="3467666"/>
                <a:ext cx="584263" cy="43576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E348A74-74C1-B5E3-6555-89E59E361704}"/>
              </a:ext>
            </a:extLst>
          </p:cNvPr>
          <p:cNvCxnSpPr>
            <a:cxnSpLocks/>
          </p:cNvCxnSpPr>
          <p:nvPr/>
        </p:nvCxnSpPr>
        <p:spPr>
          <a:xfrm>
            <a:off x="2547258" y="3296255"/>
            <a:ext cx="67382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C5BAF8C-CF61-4D00-E949-FA86A2AE5015}"/>
                  </a:ext>
                </a:extLst>
              </p:cNvPr>
              <p:cNvSpPr txBox="1"/>
              <p:nvPr/>
            </p:nvSpPr>
            <p:spPr>
              <a:xfrm>
                <a:off x="1724148" y="3032208"/>
                <a:ext cx="823110" cy="5280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bg-BG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bg-BG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C5BAF8C-CF61-4D00-E949-FA86A2AE5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4148" y="3032208"/>
                <a:ext cx="823110" cy="52809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4D870134-A3BA-57B6-8A2C-231A183ED206}"/>
              </a:ext>
            </a:extLst>
          </p:cNvPr>
          <p:cNvSpPr txBox="1"/>
          <p:nvPr/>
        </p:nvSpPr>
        <p:spPr>
          <a:xfrm>
            <a:off x="5716774" y="2273098"/>
            <a:ext cx="3593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-</a:t>
            </a:r>
            <a:endParaRPr lang="bg-BG" sz="4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A22343D-22FD-40A7-CED4-95BEA043B0CC}"/>
              </a:ext>
            </a:extLst>
          </p:cNvPr>
          <p:cNvSpPr txBox="1"/>
          <p:nvPr/>
        </p:nvSpPr>
        <p:spPr>
          <a:xfrm>
            <a:off x="5268211" y="3480431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</a:t>
            </a:r>
            <a:endParaRPr lang="bg-BG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DACC02-1B09-059A-2030-43EFA80F9881}"/>
              </a:ext>
            </a:extLst>
          </p:cNvPr>
          <p:cNvSpPr txBox="1"/>
          <p:nvPr/>
        </p:nvSpPr>
        <p:spPr>
          <a:xfrm>
            <a:off x="6010989" y="3500016"/>
            <a:ext cx="349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+</a:t>
            </a:r>
            <a:endParaRPr lang="bg-BG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A17F43F-A8A6-D222-3FF0-81F1B542DD63}"/>
              </a:ext>
            </a:extLst>
          </p:cNvPr>
          <p:cNvSpPr txBox="1"/>
          <p:nvPr/>
        </p:nvSpPr>
        <p:spPr>
          <a:xfrm>
            <a:off x="9488423" y="3037753"/>
            <a:ext cx="6303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= ?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226455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294FD7-481F-D6E4-6C0F-14B792003C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413"/>
            <a:ext cx="12192000" cy="68011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55E33E-6588-C07A-FC48-E16DECCB011F}"/>
              </a:ext>
            </a:extLst>
          </p:cNvPr>
          <p:cNvSpPr txBox="1"/>
          <p:nvPr/>
        </p:nvSpPr>
        <p:spPr>
          <a:xfrm>
            <a:off x="620486" y="5736771"/>
            <a:ext cx="1829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ocw.mit.edu</a:t>
            </a:r>
            <a:endParaRPr lang="bg-BG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56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/ProgrammerHumor - Margaret Hamilton, NASA's lead software engineer for the Apollo Program, stands next to the code she wrote by hand that took Humanity to the moon in 1969.">
            <a:extLst>
              <a:ext uri="{FF2B5EF4-FFF2-40B4-BE49-F238E27FC236}">
                <a16:creationId xmlns:a16="http://schemas.microsoft.com/office/drawing/2014/main" id="{314AEC68-294E-0E89-0D39-7DABE6C05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0950" y="631371"/>
            <a:ext cx="4610099" cy="5747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6536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FAF6D83-F79F-B4D6-2E86-FE808F9BD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7186" y="843339"/>
            <a:ext cx="3983131" cy="488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170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4D7EE-5AE6-2528-EC19-C042FF6D6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46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bg-BG" sz="3200" dirty="0"/>
              <a:t>Бройни системи</a:t>
            </a:r>
          </a:p>
        </p:txBody>
      </p:sp>
      <p:pic>
        <p:nvPicPr>
          <p:cNvPr id="9" name="Picture 8" descr="A cartoon monkey with thought bubbles&#10;&#10;AI-generated content may be incorrect.">
            <a:extLst>
              <a:ext uri="{FF2B5EF4-FFF2-40B4-BE49-F238E27FC236}">
                <a16:creationId xmlns:a16="http://schemas.microsoft.com/office/drawing/2014/main" id="{D4C8D560-2188-24A4-2571-FD7CFE09B6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88"/>
          <a:stretch/>
        </p:blipFill>
        <p:spPr>
          <a:xfrm>
            <a:off x="3766457" y="1796948"/>
            <a:ext cx="5323114" cy="46365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8FA071-9C0B-27BF-ECD8-4317FE8CE526}"/>
              </a:ext>
            </a:extLst>
          </p:cNvPr>
          <p:cNvSpPr txBox="1"/>
          <p:nvPr/>
        </p:nvSpPr>
        <p:spPr>
          <a:xfrm>
            <a:off x="4419600" y="2634343"/>
            <a:ext cx="670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1…</a:t>
            </a:r>
            <a:endParaRPr lang="bg-BG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4CA0F2-5EF7-5A88-895E-48AF59BFB08A}"/>
              </a:ext>
            </a:extLst>
          </p:cNvPr>
          <p:cNvSpPr txBox="1"/>
          <p:nvPr/>
        </p:nvSpPr>
        <p:spPr>
          <a:xfrm>
            <a:off x="5996645" y="2111123"/>
            <a:ext cx="862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10…</a:t>
            </a:r>
            <a:endParaRPr lang="bg-BG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47B21F-5AFD-3A17-77A5-BDF0EE9E76EC}"/>
              </a:ext>
            </a:extLst>
          </p:cNvPr>
          <p:cNvSpPr txBox="1"/>
          <p:nvPr/>
        </p:nvSpPr>
        <p:spPr>
          <a:xfrm>
            <a:off x="7543108" y="2187323"/>
            <a:ext cx="1042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11…?</a:t>
            </a: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4142997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F7107-7E00-1AEE-291D-40F9FDFEC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0686" y="301625"/>
            <a:ext cx="7075714" cy="643663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1		  1		        1		  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2		  2		     10		  2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3		  3		      11		  3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4		  4		    100		  4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5		10		     101		  5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6		11		     110		  6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7		12		     111		  7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8		13		   1000		  8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9		14		   1001		  9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10		20		   1010		  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11		21		   1011		  B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12		22		   1100		  C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13		23		   1101		  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14		24		   1110		  E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15		30		   1111		  F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16		31		10000		10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17		32		10001		11</a:t>
            </a: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90CE4F-9CD0-0A3A-1F31-FED17D0BD208}"/>
              </a:ext>
            </a:extLst>
          </p:cNvPr>
          <p:cNvSpPr/>
          <p:nvPr/>
        </p:nvSpPr>
        <p:spPr>
          <a:xfrm>
            <a:off x="3799113" y="119743"/>
            <a:ext cx="4474029" cy="64366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18224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</TotalTime>
  <Words>2188</Words>
  <Application>Microsoft Office PowerPoint</Application>
  <PresentationFormat>Widescreen</PresentationFormat>
  <Paragraphs>343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Aptos</vt:lpstr>
      <vt:lpstr>Aptos Display</vt:lpstr>
      <vt:lpstr>Arial</vt:lpstr>
      <vt:lpstr>Cambria Math</vt:lpstr>
      <vt:lpstr>Courier New</vt:lpstr>
      <vt:lpstr>Office Theme</vt:lpstr>
      <vt:lpstr>Python в биологията</vt:lpstr>
      <vt:lpstr>Python в биологията</vt:lpstr>
      <vt:lpstr>Python в биологията</vt:lpstr>
      <vt:lpstr>PowerPoint Presentation</vt:lpstr>
      <vt:lpstr>PowerPoint Presentation</vt:lpstr>
      <vt:lpstr>PowerPoint Presentation</vt:lpstr>
      <vt:lpstr>PowerPoint Presentation</vt:lpstr>
      <vt:lpstr>Бройни системи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Gene Regulatory Networks</vt:lpstr>
      <vt:lpstr>Двоична активност на киназата Aurora B</vt:lpstr>
      <vt:lpstr>PowerPoint Presentation</vt:lpstr>
      <vt:lpstr>PowerPoint Presentation</vt:lpstr>
      <vt:lpstr>PowerPoint Presentation</vt:lpstr>
      <vt:lpstr>Аритметични оператори в Python</vt:lpstr>
      <vt:lpstr>PowerPoint Presentation</vt:lpstr>
      <vt:lpstr>Аритметични оператори в Python</vt:lpstr>
      <vt:lpstr>PowerPoint Presentation</vt:lpstr>
      <vt:lpstr>Променливи</vt:lpstr>
      <vt:lpstr>Променливи</vt:lpstr>
      <vt:lpstr>Променливи</vt:lpstr>
      <vt:lpstr>Променливи</vt:lpstr>
      <vt:lpstr>Променливи</vt:lpstr>
      <vt:lpstr>Променливи</vt:lpstr>
      <vt:lpstr>Променливи</vt:lpstr>
      <vt:lpstr>Типове данни</vt:lpstr>
      <vt:lpstr>Типове данни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Rumen Stamatov</dc:creator>
  <cp:lastModifiedBy>Rumen Stamatov</cp:lastModifiedBy>
  <cp:revision>45</cp:revision>
  <dcterms:created xsi:type="dcterms:W3CDTF">2025-02-22T07:19:13Z</dcterms:created>
  <dcterms:modified xsi:type="dcterms:W3CDTF">2025-03-31T06:24:52Z</dcterms:modified>
</cp:coreProperties>
</file>