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4BC-068F-CB01-A7D8-29FDB8D3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C800-8D45-5A4C-27BF-B144E17D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A1C5-2B75-4FBA-29CD-BD4DF7E2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DABD-4952-05BE-8128-A9F0B1CF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4A4C-BBBE-2820-BFCD-2833375C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3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38FA-7C0D-A476-4AF9-CAFA7F4D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F6F7-249F-55F9-47FF-89576C78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81271-F9A8-3D8B-48CB-D3C6353B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EF9B6-87B4-B5E6-70C2-701E8375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9AFA7-3BF8-BDC2-D656-DD41EDFD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193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FC7F-0283-B9F0-0EB4-2DFF3718C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66A64-2FFD-BEDB-D10A-915B73EF5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B872-6905-4A48-2CA7-6138AD50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0843-0D7D-AAF4-9871-BBA43284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F4731-95A8-0006-A892-DFF178E3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4367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FFFC-3C8C-5C8F-B4E8-167A516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C9650-C9B3-21FD-317D-9405E72C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B40E-CC71-C9E8-D257-E7F7F2C3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3B3BE-4550-82F5-61BC-BACB156D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0B0C-20D4-BA43-949E-FDB87DB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76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B768-E264-93A7-B956-BAF49D6B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EB1F-0EFC-30F0-9F52-4350C4BF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DF063-5E9B-F624-FD44-E183C804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24BA-3B72-A67B-F5F4-2D25349B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779D-59A8-A072-B02F-9C6187B2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00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9ECB-AC25-FAB2-B1F1-E81D1634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6AE1-3422-47AD-1299-5F0C0435C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669BE-24CB-7664-C8AE-81E5D2464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90FAD-9C8A-B092-F338-585CBFF3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F124D-4241-6D0C-05FD-ACC5688B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211C-E836-D547-08AF-679FAB75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17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D3AC-1000-5113-8DCC-FA5AA166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5DC4-C5FA-84F6-8F53-5056048B9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4EAD7-CA11-DEA1-770B-BD8B962F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864FF-2E85-9896-71BB-413B49970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41BA1-DDC5-BA70-EF41-BB706878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4C275-56F7-FC9D-0BD1-52AF51E1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2D4FB-E56B-92C9-1E41-24E403B0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19162-0BF6-E6E6-62A4-E64B6C2E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48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7FB9-4CBD-C58E-7AFD-FBF4FB7E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8A67A-BEA5-C44C-A3B8-06EA5C60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6A900-FD3E-E5D1-D696-534EEBB5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596FF-6166-70FE-12C0-AE1F7F17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15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DC019-2F2A-2155-E7C7-F2DE7283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F9F7-935C-FE07-F013-760208F4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343E0-45B5-3996-3160-C3AA50C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AD89-892F-AB4C-5AEB-E2BCC004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750D-D6CC-A53B-FCC4-F4C6B23F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10294-0EFC-DCF2-7BD7-F33676BE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38A56-B08D-3F3F-550E-7D299CAE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242BC-4D5E-28A4-97C4-9FE9AEBA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CDD5D-F0FE-18B2-5044-FEB05150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31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E3D0-715B-34DA-93CA-13D8E18A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6C3A7-D4CC-BDE4-BEA2-C681BAA94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C0D7-5EF9-AC00-399C-9161B35CE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A2198-AD9E-3E04-5519-48751A4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43D4-473B-134E-E5FD-32D746452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5ECA-D196-EC18-F341-A78AD608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70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EF11C-9798-D413-58B1-846FB034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C749-5A73-4780-11DD-C05219B3D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77430-6512-0259-9732-814215DA1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92BC8-1FAE-4CDA-BAED-9E3EC6C2401C}" type="datetimeFigureOut">
              <a:rPr lang="bg-BG" smtClean="0"/>
              <a:t>23.5.2025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A29E-893D-D250-A9B9-0E3901FB1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2B2E-FD40-DF8A-330E-1FDCAD8FC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F80EC-277E-4BB0-8B66-4C0A9A7CFD4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17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81D0E0-B38C-63F1-9670-9951075DD99F}"/>
              </a:ext>
            </a:extLst>
          </p:cNvPr>
          <p:cNvSpPr txBox="1"/>
          <p:nvPr/>
        </p:nvSpPr>
        <p:spPr>
          <a:xfrm>
            <a:off x="1905000" y="478971"/>
            <a:ext cx="875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Анализ на транскрипционни фактори с </a:t>
            </a:r>
            <a:r>
              <a:rPr lang="en-US" sz="3200" dirty="0"/>
              <a:t>Python</a:t>
            </a:r>
            <a:endParaRPr lang="bg-BG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D1E214-C83D-5DDD-68D5-E26C63D7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408367"/>
            <a:ext cx="6009219" cy="4807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FAA2CB-1C0B-DA8E-5183-1DE16AF279B6}"/>
              </a:ext>
            </a:extLst>
          </p:cNvPr>
          <p:cNvSpPr txBox="1"/>
          <p:nvPr/>
        </p:nvSpPr>
        <p:spPr>
          <a:xfrm>
            <a:off x="1001486" y="62157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Zhang, A.,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Pigli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Y. &amp; Rice, P. Structure of the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LexA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–DNA complex and implications for SOS box measurement.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-apple-system"/>
              </a:rPr>
              <a:t>Nature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000" b="1" i="0" dirty="0">
                <a:solidFill>
                  <a:srgbClr val="222222"/>
                </a:solidFill>
                <a:effectLst/>
                <a:latin typeface="-apple-system"/>
              </a:rPr>
              <a:t>466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883–886 (2010)</a:t>
            </a:r>
            <a:endParaRPr lang="bg-BG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2F99C-FF05-D3D4-FCF6-C1E44856157F}"/>
              </a:ext>
            </a:extLst>
          </p:cNvPr>
          <p:cNvSpPr txBox="1"/>
          <p:nvPr/>
        </p:nvSpPr>
        <p:spPr>
          <a:xfrm>
            <a:off x="8806543" y="1997839"/>
            <a:ext cx="16328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GAGGTAAAC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TCCGTAAGT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CAGGTTGGA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ACAGTCAGT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TAGGTCATT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TAGGTACTG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ATGGTAACT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CAGGTATAC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TGTGTGAGT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AAGGTAAGT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83836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3BAD5-7AEF-C628-34E3-DD7AE6E6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13" y="979715"/>
            <a:ext cx="4375915" cy="5399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673CD9-8B2F-330D-E990-50ACCF768646}"/>
              </a:ext>
            </a:extLst>
          </p:cNvPr>
          <p:cNvSpPr txBox="1"/>
          <p:nvPr/>
        </p:nvSpPr>
        <p:spPr>
          <a:xfrm>
            <a:off x="900313" y="148718"/>
            <a:ext cx="4789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Chromatin Immunoprecipitation – sequencing (</a:t>
            </a:r>
            <a:r>
              <a:rPr lang="en-US" sz="2400" dirty="0" err="1"/>
              <a:t>ChIP</a:t>
            </a:r>
            <a:r>
              <a:rPr lang="en-US" sz="2400" dirty="0"/>
              <a:t>-seq)</a:t>
            </a:r>
            <a:endParaRPr lang="bg-B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51086-1788-4FB5-F48F-6B1ECBF58671}"/>
              </a:ext>
            </a:extLst>
          </p:cNvPr>
          <p:cNvSpPr txBox="1"/>
          <p:nvPr/>
        </p:nvSpPr>
        <p:spPr>
          <a:xfrm>
            <a:off x="900312" y="6379029"/>
            <a:ext cx="4375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000" dirty="0"/>
              <a:t>https://www.labroots.com/trending/cell-and-molecular-biology/19226/chip-seq-quantitative-all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CF64EA-8EDC-66B0-2CAF-FE2EC21B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911" y="2482760"/>
            <a:ext cx="3982006" cy="3896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880640-9034-B32C-3D46-0B2A06D82604}"/>
              </a:ext>
            </a:extLst>
          </p:cNvPr>
          <p:cNvSpPr txBox="1"/>
          <p:nvPr/>
        </p:nvSpPr>
        <p:spPr>
          <a:xfrm>
            <a:off x="8969829" y="1418549"/>
            <a:ext cx="1709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GAGGTAAAC</a:t>
            </a:r>
            <a:br>
              <a:rPr lang="en-US" sz="1800" dirty="0"/>
            </a:br>
            <a:endParaRPr lang="bg-BG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5E1AC2-AD59-6F0B-9B13-B647A8CE662C}"/>
              </a:ext>
            </a:extLst>
          </p:cNvPr>
          <p:cNvSpPr/>
          <p:nvPr/>
        </p:nvSpPr>
        <p:spPr>
          <a:xfrm>
            <a:off x="9169613" y="3119718"/>
            <a:ext cx="88366" cy="8836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34DE91-3B8C-3181-AC0C-1C6D3DD8D0B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083808" y="1607885"/>
            <a:ext cx="98746" cy="1524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26FB24F-5FEB-52C0-0ECB-417F9A7C46CA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9257979" y="1607885"/>
            <a:ext cx="1055915" cy="1556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43D7C7-A386-5817-A720-E17641CBA9C1}"/>
              </a:ext>
            </a:extLst>
          </p:cNvPr>
          <p:cNvSpPr txBox="1"/>
          <p:nvPr/>
        </p:nvSpPr>
        <p:spPr>
          <a:xfrm>
            <a:off x="6431502" y="169672"/>
            <a:ext cx="4789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Protein Binding Microarrays (PBMs)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815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84282DD-C093-74ED-C8AC-996A44E29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3054350"/>
            <a:ext cx="6477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4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43EDC-A325-EE7B-D0FE-0C553C4D8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415C2-D231-7523-B126-ACBBC53337BE}"/>
              </a:ext>
            </a:extLst>
          </p:cNvPr>
          <p:cNvSpPr txBox="1"/>
          <p:nvPr/>
        </p:nvSpPr>
        <p:spPr>
          <a:xfrm>
            <a:off x="1905000" y="478971"/>
            <a:ext cx="875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Анализ на транскрипционни фактори с </a:t>
            </a:r>
            <a:r>
              <a:rPr lang="en-US" sz="3200" dirty="0"/>
              <a:t>Python</a:t>
            </a:r>
            <a:endParaRPr lang="bg-BG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ACAF71-C476-05F1-076B-E61B9E826523}"/>
              </a:ext>
            </a:extLst>
          </p:cNvPr>
          <p:cNvSpPr txBox="1"/>
          <p:nvPr/>
        </p:nvSpPr>
        <p:spPr>
          <a:xfrm>
            <a:off x="1556657" y="2106696"/>
            <a:ext cx="16328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GAGGTAAAC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TCCGTAAGT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CAGGTTGGA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ACAGTCAGT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TAGGTCATT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TAGGTACTG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ATGGTAACT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CAGGTATAC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TGTGTGAGT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AAGGTAAGT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126052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52801-2403-5DF7-E494-5CE00FD1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67BFC-CD56-F1CE-8C18-71096177D661}"/>
              </a:ext>
            </a:extLst>
          </p:cNvPr>
          <p:cNvSpPr txBox="1"/>
          <p:nvPr/>
        </p:nvSpPr>
        <p:spPr>
          <a:xfrm>
            <a:off x="2242457" y="152399"/>
            <a:ext cx="875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Анализ на транскрипционни фактори с </a:t>
            </a:r>
            <a:r>
              <a:rPr lang="en-US" sz="3200" dirty="0"/>
              <a:t>Python</a:t>
            </a:r>
            <a:endParaRPr lang="bg-BG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8936FD-FA91-6938-4B68-21D381E0661C}"/>
              </a:ext>
            </a:extLst>
          </p:cNvPr>
          <p:cNvSpPr txBox="1"/>
          <p:nvPr/>
        </p:nvSpPr>
        <p:spPr>
          <a:xfrm>
            <a:off x="1349828" y="1063746"/>
            <a:ext cx="27649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GAGGTAAAC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TCCGTAAGT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CAGGTTGGA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ACAGTCAGT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TAGGTCATT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TAGGTACTG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ATGGTAACT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CAGGTATAC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TGTGTGAGT</a:t>
            </a:r>
            <a:br>
              <a:rPr lang="en-US" sz="2800" dirty="0"/>
            </a:br>
            <a:r>
              <a:rPr lang="en-US" sz="28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AAGGTAAGT</a:t>
            </a:r>
            <a:endParaRPr lang="bg-BG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30CA93-8F0F-86EB-895D-8FAB4EEF4CB6}"/>
              </a:ext>
            </a:extLst>
          </p:cNvPr>
          <p:cNvSpPr/>
          <p:nvPr/>
        </p:nvSpPr>
        <p:spPr>
          <a:xfrm>
            <a:off x="1349829" y="1063746"/>
            <a:ext cx="337458" cy="4313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285CC-B035-B271-30BB-06D6E08815BE}"/>
              </a:ext>
            </a:extLst>
          </p:cNvPr>
          <p:cNvSpPr txBox="1"/>
          <p:nvPr/>
        </p:nvSpPr>
        <p:spPr>
          <a:xfrm>
            <a:off x="4114800" y="1807029"/>
            <a:ext cx="13171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    3</a:t>
            </a:r>
          </a:p>
          <a:p>
            <a:r>
              <a:rPr lang="en-US" sz="2400" dirty="0"/>
              <a:t>C     2	</a:t>
            </a:r>
          </a:p>
          <a:p>
            <a:r>
              <a:rPr lang="en-US" sz="2400" dirty="0"/>
              <a:t>G     1</a:t>
            </a:r>
          </a:p>
          <a:p>
            <a:r>
              <a:rPr lang="en-US" sz="2400" dirty="0"/>
              <a:t>T     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09725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F5579-1C86-9D7C-AACA-9DAF408FB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94D9B6-6CAF-EC14-337E-4C2977EE2236}"/>
              </a:ext>
            </a:extLst>
          </p:cNvPr>
          <p:cNvSpPr txBox="1"/>
          <p:nvPr/>
        </p:nvSpPr>
        <p:spPr>
          <a:xfrm>
            <a:off x="1905000" y="478971"/>
            <a:ext cx="8756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/>
              <a:t>Анализ на транскрипционни фактори с </a:t>
            </a:r>
            <a:r>
              <a:rPr lang="en-US" sz="3200" dirty="0"/>
              <a:t>Python</a:t>
            </a:r>
            <a:endParaRPr lang="bg-BG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1B8BF-9AF7-E8C8-E61B-C019B2154EFA}"/>
              </a:ext>
            </a:extLst>
          </p:cNvPr>
          <p:cNvSpPr txBox="1"/>
          <p:nvPr/>
        </p:nvSpPr>
        <p:spPr>
          <a:xfrm>
            <a:off x="1556657" y="2106696"/>
            <a:ext cx="16328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GAGGTAAAC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TCCGTAAGT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CAGGTTGGA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ACAGTCAGT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TAGGTCATT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TAGGTACTG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ATGGTAACT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CAGGTATAC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TGTGTGAGT</a:t>
            </a:r>
            <a:br>
              <a:rPr lang="en-US" sz="2000" dirty="0"/>
            </a:br>
            <a:r>
              <a:rPr lang="en-US" sz="2000" b="0" i="0" dirty="0">
                <a:solidFill>
                  <a:srgbClr val="202122"/>
                </a:solidFill>
                <a:effectLst/>
                <a:latin typeface="Courier New" panose="02070309020205020404" pitchFamily="49" charset="0"/>
              </a:rPr>
              <a:t>AAGGTAAGT</a:t>
            </a:r>
            <a:endParaRPr lang="bg-BG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59CB-E172-7888-900B-1D05B77CB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65" y="2732904"/>
            <a:ext cx="4666915" cy="161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4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2</cp:revision>
  <dcterms:created xsi:type="dcterms:W3CDTF">2025-05-23T06:19:03Z</dcterms:created>
  <dcterms:modified xsi:type="dcterms:W3CDTF">2025-05-23T07:03:24Z</dcterms:modified>
</cp:coreProperties>
</file>