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88" r:id="rId3"/>
    <p:sldId id="292" r:id="rId4"/>
    <p:sldId id="289" r:id="rId5"/>
    <p:sldId id="290" r:id="rId6"/>
    <p:sldId id="291" r:id="rId7"/>
    <p:sldId id="294" r:id="rId8"/>
    <p:sldId id="280" r:id="rId9"/>
    <p:sldId id="282" r:id="rId10"/>
    <p:sldId id="293" r:id="rId11"/>
    <p:sldId id="296" r:id="rId12"/>
    <p:sldId id="295" r:id="rId13"/>
    <p:sldId id="297" r:id="rId14"/>
    <p:sldId id="298" r:id="rId15"/>
    <p:sldId id="301" r:id="rId16"/>
    <p:sldId id="302" r:id="rId17"/>
    <p:sldId id="303" r:id="rId18"/>
    <p:sldId id="304" r:id="rId19"/>
    <p:sldId id="305" r:id="rId2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9" autoAdjust="0"/>
  </p:normalViewPr>
  <p:slideViewPr>
    <p:cSldViewPr snapToGrid="0">
      <p:cViewPr>
        <p:scale>
          <a:sx n="80" d="100"/>
          <a:sy n="80" d="100"/>
        </p:scale>
        <p:origin x="782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76DD8-8A34-C50A-359E-538C402F9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96EC8-3C01-112D-AE74-B1834A381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1AD8D-07AD-0370-4636-DA2D3484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407A5-D008-E797-D828-9EF6EFE9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10F62-ECD7-5353-C1BE-AB0C0826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57427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713-58BC-D7DC-9DBF-3E380C8D0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F9DDF-40C8-6C77-5E1B-C6C74656D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57AF7-5337-30BC-B25A-CCBC4E835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809F-A95B-FCDB-158F-9F48D1352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0C112-6CCF-F81B-1711-38CB083CD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8088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04BF3-3A0B-263F-5B27-B9062A87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67F339-F346-1B6E-F22D-71E238189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ACFEE-AF55-C948-3A44-4B267848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EB82-4837-69F9-1603-7FA24A92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B6622-D30F-EAC5-F5C7-2C1019A9D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294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1F37-3C20-7259-D73A-F81650D57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13079-67E1-3B12-A613-20980157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10CD-D812-2941-EC2B-0A38E6C8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4DE07-E37E-5B5C-978A-1824A3C8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D2B0-BA27-EAF4-6B5E-8E7EECC7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0679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8348F-0F77-D41D-E9C5-3B403E77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E97A7-B053-7096-53F6-BE85EBEF3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C3025-A8A4-513D-ED7E-18FC6F287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9E61B-9752-0401-39D6-2B471F3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27D023-3DC0-53E8-8F94-C2CAD6E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2720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FD0BC-10A5-80E1-7178-04518BB2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CD64-3130-7DCE-80E7-DB94DA19E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51B3-C976-796C-7311-557A29F17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71D8C-5980-A1E5-5263-C5B30AA8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829B-6061-57C2-DEB2-537DEE80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7F966-8BD0-32BF-4F89-C2C1ECBF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099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F942-7A28-4A2A-C521-5E8140C4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2F00C-FEA2-309E-F466-23F84312C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D27A-96FC-6662-7FE0-34EA30E1E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65257-870E-8A1E-7CF4-866B0AB39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4F275-00B7-994D-D5C3-C9BD34D3A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16D59-D184-672D-06E6-DA4632D93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ED27AE-3DE0-530A-7418-D60B4379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16F744-615D-160C-ED99-A3CCA12B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4868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E11D1-00FA-59C5-6172-ED541309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8F0BF-985D-BD4A-6DEF-59BD7D00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77509-522E-F345-9D1E-43AD696B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3267C8-D488-F56B-7854-8A968593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2381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AF9FE-F992-E872-FF41-EF14814E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A03DC-0DBC-0125-85DD-A0C2EA522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10BF5-BD13-F280-576E-9DD44989B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2713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62DA-6B3F-E74D-96E2-00739A0C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8E82-E300-1CD4-C9AE-6BA74E5F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BF82F-F13F-8AE2-658A-07A2D046E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D56BC-7E28-8CEA-AF90-E42138BEF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6BC1E-93B1-3386-97E5-18940467F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9435-52BE-5B04-77D3-BDB72E3E6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7127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1919-8C85-3979-FA43-0A796480B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406A4-A7D5-6A4E-5FEC-D8A76C677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5ADB2-4BD8-5C9B-1123-0D58F4585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65611-B76E-DF8E-615F-3C747F04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F18FE-0F38-F698-69EA-6F97F13F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F4D07-F786-17B9-E72E-EE76ACE33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33109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78FBCB-D93B-D07C-11F3-AADA58E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AD471-7063-1DD0-C90B-DF14EB970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0AD0C-13B3-D9FA-5554-D8E62C4EA7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84E37-1BC3-4FEB-93AC-C65F0026171D}" type="datetimeFigureOut">
              <a:rPr lang="bg-BG" smtClean="0"/>
              <a:t>8.3.2025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61872-8866-0B2D-910F-F97113A1B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625D5-50D7-BEF8-DB0B-9BC8027478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5B7E5-A580-410F-9EA3-BF07F12E77A2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46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2983"/>
            <a:ext cx="3755571" cy="766989"/>
          </a:xfrm>
        </p:spPr>
        <p:txBody>
          <a:bodyPr>
            <a:normAutofit/>
          </a:bodyPr>
          <a:lstStyle/>
          <a:p>
            <a:pPr algn="ctr"/>
            <a:r>
              <a:rPr lang="bg-BG" sz="2000" b="1" dirty="0"/>
              <a:t>Аритметични оператори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B2C6-87B9-4FE8-3E11-2916C382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754517"/>
            <a:ext cx="3341914" cy="359976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Събиране	</a:t>
            </a:r>
            <a:r>
              <a:rPr lang="en-US" sz="2000" dirty="0"/>
              <a:t>	</a:t>
            </a:r>
            <a:r>
              <a:rPr lang="bg-BG" sz="2000" dirty="0"/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Изваждане		-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Умножение		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Деление		/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Степенуване		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Остатък		%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Целочислено делене	//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bg-BG" sz="2000" dirty="0"/>
              <a:t>Скоби			</a:t>
            </a:r>
            <a:r>
              <a:rPr lang="en-US" sz="2000" dirty="0"/>
              <a:t>( )</a:t>
            </a:r>
            <a:endParaRPr lang="bg-BG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FFB2F8-FBF3-C0AB-EA0F-40E89956815E}"/>
              </a:ext>
            </a:extLst>
          </p:cNvPr>
          <p:cNvSpPr txBox="1">
            <a:spLocks/>
          </p:cNvSpPr>
          <p:nvPr/>
        </p:nvSpPr>
        <p:spPr>
          <a:xfrm>
            <a:off x="4321628" y="754517"/>
            <a:ext cx="3548743" cy="257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По-малко		</a:t>
            </a:r>
            <a:r>
              <a:rPr lang="en-US" sz="2000" dirty="0"/>
              <a:t>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По-голямо		</a:t>
            </a:r>
            <a:r>
              <a:rPr lang="en-US" sz="2000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По-малко или равно	</a:t>
            </a:r>
            <a:r>
              <a:rPr lang="en-US" sz="2000" dirty="0"/>
              <a:t>&lt;=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По-голямо или равно	</a:t>
            </a:r>
            <a:r>
              <a:rPr lang="en-US" sz="2000" dirty="0"/>
              <a:t>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Равно			</a:t>
            </a:r>
            <a:r>
              <a:rPr lang="en-US" sz="2000" dirty="0"/>
              <a:t>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2000" dirty="0"/>
              <a:t>Различно		</a:t>
            </a:r>
            <a:r>
              <a:rPr lang="en-US" sz="2000" dirty="0"/>
              <a:t>!=</a:t>
            </a:r>
            <a:endParaRPr lang="bg-BG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8018FA-D9FA-0564-6677-36CB718DD3BA}"/>
              </a:ext>
            </a:extLst>
          </p:cNvPr>
          <p:cNvSpPr txBox="1">
            <a:spLocks/>
          </p:cNvSpPr>
          <p:nvPr/>
        </p:nvSpPr>
        <p:spPr>
          <a:xfrm>
            <a:off x="3897085" y="9298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Сравнение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EE3CAB-A418-15C7-04EA-D5305309F945}"/>
              </a:ext>
            </a:extLst>
          </p:cNvPr>
          <p:cNvSpPr txBox="1">
            <a:spLocks/>
          </p:cNvSpPr>
          <p:nvPr/>
        </p:nvSpPr>
        <p:spPr>
          <a:xfrm>
            <a:off x="8436427" y="754517"/>
            <a:ext cx="3450773" cy="3229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a +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(“The sum is “)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 (c)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bg-BG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а +=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-= 1</a:t>
            </a:r>
            <a:endParaRPr lang="bg-BG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990D2A9-42B9-2E3B-6E22-6BC56198D451}"/>
              </a:ext>
            </a:extLst>
          </p:cNvPr>
          <p:cNvSpPr txBox="1">
            <a:spLocks/>
          </p:cNvSpPr>
          <p:nvPr/>
        </p:nvSpPr>
        <p:spPr>
          <a:xfrm>
            <a:off x="7532914" y="92983"/>
            <a:ext cx="3755571" cy="766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000" b="1" dirty="0"/>
              <a:t>Променливи</a:t>
            </a:r>
          </a:p>
        </p:txBody>
      </p:sp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3C1D813-BF8E-FF9B-343F-438876420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461022"/>
              </p:ext>
            </p:extLst>
          </p:nvPr>
        </p:nvGraphicFramePr>
        <p:xfrm>
          <a:off x="2271486" y="221100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999391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7911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390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19211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63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7884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60FB07F6-E712-4306-E824-6F2CFA1E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Операции межди различни типове</a:t>
            </a:r>
          </a:p>
        </p:txBody>
      </p:sp>
    </p:spTree>
    <p:extLst>
      <p:ext uri="{BB962C8B-B14F-4D97-AF65-F5344CB8AC3E}">
        <p14:creationId xmlns:p14="http://schemas.microsoft.com/office/powerpoint/2010/main" val="218930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A0BE6-31FA-EA78-09A3-A4D7E01FD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927C2B9-1F7F-9F9D-8223-F99DE53E6738}"/>
              </a:ext>
            </a:extLst>
          </p:cNvPr>
          <p:cNvGraphicFramePr>
            <a:graphicFrameLocks noGrp="1"/>
          </p:cNvGraphicFramePr>
          <p:nvPr/>
        </p:nvGraphicFramePr>
        <p:xfrm>
          <a:off x="2271486" y="2211009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999391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979118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390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719211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363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7884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E063A63-54D9-FC74-F68B-AA27A7257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Операции межди различни типове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EE984-4D8E-D9A9-FA38-2F64CE73EE14}"/>
              </a:ext>
            </a:extLst>
          </p:cNvPr>
          <p:cNvSpPr txBox="1"/>
          <p:nvPr/>
        </p:nvSpPr>
        <p:spPr>
          <a:xfrm>
            <a:off x="2271485" y="5038636"/>
            <a:ext cx="69922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b="1" dirty="0">
                <a:solidFill>
                  <a:srgbClr val="FF0000"/>
                </a:solidFill>
              </a:rPr>
              <a:t>Traceback (most recent call last):</a:t>
            </a:r>
          </a:p>
          <a:p>
            <a:r>
              <a:rPr lang="bg-BG" b="1" dirty="0">
                <a:solidFill>
                  <a:srgbClr val="FF0000"/>
                </a:solidFill>
              </a:rPr>
              <a:t>  File "&lt;pyshell#37&gt;", line 1, in &lt;module&gt;</a:t>
            </a:r>
          </a:p>
          <a:p>
            <a:r>
              <a:rPr lang="bg-BG" b="1" dirty="0">
                <a:solidFill>
                  <a:srgbClr val="FF0000"/>
                </a:solidFill>
              </a:rPr>
              <a:t>    1 + "2"</a:t>
            </a:r>
          </a:p>
          <a:p>
            <a:r>
              <a:rPr lang="bg-BG" b="1" dirty="0">
                <a:solidFill>
                  <a:srgbClr val="FF0000"/>
                </a:solidFill>
              </a:rPr>
              <a:t>TypeError: unsupported operand type(s) for +: 'int' and 'str'</a:t>
            </a:r>
          </a:p>
        </p:txBody>
      </p:sp>
    </p:spTree>
    <p:extLst>
      <p:ext uri="{BB962C8B-B14F-4D97-AF65-F5344CB8AC3E}">
        <p14:creationId xmlns:p14="http://schemas.microsoft.com/office/powerpoint/2010/main" val="128065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E720C-1D73-D3CE-5445-62E7BA349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027D50-F618-507C-FAC3-BC396EE98F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16193"/>
              </p:ext>
            </p:extLst>
          </p:nvPr>
        </p:nvGraphicFramePr>
        <p:xfrm>
          <a:off x="2271485" y="2211009"/>
          <a:ext cx="852714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5429">
                  <a:extLst>
                    <a:ext uri="{9D8B030D-6E8A-4147-A177-3AD203B41FA5}">
                      <a16:colId xmlns:a16="http://schemas.microsoft.com/office/drawing/2014/main" val="3799939146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3497911826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3523908346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1071921176"/>
                    </a:ext>
                  </a:extLst>
                </a:gridCol>
                <a:gridCol w="1705429">
                  <a:extLst>
                    <a:ext uri="{9D8B030D-6E8A-4147-A177-3AD203B41FA5}">
                      <a16:colId xmlns:a16="http://schemas.microsoft.com/office/drawing/2014/main" val="2443636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406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Integer/Float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59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5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822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String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String / ERROR</a:t>
                      </a:r>
                      <a:endParaRPr lang="bg-B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678844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7311D52A-3AFC-F269-D434-41920B02A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Операции межди различни типове</a:t>
            </a:r>
          </a:p>
        </p:txBody>
      </p:sp>
    </p:spTree>
    <p:extLst>
      <p:ext uri="{BB962C8B-B14F-4D97-AF65-F5344CB8AC3E}">
        <p14:creationId xmlns:p14="http://schemas.microsoft.com/office/powerpoint/2010/main" val="922699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470FC6-375A-3E89-7E4A-019D01020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Операции върху стрингове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D893A-EF68-027E-1E55-FB870FEF1C08}"/>
              </a:ext>
            </a:extLst>
          </p:cNvPr>
          <p:cNvSpPr txBox="1"/>
          <p:nvPr/>
        </p:nvSpPr>
        <p:spPr>
          <a:xfrm>
            <a:off x="1186543" y="1660783"/>
            <a:ext cx="520687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Събстринг</a:t>
            </a:r>
          </a:p>
          <a:p>
            <a:endParaRPr lang="bg-BG" sz="2800" dirty="0"/>
          </a:p>
          <a:p>
            <a:r>
              <a:rPr lang="bg-BG" sz="2800" dirty="0"/>
              <a:t>Дължина</a:t>
            </a:r>
          </a:p>
          <a:p>
            <a:endParaRPr lang="bg-BG" sz="2800" dirty="0"/>
          </a:p>
          <a:p>
            <a:r>
              <a:rPr lang="bg-BG" sz="2800" dirty="0"/>
              <a:t>Търсене на събстринг</a:t>
            </a:r>
          </a:p>
          <a:p>
            <a:endParaRPr lang="bg-BG" sz="2800" dirty="0"/>
          </a:p>
          <a:p>
            <a:r>
              <a:rPr lang="bg-BG" sz="2800" dirty="0"/>
              <a:t>Брой появявания на събстринг</a:t>
            </a:r>
          </a:p>
          <a:p>
            <a:endParaRPr lang="bg-BG" sz="2800" dirty="0"/>
          </a:p>
          <a:p>
            <a:r>
              <a:rPr lang="bg-BG" sz="2800" dirty="0"/>
              <a:t>Разпадане на части</a:t>
            </a:r>
          </a:p>
          <a:p>
            <a:endParaRPr lang="bg-BG" sz="2800" dirty="0"/>
          </a:p>
          <a:p>
            <a:r>
              <a:rPr lang="bg-BG" sz="2800" dirty="0"/>
              <a:t>Конкатенация</a:t>
            </a:r>
          </a:p>
        </p:txBody>
      </p:sp>
    </p:spTree>
    <p:extLst>
      <p:ext uri="{BB962C8B-B14F-4D97-AF65-F5344CB8AC3E}">
        <p14:creationId xmlns:p14="http://schemas.microsoft.com/office/powerpoint/2010/main" val="2238330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7725-1598-DCF7-57CB-733E3B7BD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9ED037-B61E-2140-D0C3-22856F8A5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590"/>
            <a:ext cx="10515600" cy="958201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Операции върху стрингове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20205-8599-1016-C673-29FAD7B8E497}"/>
              </a:ext>
            </a:extLst>
          </p:cNvPr>
          <p:cNvSpPr txBox="1"/>
          <p:nvPr/>
        </p:nvSpPr>
        <p:spPr>
          <a:xfrm>
            <a:off x="533400" y="1538769"/>
            <a:ext cx="5206875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Събстринг</a:t>
            </a:r>
          </a:p>
          <a:p>
            <a:endParaRPr lang="bg-BG" sz="2800" dirty="0"/>
          </a:p>
          <a:p>
            <a:r>
              <a:rPr lang="bg-BG" sz="2800" dirty="0"/>
              <a:t>Дължина</a:t>
            </a:r>
          </a:p>
          <a:p>
            <a:endParaRPr lang="bg-BG" sz="2800" dirty="0"/>
          </a:p>
          <a:p>
            <a:r>
              <a:rPr lang="bg-BG" sz="2800" dirty="0"/>
              <a:t>Търсене на събстринг</a:t>
            </a:r>
          </a:p>
          <a:p>
            <a:endParaRPr lang="bg-BG" sz="2800" dirty="0"/>
          </a:p>
          <a:p>
            <a:r>
              <a:rPr lang="bg-BG" sz="2800" dirty="0"/>
              <a:t>Брой появявания на събстринг</a:t>
            </a:r>
          </a:p>
          <a:p>
            <a:endParaRPr lang="bg-BG" sz="2800" dirty="0"/>
          </a:p>
          <a:p>
            <a:r>
              <a:rPr lang="bg-BG" sz="2800" dirty="0"/>
              <a:t>Разпадане на части</a:t>
            </a:r>
          </a:p>
          <a:p>
            <a:endParaRPr lang="bg-BG" sz="2800" dirty="0"/>
          </a:p>
          <a:p>
            <a:r>
              <a:rPr lang="bg-BG" sz="2800" dirty="0"/>
              <a:t>Конкатенация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BE540E-6E62-DDB6-3383-D987D83C547C}"/>
              </a:ext>
            </a:extLst>
          </p:cNvPr>
          <p:cNvSpPr txBox="1"/>
          <p:nvPr/>
        </p:nvSpPr>
        <p:spPr>
          <a:xfrm>
            <a:off x="6096000" y="1107882"/>
            <a:ext cx="60357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“abc,123,ab,12,dab”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x[2:8]    x[2:]   x[1:-1]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x.find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(“ab”)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“ab” in x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x.count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(“ab”)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x.split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(“,”)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y = “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” + “123”</a:t>
            </a:r>
          </a:p>
        </p:txBody>
      </p:sp>
    </p:spTree>
    <p:extLst>
      <p:ext uri="{BB962C8B-B14F-4D97-AF65-F5344CB8AC3E}">
        <p14:creationId xmlns:p14="http://schemas.microsoft.com/office/powerpoint/2010/main" val="22371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4A081-8EE2-5047-2770-85A8B386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18B92-E0C9-044C-A331-15588CD3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BADE9-B904-A108-EDE3-B5125B362BF7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7FB96A-EB60-F14C-2FC2-13EFC1C3AAF5}"/>
              </a:ext>
            </a:extLst>
          </p:cNvPr>
          <p:cNvSpPr/>
          <p:nvPr/>
        </p:nvSpPr>
        <p:spPr>
          <a:xfrm>
            <a:off x="3211781" y="1419844"/>
            <a:ext cx="920337" cy="30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BEF61-149B-8CF7-4610-F366AF1E7919}"/>
              </a:ext>
            </a:extLst>
          </p:cNvPr>
          <p:cNvSpPr txBox="1"/>
          <p:nvPr/>
        </p:nvSpPr>
        <p:spPr>
          <a:xfrm>
            <a:off x="3778250" y="1104900"/>
            <a:ext cx="1060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EcoRI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685555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70EF6-1C76-F606-6359-90E2C679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E5E09-386D-4769-4634-E45E37363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61149-830D-B59A-F47D-96405F17EC62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2729252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E9A71-382A-43DD-5E28-AD6879ED0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AEF68-054B-048A-F50A-49567ED51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7AC3E-94D7-98FF-C5E0-FB17D3A651E2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91863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B43D-D92B-EA89-76F8-DF5E2A1A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5303-850E-0CA9-88CC-911C9C5AA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= start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A88AF-B9A5-D435-5D1B-4719F466750A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797353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0B844-947A-6541-EBE2-BE6F625D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0AB42-DF91-AEF3-27A6-0F8E0A9D5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4257"/>
            <a:ext cx="10515600" cy="5355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sequence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"GGGGAATTCTT"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"GAATTC"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start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sequence.index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Find the end index of the restriction site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end = start +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restriction_site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Get the first part, second part and concatenate them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sequence[0:start] + sequence[end:]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new_sequence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bg-BG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73A32-B881-5147-6E95-F23B149C3E3F}"/>
              </a:ext>
            </a:extLst>
          </p:cNvPr>
          <p:cNvSpPr txBox="1"/>
          <p:nvPr/>
        </p:nvSpPr>
        <p:spPr>
          <a:xfrm>
            <a:off x="2100944" y="545944"/>
            <a:ext cx="8896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400" dirty="0"/>
              <a:t>Изрязване на рестрикционен мотиф от ДНК последователност</a:t>
            </a:r>
          </a:p>
        </p:txBody>
      </p:sp>
    </p:spTree>
    <p:extLst>
      <p:ext uri="{BB962C8B-B14F-4D97-AF65-F5344CB8AC3E}">
        <p14:creationId xmlns:p14="http://schemas.microsoft.com/office/powerpoint/2010/main" val="1698143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87FE-F8FC-1560-B065-9FB099221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F367E-C7B8-5D6E-4101-F5A74158948D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42829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F367E-C7B8-5D6E-4101-F5A74158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428292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E62FB2-793C-07DE-122B-86025187FF51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09834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E62FB2-793C-07DE-122B-86025187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098349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B39C2-4C7F-E9FA-F2D5-FE0C8C6CC031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B39C2-4C7F-E9FA-F2D5-FE0C8C6C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342AC6-456A-3B9B-9987-57D395F463CE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C7D16-B494-2521-AD32-50EDF70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CC53E-09A3-C4F8-37F3-D7C2092050B3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24889-DB9B-C502-0EFB-0CFC24CE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2FB6F-E833-2BDD-9754-20E1DAD233CF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E2C89E-B562-469A-E9BC-E250B87C2BAC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7613E-1E3C-9F0E-9C88-87EF691F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DC006E3-69AF-5416-48E9-B448E3CC2D5F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B2CDE-3F43-A397-3ABF-97DAD610A7A4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2A20A-8E75-6A2B-B016-7B202C0FB80C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F2A03-A3BF-B813-796F-9CDA87225094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043494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7D7C7-F10C-3547-69EA-EE00E3D0B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9331B5E-7DE7-3CD6-059F-09A07B5C4D13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(1234+666)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(712 −555)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6C83D-0184-7AE9-A4A1-8185B32F8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106D678-35A5-79D1-81BD-254B2CB120C3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(123.031+7666)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(512 −444)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3DC110-F3AC-F1D0-54B4-F4A76023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A1A043-F96B-9D4F-60E0-896C2EFD45AB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04B2E8-1CD1-23BC-20C3-587F7FB3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1862C9-4155-08AE-830F-17A1D98F28C2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C7D16-B494-2521-AD32-50EDF70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9D9E11-03C1-00BA-B5BA-12D5F751DAB9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24889-DB9B-C502-0EFB-0CFC24CE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4A77F2-2E47-7187-7D28-5A172DF95A62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3647FDF-8430-5ADE-27E2-CA1F0014F940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7613E-1E3C-9F0E-9C88-87EF691F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4CB6BD8-5830-66D5-9BA6-911620288CEE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D5C7AA-7482-95B7-134C-75861E1E5454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D587840-FC8C-28AD-FE84-14E5E451519A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0B110B-96A7-C09F-E2D9-0928C57A5B1C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C27061-4287-86FB-4777-082DC29A7A75}"/>
              </a:ext>
            </a:extLst>
          </p:cNvPr>
          <p:cNvSpPr txBox="1"/>
          <p:nvPr/>
        </p:nvSpPr>
        <p:spPr>
          <a:xfrm>
            <a:off x="6735360" y="3458436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63542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BDEE-3438-EC92-AE76-6F8BD5D5C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522C7-C1CB-4BCC-34F4-32E23778AE7C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(1234+666)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(712 −555)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4F32B-3F8D-7B48-C576-93D8030E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844FA1-1749-4025-7CEF-20334E8A0D41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(123.031+7666)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(512 −444)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D4663-0C2D-427E-3A54-4AEFA7E2D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6D7B7-1373-B12F-FC62-21358256BDE3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C24813-8F8E-BCDB-F23E-D0EED706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9825E-204B-39D7-C977-B737320A5AEA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AE9DB9-387B-458A-2B23-1C9CF768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77511-E84B-665C-607D-41A211AE0DB5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7274CB-FBA8-BE9C-AA25-27365073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283F6-6E0E-7A93-B83C-0F4135A29E93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01F4D7-5B60-E9E3-1D20-69D373AF5082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6AFD4-BC4E-94AD-0406-99B5EB81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E1FEB0E-E20A-1F89-2904-03D50020ACFC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717C6-466B-A55D-1836-7988031D92F9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FF1C4-EA55-B2D3-3B73-D92A7E2F07C0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639B61-EDC6-F473-6C1B-9DAFC54901DB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D8BE6-BFCA-12A9-23E7-E39452BE9593}"/>
              </a:ext>
            </a:extLst>
          </p:cNvPr>
          <p:cNvSpPr txBox="1"/>
          <p:nvPr/>
        </p:nvSpPr>
        <p:spPr>
          <a:xfrm>
            <a:off x="2085323" y="1994046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(</a:t>
            </a:r>
            <a:endParaRPr lang="bg-BG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E93AB-F1F5-1C55-B6B5-B1685907DBA9}"/>
              </a:ext>
            </a:extLst>
          </p:cNvPr>
          <p:cNvSpPr txBox="1"/>
          <p:nvPr/>
        </p:nvSpPr>
        <p:spPr>
          <a:xfrm>
            <a:off x="8926479" y="1994046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)</a:t>
            </a:r>
            <a:endParaRPr lang="bg-BG" sz="7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8C7A2-8B63-2399-4C04-24BD651AB71C}"/>
              </a:ext>
            </a:extLst>
          </p:cNvPr>
          <p:cNvSpPr txBox="1"/>
          <p:nvPr/>
        </p:nvSpPr>
        <p:spPr>
          <a:xfrm>
            <a:off x="6735360" y="3458436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6789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9B736-D46C-4A59-925A-A5004CBF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68AA71-1004-CFEC-3F17-0739116210C1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880CA-D63E-1607-4059-DC6E17D5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959A7C-2B77-E238-FBC9-EDC45319619F}"/>
                  </a:ext>
                </a:extLst>
              </p:cNvPr>
              <p:cNvSpPr txBox="1"/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FECF4E-AA2A-1DE0-20E4-66AF74D48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F6432-3667-5AA1-FD18-2B153712BB63}"/>
                  </a:ext>
                </a:extLst>
              </p:cNvPr>
              <p:cNvSpPr txBox="1"/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452271-DE8B-B8EC-8030-09348939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A0BB5-7EF0-6A74-B241-B24412563376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4322B1-E37C-CB85-0EC3-D85414A3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F16268-B73C-7527-CADC-FF56E4F9E935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384DB-7180-805F-C666-5872DC73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4848EC-0448-17CC-37AA-75F99B3B6721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58783D-52D1-BC4C-E112-42AFE656A8BE}"/>
                  </a:ext>
                </a:extLst>
              </p:cNvPr>
              <p:cNvSpPr txBox="1"/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F1D77-42D7-3265-6C0B-E1A12F04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89C744-C07B-F3B5-91D9-DD634A4E59A9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743B3-E2CC-648F-FE7D-75FEFFD6CFAC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9AF7E-5339-251B-0923-FB15DF26552F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2BCD6F-FC5A-BFB7-0D18-B378866A35C0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0F4C1-9E20-029F-5BD3-E0D99CD6E3D0}"/>
              </a:ext>
            </a:extLst>
          </p:cNvPr>
          <p:cNvSpPr txBox="1"/>
          <p:nvPr/>
        </p:nvSpPr>
        <p:spPr>
          <a:xfrm>
            <a:off x="925285" y="5206778"/>
            <a:ext cx="1146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10**5 </a:t>
            </a:r>
            <a:r>
              <a:rPr lang="bg-BG" dirty="0"/>
              <a:t>* (</a:t>
            </a:r>
            <a:r>
              <a:rPr lang="bg-BG" dirty="0">
                <a:solidFill>
                  <a:srgbClr val="0070C0"/>
                </a:solidFill>
              </a:rPr>
              <a:t>11 * (123.031 + 7666) / (512-444) </a:t>
            </a:r>
            <a:r>
              <a:rPr lang="bg-BG" dirty="0"/>
              <a:t>- </a:t>
            </a:r>
            <a:r>
              <a:rPr lang="bg-BG" dirty="0">
                <a:solidFill>
                  <a:srgbClr val="7030A0"/>
                </a:solidFill>
              </a:rPr>
              <a:t>12 * (1234 + 666) / (712 - 555)</a:t>
            </a:r>
            <a:r>
              <a:rPr lang="bg-BG" dirty="0"/>
              <a:t>)</a:t>
            </a:r>
            <a:r>
              <a:rPr lang="bg-BG" dirty="0">
                <a:solidFill>
                  <a:srgbClr val="7030A0"/>
                </a:solidFill>
              </a:rPr>
              <a:t> </a:t>
            </a:r>
            <a:r>
              <a:rPr lang="bg-BG" dirty="0"/>
              <a:t>/ (</a:t>
            </a:r>
            <a:r>
              <a:rPr lang="bg-BG" dirty="0">
                <a:solidFill>
                  <a:srgbClr val="00B050"/>
                </a:solidFill>
              </a:rPr>
              <a:t>2**21 + 2**19 + 2 **15</a:t>
            </a:r>
            <a:r>
              <a:rPr lang="bg-BG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92E2C9-4B00-8D4F-E4AE-6931AEE698A0}"/>
              </a:ext>
            </a:extLst>
          </p:cNvPr>
          <p:cNvCxnSpPr>
            <a:stCxn id="20" idx="2"/>
          </p:cNvCxnSpPr>
          <p:nvPr/>
        </p:nvCxnSpPr>
        <p:spPr>
          <a:xfrm flipH="1">
            <a:off x="1404257" y="3560301"/>
            <a:ext cx="731446" cy="1566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CD2A87-1528-2A73-917E-BC5FC66C81CB}"/>
              </a:ext>
            </a:extLst>
          </p:cNvPr>
          <p:cNvCxnSpPr>
            <a:stCxn id="14" idx="2"/>
          </p:cNvCxnSpPr>
          <p:nvPr/>
        </p:nvCxnSpPr>
        <p:spPr>
          <a:xfrm>
            <a:off x="6571472" y="3903426"/>
            <a:ext cx="2550757" cy="12237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FD3D6-C012-305B-7B06-5B0C0327AAB5}"/>
              </a:ext>
            </a:extLst>
          </p:cNvPr>
          <p:cNvCxnSpPr/>
          <p:nvPr/>
        </p:nvCxnSpPr>
        <p:spPr>
          <a:xfrm flipH="1">
            <a:off x="3766457" y="3032208"/>
            <a:ext cx="489857" cy="1964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3C4CC8-1DC8-5F39-689B-FD44E662F5A8}"/>
              </a:ext>
            </a:extLst>
          </p:cNvPr>
          <p:cNvCxnSpPr/>
          <p:nvPr/>
        </p:nvCxnSpPr>
        <p:spPr>
          <a:xfrm flipH="1">
            <a:off x="6863603" y="3124200"/>
            <a:ext cx="658426" cy="20029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7F926-3514-CB1D-37C1-B49FBAF4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A94729-3E21-8D55-FD0A-0DA2B3EBA7BB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8D86B-5180-EB22-C260-7CBF8C77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67D490-CBC5-F6A7-B144-A2F0247A469C}"/>
                  </a:ext>
                </a:extLst>
              </p:cNvPr>
              <p:cNvSpPr txBox="1"/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A222EE-F047-87AD-2C20-3562BFF7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74D4E-DFA1-871E-8B18-F2D203E11B4B}"/>
                  </a:ext>
                </a:extLst>
              </p:cNvPr>
              <p:cNvSpPr txBox="1"/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F56BC3-3875-7823-E135-1938E169C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7E73D-6797-EEAD-E2D8-5F1FD191FD1A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49E668-5CA6-AC8F-5941-D6E2B280C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93A97-83EC-C92F-C8C1-5756E0E577BE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492003-A5D9-415B-196B-A518815A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14514-CA71-6D5A-78C7-F9CF045AAFB8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AF19CE-29E1-5742-0CDB-81B2B54BDCC6}"/>
                  </a:ext>
                </a:extLst>
              </p:cNvPr>
              <p:cNvSpPr txBox="1"/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3F2E01-BB31-7B1C-34A7-EB76C3E8F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AD29438-62F5-81D9-14B7-2DDE5E128C76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90398-F66F-A281-29E8-9452E82B4902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2F503-CBCD-25FA-56C6-1E344C04CD0E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55D164-D10F-2CE0-4DAA-B8A4B0B8BD3F}"/>
              </a:ext>
            </a:extLst>
          </p:cNvPr>
          <p:cNvSpPr txBox="1"/>
          <p:nvPr/>
        </p:nvSpPr>
        <p:spPr>
          <a:xfrm>
            <a:off x="9450977" y="2996057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2800" dirty="0"/>
              <a:t> </a:t>
            </a:r>
            <a:r>
              <a:rPr lang="en-US" dirty="0"/>
              <a:t>42.00000071159546</a:t>
            </a:r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B077D-9373-5AD6-12C5-08FFE545C550}"/>
              </a:ext>
            </a:extLst>
          </p:cNvPr>
          <p:cNvSpPr txBox="1"/>
          <p:nvPr/>
        </p:nvSpPr>
        <p:spPr>
          <a:xfrm>
            <a:off x="925285" y="5206778"/>
            <a:ext cx="1146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10**5 </a:t>
            </a:r>
            <a:r>
              <a:rPr lang="bg-BG" dirty="0"/>
              <a:t>* (</a:t>
            </a:r>
            <a:r>
              <a:rPr lang="bg-BG" dirty="0">
                <a:solidFill>
                  <a:srgbClr val="0070C0"/>
                </a:solidFill>
              </a:rPr>
              <a:t>11 * (123.031 + 7666) / (512-444) </a:t>
            </a:r>
            <a:r>
              <a:rPr lang="bg-BG" dirty="0"/>
              <a:t>- </a:t>
            </a:r>
            <a:r>
              <a:rPr lang="bg-BG" dirty="0">
                <a:solidFill>
                  <a:srgbClr val="7030A0"/>
                </a:solidFill>
              </a:rPr>
              <a:t>12 * (1234 + 666) / (712 - 555)</a:t>
            </a:r>
            <a:r>
              <a:rPr lang="bg-BG" dirty="0"/>
              <a:t>)</a:t>
            </a:r>
            <a:r>
              <a:rPr lang="bg-BG" dirty="0">
                <a:solidFill>
                  <a:srgbClr val="7030A0"/>
                </a:solidFill>
              </a:rPr>
              <a:t> </a:t>
            </a:r>
            <a:r>
              <a:rPr lang="bg-BG" dirty="0"/>
              <a:t>/ (</a:t>
            </a:r>
            <a:r>
              <a:rPr lang="bg-BG" dirty="0">
                <a:solidFill>
                  <a:srgbClr val="00B050"/>
                </a:solidFill>
              </a:rPr>
              <a:t>2**21 + 2**19 + 2 **15</a:t>
            </a:r>
            <a:r>
              <a:rPr lang="bg-BG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6DAADF-F5AA-FC83-23B0-C27320A8571C}"/>
              </a:ext>
            </a:extLst>
          </p:cNvPr>
          <p:cNvCxnSpPr>
            <a:stCxn id="20" idx="2"/>
          </p:cNvCxnSpPr>
          <p:nvPr/>
        </p:nvCxnSpPr>
        <p:spPr>
          <a:xfrm flipH="1">
            <a:off x="1404257" y="3560301"/>
            <a:ext cx="731446" cy="1566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8B5E9D-063B-B34D-3963-AFEBB7B96343}"/>
              </a:ext>
            </a:extLst>
          </p:cNvPr>
          <p:cNvCxnSpPr>
            <a:stCxn id="14" idx="2"/>
          </p:cNvCxnSpPr>
          <p:nvPr/>
        </p:nvCxnSpPr>
        <p:spPr>
          <a:xfrm>
            <a:off x="6571472" y="3903426"/>
            <a:ext cx="2550757" cy="12237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F72338-6A3A-DEFB-863C-167A504B770C}"/>
              </a:ext>
            </a:extLst>
          </p:cNvPr>
          <p:cNvCxnSpPr/>
          <p:nvPr/>
        </p:nvCxnSpPr>
        <p:spPr>
          <a:xfrm flipH="1">
            <a:off x="3766457" y="3032208"/>
            <a:ext cx="489857" cy="1964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D476FD-D303-AD2D-852E-FBE161A424E5}"/>
              </a:ext>
            </a:extLst>
          </p:cNvPr>
          <p:cNvCxnSpPr/>
          <p:nvPr/>
        </p:nvCxnSpPr>
        <p:spPr>
          <a:xfrm flipH="1">
            <a:off x="6863603" y="3124200"/>
            <a:ext cx="658426" cy="20029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1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D5787-616E-0A21-449D-6A5F9B17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1643DE-32FF-6A87-C9C2-6322B01ED34E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428292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F367E-C7B8-5D6E-4101-F5A74158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428292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87BCD1-BF8C-0D63-5D1F-6A5CE8509011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098349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E62FB2-793C-07DE-122B-86025187F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098349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621EA-3C7A-6F6B-9470-ADFDB2656754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B39C2-4C7F-E9FA-F2D5-FE0C8C6CC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4FA11B-FFAB-58B8-D24D-A2AFD7DC6A4F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C7D16-B494-2521-AD32-50EDF70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A88EC4-2B8D-ECC3-BD93-21F20E230C49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24889-DB9B-C502-0EFB-0CFC24CE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73ECBE-2C50-7827-A661-5D4D2A40A0EE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6B2D14-3813-1F53-7FF4-6D615496FDC5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7613E-1E3C-9F0E-9C88-87EF691F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18EE175-3CAC-ACA1-EB0D-D178F4349570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E5F7FD-1ADA-41F1-2746-AE66C19C4CF3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EFC41C-9316-340D-7E08-AF390226A4CD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969C6-15A4-E77C-9175-0EC650C4654D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D00F3AC-36B0-B7BF-BF7D-4B002C29ED3D}"/>
              </a:ext>
            </a:extLst>
          </p:cNvPr>
          <p:cNvSpPr/>
          <p:nvPr/>
        </p:nvSpPr>
        <p:spPr>
          <a:xfrm>
            <a:off x="1839686" y="1807029"/>
            <a:ext cx="3984171" cy="14517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6694F9E-D069-3BC0-4B0B-4CA35319AE54}"/>
              </a:ext>
            </a:extLst>
          </p:cNvPr>
          <p:cNvSpPr/>
          <p:nvPr/>
        </p:nvSpPr>
        <p:spPr>
          <a:xfrm>
            <a:off x="6026765" y="1874226"/>
            <a:ext cx="2812435" cy="145178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72DF288-9E12-B233-B848-33FE57D5BD6D}"/>
              </a:ext>
            </a:extLst>
          </p:cNvPr>
          <p:cNvSpPr/>
          <p:nvPr/>
        </p:nvSpPr>
        <p:spPr>
          <a:xfrm>
            <a:off x="3936128" y="3269695"/>
            <a:ext cx="3984171" cy="7078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F74CB-B862-439B-E744-4CCDCC608B74}"/>
              </a:ext>
            </a:extLst>
          </p:cNvPr>
          <p:cNvSpPr txBox="1"/>
          <p:nvPr/>
        </p:nvSpPr>
        <p:spPr>
          <a:xfrm>
            <a:off x="3478952" y="1133109"/>
            <a:ext cx="457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</a:t>
            </a:r>
            <a:endParaRPr lang="bg-BG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97EF8-D25B-8150-8A8B-8286569BF003}"/>
              </a:ext>
            </a:extLst>
          </p:cNvPr>
          <p:cNvSpPr txBox="1"/>
          <p:nvPr/>
        </p:nvSpPr>
        <p:spPr>
          <a:xfrm>
            <a:off x="7260154" y="1099143"/>
            <a:ext cx="4732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</a:t>
            </a:r>
            <a:endParaRPr lang="bg-BG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7FDE-3281-5C1F-9BC2-95DCD381C7DB}"/>
              </a:ext>
            </a:extLst>
          </p:cNvPr>
          <p:cNvSpPr txBox="1"/>
          <p:nvPr/>
        </p:nvSpPr>
        <p:spPr>
          <a:xfrm>
            <a:off x="5691610" y="4058164"/>
            <a:ext cx="453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</a:t>
            </a:r>
            <a:endParaRPr lang="bg-BG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51D5E5-AC8A-1D15-ED8D-75D477C93A3A}"/>
              </a:ext>
            </a:extLst>
          </p:cNvPr>
          <p:cNvSpPr txBox="1"/>
          <p:nvPr/>
        </p:nvSpPr>
        <p:spPr>
          <a:xfrm>
            <a:off x="1418328" y="5370948"/>
            <a:ext cx="70968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10**5 * (a – b) / c</a:t>
            </a:r>
            <a:endParaRPr lang="bg-BG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40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E45C-98A3-0D3A-7416-76013603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Типове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4231-E736-D525-F610-25CBA5A4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Цяло число </a:t>
            </a:r>
            <a:r>
              <a:rPr lang="en-US" dirty="0"/>
              <a:t>(integer)					17</a:t>
            </a:r>
          </a:p>
          <a:p>
            <a:r>
              <a:rPr lang="bg-BG" dirty="0"/>
              <a:t>Дробно число (</a:t>
            </a:r>
            <a:r>
              <a:rPr lang="en-US" dirty="0"/>
              <a:t>float)					3.5</a:t>
            </a:r>
          </a:p>
          <a:p>
            <a:r>
              <a:rPr lang="bg-BG" dirty="0"/>
              <a:t>Логическ</a:t>
            </a:r>
            <a:r>
              <a:rPr lang="en-US" dirty="0"/>
              <a:t>a </a:t>
            </a:r>
            <a:r>
              <a:rPr lang="bg-BG" dirty="0"/>
              <a:t>променлива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		False</a:t>
            </a:r>
            <a:endParaRPr lang="bg-BG" dirty="0"/>
          </a:p>
          <a:p>
            <a:r>
              <a:rPr lang="bg-BG" dirty="0"/>
              <a:t>Стрингова променлива (</a:t>
            </a:r>
            <a:r>
              <a:rPr lang="en-US" dirty="0"/>
              <a:t>string)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’’Taylor Swift’’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9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7C61-888D-E9CD-83FB-0EC81920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C92-8DC4-9C8E-75D4-C1243C63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Типове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68B1-0C5B-1CF5-F7CC-11CA1162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Цяло число </a:t>
            </a:r>
            <a:r>
              <a:rPr lang="en-US" dirty="0"/>
              <a:t>(integer)					17</a:t>
            </a:r>
          </a:p>
          <a:p>
            <a:r>
              <a:rPr lang="bg-BG" dirty="0"/>
              <a:t>Дробно число (</a:t>
            </a:r>
            <a:r>
              <a:rPr lang="en-US" dirty="0"/>
              <a:t>float)					3.5</a:t>
            </a:r>
          </a:p>
          <a:p>
            <a:r>
              <a:rPr lang="bg-BG" dirty="0"/>
              <a:t>Логическ</a:t>
            </a:r>
            <a:r>
              <a:rPr lang="en-US" dirty="0"/>
              <a:t>a </a:t>
            </a:r>
            <a:r>
              <a:rPr lang="bg-BG" dirty="0"/>
              <a:t>променлива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		False</a:t>
            </a:r>
            <a:endParaRPr lang="bg-BG" dirty="0"/>
          </a:p>
          <a:p>
            <a:r>
              <a:rPr lang="bg-BG" dirty="0"/>
              <a:t>Стрингова променлива (</a:t>
            </a:r>
            <a:r>
              <a:rPr lang="en-US" dirty="0"/>
              <a:t>string)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’’Taylor Swift’’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6FE25E-C9F5-765F-E264-20239E23257E}"/>
              </a:ext>
            </a:extLst>
          </p:cNvPr>
          <p:cNvSpPr txBox="1">
            <a:spLocks/>
          </p:cNvSpPr>
          <p:nvPr/>
        </p:nvSpPr>
        <p:spPr>
          <a:xfrm>
            <a:off x="968829" y="4036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/>
              <a:t>Динамична промяна на типа</a:t>
            </a:r>
            <a:endParaRPr lang="bg-BG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4BA6A-BDAC-6B86-3FDB-6840FB4E86F9}"/>
              </a:ext>
            </a:extLst>
          </p:cNvPr>
          <p:cNvSpPr txBox="1">
            <a:spLocks/>
          </p:cNvSpPr>
          <p:nvPr/>
        </p:nvSpPr>
        <p:spPr>
          <a:xfrm>
            <a:off x="4904014" y="5181600"/>
            <a:ext cx="26452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bg-BG">
                <a:latin typeface="Courier New" panose="02070309020205020404" pitchFamily="49" charset="0"/>
                <a:cs typeface="Courier New" panose="02070309020205020404" pitchFamily="49" charset="0"/>
              </a:rPr>
              <a:t>“3.5“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 = float(a)</a:t>
            </a:r>
            <a:endParaRPr lang="bg-BG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851</Words>
  <Application>Microsoft Office PowerPoint</Application>
  <PresentationFormat>Widescreen</PresentationFormat>
  <Paragraphs>236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Courier New</vt:lpstr>
      <vt:lpstr>Office Theme</vt:lpstr>
      <vt:lpstr>Аритметични оператори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Типове данни</vt:lpstr>
      <vt:lpstr>Типове данни</vt:lpstr>
      <vt:lpstr>Операции межди различни типове</vt:lpstr>
      <vt:lpstr>Операции межди различни типове</vt:lpstr>
      <vt:lpstr>Операции межди различни типове</vt:lpstr>
      <vt:lpstr>Операции върху стрингове</vt:lpstr>
      <vt:lpstr>Операции върху стрингове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15</cp:revision>
  <dcterms:created xsi:type="dcterms:W3CDTF">2025-03-05T06:42:26Z</dcterms:created>
  <dcterms:modified xsi:type="dcterms:W3CDTF">2025-03-08T06:39:05Z</dcterms:modified>
</cp:coreProperties>
</file>