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0" r:id="rId2"/>
    <p:sldId id="271" r:id="rId3"/>
    <p:sldId id="305" r:id="rId4"/>
    <p:sldId id="299" r:id="rId5"/>
    <p:sldId id="301" r:id="rId6"/>
    <p:sldId id="304" r:id="rId7"/>
    <p:sldId id="302" r:id="rId8"/>
    <p:sldId id="303" r:id="rId9"/>
    <p:sldId id="300" r:id="rId10"/>
    <p:sldId id="310" r:id="rId11"/>
    <p:sldId id="306" r:id="rId12"/>
    <p:sldId id="307" r:id="rId13"/>
    <p:sldId id="308" r:id="rId14"/>
    <p:sldId id="309" r:id="rId15"/>
    <p:sldId id="312" r:id="rId16"/>
    <p:sldId id="313" r:id="rId1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4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CE24F-843A-45DB-A72B-F56EF303144C}" type="datetimeFigureOut">
              <a:rPr lang="bg-BG" smtClean="0"/>
              <a:t>27.3.2025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A0FE1-CCC9-4984-9C85-8A274FC0386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058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A0FE1-CCC9-4984-9C85-8A274FC03862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139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06BEB-431D-5F1D-CD26-4097EF04F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172E67-7E26-5CA2-6981-FDCB68D159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E303FD-1413-8FCF-9822-102AAA6584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B4287-950F-E8C3-2F98-560794C4B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A0FE1-CCC9-4984-9C85-8A274FC03862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1119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14C7-2FB6-384F-FE04-20E03DA43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1568F-A44C-D891-A113-8EBAA2202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4749-F24E-A591-9A57-A881D9AB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6BA-7845-4B1B-83A9-6EF782098F01}" type="datetimeFigureOut">
              <a:rPr lang="bg-BG" smtClean="0"/>
              <a:t>27.3.2025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53188-0128-678C-3A75-FA072DE12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EC023-AC37-E141-4642-8A9F5E9C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5BD3-08BA-4D1F-AC3E-B44FB22542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632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307CF-7101-A599-1062-47EF6D6B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4B414-FF2F-365E-9E7F-5F1FEE6A8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78354-B9AC-15EE-5EA0-F259F22A6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6BA-7845-4B1B-83A9-6EF782098F01}" type="datetimeFigureOut">
              <a:rPr lang="bg-BG" smtClean="0"/>
              <a:t>27.3.2025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7EE96-1636-089E-18FE-C3FE25EB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567ED-94FE-7B9B-36BB-2350E461E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5BD3-08BA-4D1F-AC3E-B44FB22542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955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007EA8-58F1-37DC-1E65-24C3C5FF7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06EF9-8B1C-3DEE-A57D-17378FDEC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52B24-8AEF-4117-6500-B5AB17D7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6BA-7845-4B1B-83A9-6EF782098F01}" type="datetimeFigureOut">
              <a:rPr lang="bg-BG" smtClean="0"/>
              <a:t>27.3.2025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B5BE5-D069-3EE7-3FF2-2C3FA171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4191C-58B2-FBE2-623C-804C0836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5BD3-08BA-4D1F-AC3E-B44FB22542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896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6DDD-6B4A-8A1C-EC8A-9127E015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B85F8-335C-41E4-925C-8F3372518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9EE6D-7365-D6E0-4AA1-BEB24629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6BA-7845-4B1B-83A9-6EF782098F01}" type="datetimeFigureOut">
              <a:rPr lang="bg-BG" smtClean="0"/>
              <a:t>27.3.2025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D941E-5CA6-7062-F277-CE4A1C92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E12C1-B7DB-64AB-8935-91BE8601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5BD3-08BA-4D1F-AC3E-B44FB22542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393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A3B8-CA0C-7DAE-3E16-CC57756F2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4E6B4-6A08-19F9-88C9-10AF324F0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EA8DC-F6D2-5497-10DB-729A39FDF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6BA-7845-4B1B-83A9-6EF782098F01}" type="datetimeFigureOut">
              <a:rPr lang="bg-BG" smtClean="0"/>
              <a:t>27.3.2025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B7F23-A020-2393-65CD-9131E3C6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D512D-F908-2491-F960-75B96062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5BD3-08BA-4D1F-AC3E-B44FB22542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696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E1967-7849-BF30-C3E8-788C9053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D56F-9CE3-2D57-AE79-3C36C4A69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AFAF7-0936-2452-1363-7FA4BC88F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1FE70-4163-10CF-4DFD-93BF02F3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6BA-7845-4B1B-83A9-6EF782098F01}" type="datetimeFigureOut">
              <a:rPr lang="bg-BG" smtClean="0"/>
              <a:t>27.3.2025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33908-471F-263D-A59C-4CB0219D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BBF76-4CC7-76E0-835D-F39F7753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5BD3-08BA-4D1F-AC3E-B44FB22542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159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96A54-EB8E-ED04-574F-A2DC73F3D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A9865-DF00-E498-F709-E62E8E04C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662DD-A0B4-4721-4014-589CD6FB3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8E582-6E4D-8F6E-2E06-02446C138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7300F-E282-7F89-9916-FF6332B5C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D8B2E7-7FD5-332F-E509-CA38E709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6BA-7845-4B1B-83A9-6EF782098F01}" type="datetimeFigureOut">
              <a:rPr lang="bg-BG" smtClean="0"/>
              <a:t>27.3.2025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6CDEC8-2C06-23CF-E258-DC1F1A69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C78784-FCF1-171C-8070-C1741CA4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5BD3-08BA-4D1F-AC3E-B44FB22542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85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33E84-F80C-418F-04D7-6EA55201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1A22A3-AA04-C9B2-BE21-BEE48CCEC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6BA-7845-4B1B-83A9-6EF782098F01}" type="datetimeFigureOut">
              <a:rPr lang="bg-BG" smtClean="0"/>
              <a:t>27.3.2025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E723D-650D-2BBB-9C8A-6BEFCD3E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7B0A29-792B-6ABA-F070-1E94EBCA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5BD3-08BA-4D1F-AC3E-B44FB22542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9180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E2972-095B-6314-6C8A-6F0B05B71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6BA-7845-4B1B-83A9-6EF782098F01}" type="datetimeFigureOut">
              <a:rPr lang="bg-BG" smtClean="0"/>
              <a:t>27.3.2025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48F75-9DCE-ADCD-4581-8F673584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E2EF5-2DE7-3F76-7610-60C4A90A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5BD3-08BA-4D1F-AC3E-B44FB22542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848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7F11-5DC5-ACC8-F34F-7F607538D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A7441-41F6-2860-050F-7576A6D31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FCB68-539D-0370-AF4D-4F38D452C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77F02-251C-9072-3848-CB5E6EC9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6BA-7845-4B1B-83A9-6EF782098F01}" type="datetimeFigureOut">
              <a:rPr lang="bg-BG" smtClean="0"/>
              <a:t>27.3.2025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1DB27-A4EC-28A9-E9E7-CF134A461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8D1E5-1169-B37C-C049-639AB3C1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5BD3-08BA-4D1F-AC3E-B44FB22542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844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E0DA-314A-E43F-5947-B9E36F65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3B3060-3E9B-4B34-8612-B77756970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E3F76-A916-7E7C-F8C2-189197638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FA7AB-647D-B732-88BB-3F372A3C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6BA-7845-4B1B-83A9-6EF782098F01}" type="datetimeFigureOut">
              <a:rPr lang="bg-BG" smtClean="0"/>
              <a:t>27.3.2025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9CC23-0F8A-D6B4-E575-88C5272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5BAD7-413E-BB17-3C69-A07F18005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5BD3-08BA-4D1F-AC3E-B44FB22542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260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9FBFE-A867-697E-7B1E-23B5A196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A698B-F869-0A13-FF27-152390893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0AA6C-A933-B344-61B1-EED907E9D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1956BA-7845-4B1B-83A9-6EF782098F01}" type="datetimeFigureOut">
              <a:rPr lang="bg-BG" smtClean="0"/>
              <a:t>27.3.2025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DC1D5-B115-A53C-C117-0A379D877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74AC0-B3B9-417B-79A3-3080FA6F0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8D5BD3-08BA-4D1F-AC3E-B44FB22542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662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7950A-6FD1-F72C-4A8F-AE9A4AF2F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96DB-6803-C6A6-EDFB-2B33F12B4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767" y="198330"/>
            <a:ext cx="3755571" cy="766989"/>
          </a:xfrm>
        </p:spPr>
        <p:txBody>
          <a:bodyPr>
            <a:normAutofit/>
          </a:bodyPr>
          <a:lstStyle/>
          <a:p>
            <a:pPr algn="ctr"/>
            <a:r>
              <a:rPr lang="bg-BG" sz="2000" b="1" dirty="0"/>
              <a:t>Аритметични оператори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8018FA-D9FA-0564-6677-36CB718DD3BA}"/>
              </a:ext>
            </a:extLst>
          </p:cNvPr>
          <p:cNvSpPr txBox="1">
            <a:spLocks/>
          </p:cNvSpPr>
          <p:nvPr/>
        </p:nvSpPr>
        <p:spPr>
          <a:xfrm>
            <a:off x="-19061" y="1406376"/>
            <a:ext cx="3755571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2000" b="1" dirty="0"/>
              <a:t>Сравнение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EE3CAB-A418-15C7-04EA-D5305309F945}"/>
              </a:ext>
            </a:extLst>
          </p:cNvPr>
          <p:cNvSpPr txBox="1">
            <a:spLocks/>
          </p:cNvSpPr>
          <p:nvPr/>
        </p:nvSpPr>
        <p:spPr>
          <a:xfrm>
            <a:off x="111567" y="2937579"/>
            <a:ext cx="3755571" cy="1534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а = 2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 = 3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 += 1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 = a + b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 (“The sum is “</a:t>
            </a: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990D2A9-42B9-2E3B-6E22-6BC56198D451}"/>
              </a:ext>
            </a:extLst>
          </p:cNvPr>
          <p:cNvSpPr txBox="1">
            <a:spLocks/>
          </p:cNvSpPr>
          <p:nvPr/>
        </p:nvSpPr>
        <p:spPr>
          <a:xfrm>
            <a:off x="73466" y="2547677"/>
            <a:ext cx="3755571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2000" b="1" dirty="0"/>
              <a:t>Променливи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AB49C8-6BA4-B145-808A-7D69D18876AB}"/>
              </a:ext>
            </a:extLst>
          </p:cNvPr>
          <p:cNvSpPr/>
          <p:nvPr/>
        </p:nvSpPr>
        <p:spPr>
          <a:xfrm>
            <a:off x="141520" y="383389"/>
            <a:ext cx="3804553" cy="100862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70BAA4-AABA-0CE5-8C45-5729C6D20F92}"/>
              </a:ext>
            </a:extLst>
          </p:cNvPr>
          <p:cNvSpPr/>
          <p:nvPr/>
        </p:nvSpPr>
        <p:spPr>
          <a:xfrm>
            <a:off x="144218" y="1588347"/>
            <a:ext cx="3829036" cy="96603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C616AC-321C-B7BA-CE37-63EDF5A6FA57}"/>
              </a:ext>
            </a:extLst>
          </p:cNvPr>
          <p:cNvSpPr/>
          <p:nvPr/>
        </p:nvSpPr>
        <p:spPr>
          <a:xfrm>
            <a:off x="111567" y="2725196"/>
            <a:ext cx="3804551" cy="154344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4A9DA9E-1F51-0017-CB63-106153BBEBA8}"/>
              </a:ext>
            </a:extLst>
          </p:cNvPr>
          <p:cNvSpPr/>
          <p:nvPr/>
        </p:nvSpPr>
        <p:spPr>
          <a:xfrm>
            <a:off x="103421" y="4387780"/>
            <a:ext cx="3856242" cy="17974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04B7E6C-95F5-C932-9E6B-ACD948758667}"/>
              </a:ext>
            </a:extLst>
          </p:cNvPr>
          <p:cNvSpPr txBox="1">
            <a:spLocks/>
          </p:cNvSpPr>
          <p:nvPr/>
        </p:nvSpPr>
        <p:spPr>
          <a:xfrm>
            <a:off x="332022" y="4237079"/>
            <a:ext cx="3755571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2000" b="1" dirty="0"/>
              <a:t>Стрингове и събстрингове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9B7CE17-4DB8-DE14-4A9A-7EB9B531C8D7}"/>
              </a:ext>
            </a:extLst>
          </p:cNvPr>
          <p:cNvSpPr txBox="1">
            <a:spLocks/>
          </p:cNvSpPr>
          <p:nvPr/>
        </p:nvSpPr>
        <p:spPr>
          <a:xfrm>
            <a:off x="141520" y="4763349"/>
            <a:ext cx="4114797" cy="1454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seq = “GGGGAAGGGG”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length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(seq)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loc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seq.find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(“AA”)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seq[4:6]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seq[:3] + seq[-3:]</a:t>
            </a:r>
            <a:endParaRPr lang="bg-B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C7DA09-B1C1-EFFD-D212-1E69EADA5CF3}"/>
              </a:ext>
            </a:extLst>
          </p:cNvPr>
          <p:cNvSpPr/>
          <p:nvPr/>
        </p:nvSpPr>
        <p:spPr>
          <a:xfrm>
            <a:off x="4177384" y="329735"/>
            <a:ext cx="4125689" cy="213804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20BB39-5817-4CB4-3210-509920922E5F}"/>
              </a:ext>
            </a:extLst>
          </p:cNvPr>
          <p:cNvSpPr txBox="1"/>
          <p:nvPr/>
        </p:nvSpPr>
        <p:spPr>
          <a:xfrm>
            <a:off x="4351563" y="670178"/>
            <a:ext cx="42508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 % 3 == 0: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 (“Divisible by 3”)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 % 4 == 0: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 (“Divisible by 4”)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 (“Div by none”)</a:t>
            </a:r>
            <a:endParaRPr lang="bg-B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28BF9E9-15A0-4513-2B36-994B1B07B787}"/>
              </a:ext>
            </a:extLst>
          </p:cNvPr>
          <p:cNvSpPr txBox="1">
            <a:spLocks/>
          </p:cNvSpPr>
          <p:nvPr/>
        </p:nvSpPr>
        <p:spPr>
          <a:xfrm>
            <a:off x="4090291" y="145661"/>
            <a:ext cx="3755571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if </a:t>
            </a:r>
            <a:r>
              <a:rPr lang="bg-BG" sz="2000" b="1" dirty="0"/>
              <a:t>оператор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7497EA7-4F53-14FA-E25E-58044288055D}"/>
              </a:ext>
            </a:extLst>
          </p:cNvPr>
          <p:cNvSpPr txBox="1">
            <a:spLocks/>
          </p:cNvSpPr>
          <p:nvPr/>
        </p:nvSpPr>
        <p:spPr>
          <a:xfrm>
            <a:off x="4289009" y="2906961"/>
            <a:ext cx="4495800" cy="1534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= 17</a:t>
            </a: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(2, a):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a %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 0: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B079F20-0D6B-90D3-1509-5B34545B6E8E}"/>
              </a:ext>
            </a:extLst>
          </p:cNvPr>
          <p:cNvSpPr txBox="1">
            <a:spLocks/>
          </p:cNvSpPr>
          <p:nvPr/>
        </p:nvSpPr>
        <p:spPr>
          <a:xfrm>
            <a:off x="4547512" y="4894513"/>
            <a:ext cx="3668492" cy="17425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= 17</a:t>
            </a: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is_prime = True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 a: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a %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 0: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is_prime = False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A3D2DF4-9B37-CD7B-8D3C-7A01E04728C3}"/>
              </a:ext>
            </a:extLst>
          </p:cNvPr>
          <p:cNvSpPr txBox="1">
            <a:spLocks/>
          </p:cNvSpPr>
          <p:nvPr/>
        </p:nvSpPr>
        <p:spPr>
          <a:xfrm>
            <a:off x="4267239" y="2397298"/>
            <a:ext cx="3755571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for </a:t>
            </a:r>
            <a:r>
              <a:rPr lang="bg-BG" sz="2000" b="1" dirty="0"/>
              <a:t>цикъл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9A46D46-06FD-6505-8954-3B8396BB4A42}"/>
              </a:ext>
            </a:extLst>
          </p:cNvPr>
          <p:cNvSpPr/>
          <p:nvPr/>
        </p:nvSpPr>
        <p:spPr>
          <a:xfrm>
            <a:off x="4180141" y="2588440"/>
            <a:ext cx="4125689" cy="171925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7EA663C-6AD0-C82A-ADAC-9505F99C075B}"/>
              </a:ext>
            </a:extLst>
          </p:cNvPr>
          <p:cNvSpPr txBox="1">
            <a:spLocks/>
          </p:cNvSpPr>
          <p:nvPr/>
        </p:nvSpPr>
        <p:spPr>
          <a:xfrm>
            <a:off x="4003219" y="4307692"/>
            <a:ext cx="3755571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while </a:t>
            </a:r>
            <a:r>
              <a:rPr lang="bg-BG" sz="2000" b="1" dirty="0"/>
              <a:t>цикъл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FFB3E67-EAD0-F1B0-6BAB-96409190153D}"/>
              </a:ext>
            </a:extLst>
          </p:cNvPr>
          <p:cNvSpPr/>
          <p:nvPr/>
        </p:nvSpPr>
        <p:spPr>
          <a:xfrm>
            <a:off x="4166523" y="4487859"/>
            <a:ext cx="4125689" cy="207147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C68CB67-A858-7CCE-EA8B-65980F513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00892"/>
              </p:ext>
            </p:extLst>
          </p:nvPr>
        </p:nvGraphicFramePr>
        <p:xfrm>
          <a:off x="195942" y="824446"/>
          <a:ext cx="3341912" cy="3981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416">
                  <a:extLst>
                    <a:ext uri="{9D8B030D-6E8A-4147-A177-3AD203B41FA5}">
                      <a16:colId xmlns:a16="http://schemas.microsoft.com/office/drawing/2014/main" val="3850521415"/>
                    </a:ext>
                  </a:extLst>
                </a:gridCol>
                <a:gridCol w="477416">
                  <a:extLst>
                    <a:ext uri="{9D8B030D-6E8A-4147-A177-3AD203B41FA5}">
                      <a16:colId xmlns:a16="http://schemas.microsoft.com/office/drawing/2014/main" val="4260874084"/>
                    </a:ext>
                  </a:extLst>
                </a:gridCol>
                <a:gridCol w="477416">
                  <a:extLst>
                    <a:ext uri="{9D8B030D-6E8A-4147-A177-3AD203B41FA5}">
                      <a16:colId xmlns:a16="http://schemas.microsoft.com/office/drawing/2014/main" val="222773456"/>
                    </a:ext>
                  </a:extLst>
                </a:gridCol>
                <a:gridCol w="477416">
                  <a:extLst>
                    <a:ext uri="{9D8B030D-6E8A-4147-A177-3AD203B41FA5}">
                      <a16:colId xmlns:a16="http://schemas.microsoft.com/office/drawing/2014/main" val="3237934706"/>
                    </a:ext>
                  </a:extLst>
                </a:gridCol>
                <a:gridCol w="477416">
                  <a:extLst>
                    <a:ext uri="{9D8B030D-6E8A-4147-A177-3AD203B41FA5}">
                      <a16:colId xmlns:a16="http://schemas.microsoft.com/office/drawing/2014/main" val="2515371403"/>
                    </a:ext>
                  </a:extLst>
                </a:gridCol>
                <a:gridCol w="477416">
                  <a:extLst>
                    <a:ext uri="{9D8B030D-6E8A-4147-A177-3AD203B41FA5}">
                      <a16:colId xmlns:a16="http://schemas.microsoft.com/office/drawing/2014/main" val="2428668256"/>
                    </a:ext>
                  </a:extLst>
                </a:gridCol>
                <a:gridCol w="477416">
                  <a:extLst>
                    <a:ext uri="{9D8B030D-6E8A-4147-A177-3AD203B41FA5}">
                      <a16:colId xmlns:a16="http://schemas.microsoft.com/office/drawing/2014/main" val="2426282675"/>
                    </a:ext>
                  </a:extLst>
                </a:gridCol>
              </a:tblGrid>
              <a:tr h="398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**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//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86824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724CDA24-CA4A-F2B5-E486-B8D43E9B3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69314"/>
              </p:ext>
            </p:extLst>
          </p:nvPr>
        </p:nvGraphicFramePr>
        <p:xfrm>
          <a:off x="354660" y="1962659"/>
          <a:ext cx="2975430" cy="4346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905">
                  <a:extLst>
                    <a:ext uri="{9D8B030D-6E8A-4147-A177-3AD203B41FA5}">
                      <a16:colId xmlns:a16="http://schemas.microsoft.com/office/drawing/2014/main" val="854538102"/>
                    </a:ext>
                  </a:extLst>
                </a:gridCol>
                <a:gridCol w="495905">
                  <a:extLst>
                    <a:ext uri="{9D8B030D-6E8A-4147-A177-3AD203B41FA5}">
                      <a16:colId xmlns:a16="http://schemas.microsoft.com/office/drawing/2014/main" val="2369642083"/>
                    </a:ext>
                  </a:extLst>
                </a:gridCol>
                <a:gridCol w="495905">
                  <a:extLst>
                    <a:ext uri="{9D8B030D-6E8A-4147-A177-3AD203B41FA5}">
                      <a16:colId xmlns:a16="http://schemas.microsoft.com/office/drawing/2014/main" val="1241043346"/>
                    </a:ext>
                  </a:extLst>
                </a:gridCol>
                <a:gridCol w="495905">
                  <a:extLst>
                    <a:ext uri="{9D8B030D-6E8A-4147-A177-3AD203B41FA5}">
                      <a16:colId xmlns:a16="http://schemas.microsoft.com/office/drawing/2014/main" val="4247082541"/>
                    </a:ext>
                  </a:extLst>
                </a:gridCol>
                <a:gridCol w="495905">
                  <a:extLst>
                    <a:ext uri="{9D8B030D-6E8A-4147-A177-3AD203B41FA5}">
                      <a16:colId xmlns:a16="http://schemas.microsoft.com/office/drawing/2014/main" val="1991411621"/>
                    </a:ext>
                  </a:extLst>
                </a:gridCol>
                <a:gridCol w="495905">
                  <a:extLst>
                    <a:ext uri="{9D8B030D-6E8A-4147-A177-3AD203B41FA5}">
                      <a16:colId xmlns:a16="http://schemas.microsoft.com/office/drawing/2014/main" val="1130447020"/>
                    </a:ext>
                  </a:extLst>
                </a:gridCol>
              </a:tblGrid>
              <a:tr h="4346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==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!=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975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897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9CE18-AD1D-A88A-70EA-18B56AE41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8E87-6E2C-34B8-6623-036D8E931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4171"/>
            <a:ext cx="10515600" cy="1035958"/>
          </a:xfrm>
        </p:spPr>
        <p:txBody>
          <a:bodyPr>
            <a:normAutofit/>
          </a:bodyPr>
          <a:lstStyle/>
          <a:p>
            <a:pPr algn="ctr"/>
            <a:r>
              <a:rPr lang="bg-BG" sz="2800" dirty="0"/>
              <a:t>Списък </a:t>
            </a:r>
            <a:r>
              <a:rPr lang="en-US" sz="2800" dirty="0"/>
              <a:t>(list)</a:t>
            </a:r>
            <a:endParaRPr lang="bg-BG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2D4C1-C0DC-8AC2-32C2-037B22A44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7686"/>
            <a:ext cx="11244943" cy="5606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all_the_same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[7] * 20			# 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Списък с повтарящи се елементи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repeats = [7, 8] * 20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8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D2937-4B69-F7E1-9F0E-74269FFD8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4C072-4616-AA6B-2D8B-C130B4370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4171"/>
            <a:ext cx="10515600" cy="1035958"/>
          </a:xfrm>
        </p:spPr>
        <p:txBody>
          <a:bodyPr>
            <a:normAutofit/>
          </a:bodyPr>
          <a:lstStyle/>
          <a:p>
            <a:pPr algn="ctr"/>
            <a:r>
              <a:rPr lang="bg-BG" sz="2800" dirty="0"/>
              <a:t>Списък </a:t>
            </a:r>
            <a:r>
              <a:rPr lang="en-US" sz="2800" dirty="0"/>
              <a:t>(list)</a:t>
            </a:r>
            <a:endParaRPr lang="bg-BG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1E57-5D65-0644-6EC6-26389CE37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7686"/>
            <a:ext cx="11244943" cy="5606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all_the_same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[7] * 20			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Списък с повтарящи се елементи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repeats = [7, 8] * 20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range_list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range(10, 20, 2)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Списък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от последователност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837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E1254-651D-CA35-A295-7FFFC99A6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0AEE-4400-8BB1-68A4-94AB8839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4171"/>
            <a:ext cx="10515600" cy="1035958"/>
          </a:xfrm>
        </p:spPr>
        <p:txBody>
          <a:bodyPr>
            <a:normAutofit/>
          </a:bodyPr>
          <a:lstStyle/>
          <a:p>
            <a:pPr algn="ctr"/>
            <a:r>
              <a:rPr lang="bg-BG" sz="2800" dirty="0"/>
              <a:t>Списък </a:t>
            </a:r>
            <a:r>
              <a:rPr lang="en-US" sz="2800" dirty="0"/>
              <a:t>(list)</a:t>
            </a:r>
            <a:endParaRPr lang="bg-BG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5C8AA-2CED-64EE-4D63-8AE9812BA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7686"/>
            <a:ext cx="11244943" cy="5606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all_the_same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[7] * 20			# 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Списък с повтарящи се елементи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repeats = [7, 8] * 20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range_list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range(10, 20, 2)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Списък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от последователност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[10, 11, 12, 13, 14, 15]</a:t>
            </a: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a[3]						# 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Достъп до определен елемент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a[0]</a:t>
            </a:r>
          </a:p>
          <a:p>
            <a:pPr marL="0" indent="0">
              <a:buNone/>
            </a:pP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713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BA8B7-9C6C-EE90-25FD-263276870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6A0F4-AAF6-55ED-47F1-E4D5ADC2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4171"/>
            <a:ext cx="10515600" cy="1035958"/>
          </a:xfrm>
        </p:spPr>
        <p:txBody>
          <a:bodyPr>
            <a:normAutofit/>
          </a:bodyPr>
          <a:lstStyle/>
          <a:p>
            <a:pPr algn="ctr"/>
            <a:r>
              <a:rPr lang="bg-BG" sz="2800" dirty="0"/>
              <a:t>Списък </a:t>
            </a:r>
            <a:r>
              <a:rPr lang="en-US" sz="2800" dirty="0"/>
              <a:t>(list)</a:t>
            </a:r>
            <a:endParaRPr lang="bg-BG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3E24C-469B-0E02-84F7-985F749ED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7686"/>
            <a:ext cx="11244943" cy="5606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all_the_same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[7] * 20			# 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Списък с повтарящи се елементи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repeats = [7, 8] * 20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range_list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range(10, 20, 2)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Списък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от последователност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[10, 11, 12, 13, 14, 15]</a:t>
            </a: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a[3]						# 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Достъп до определен елемент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a[0]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a[-1]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a[-2]</a:t>
            </a: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686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5597F-A44F-C5ED-0D20-6F40713D2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3DF35-945F-49C3-DBA5-59A301CF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4171"/>
            <a:ext cx="10515600" cy="1035958"/>
          </a:xfrm>
        </p:spPr>
        <p:txBody>
          <a:bodyPr>
            <a:normAutofit/>
          </a:bodyPr>
          <a:lstStyle/>
          <a:p>
            <a:pPr algn="ctr"/>
            <a:r>
              <a:rPr lang="bg-BG" sz="2800" dirty="0"/>
              <a:t>Списък </a:t>
            </a:r>
            <a:r>
              <a:rPr lang="en-US" sz="2800" dirty="0"/>
              <a:t>(list)</a:t>
            </a:r>
            <a:endParaRPr lang="bg-BG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ACF7-9057-08C7-5B7F-12E1F04E2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7686"/>
            <a:ext cx="11244943" cy="5606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all_the_same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[7] * 20			# 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Списък с повтарящи се елементи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repeats = [7, 8] * 20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range_list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range(10, 20, 2)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Списък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от последователност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[10, 11, 12, 13, 14, 15]</a:t>
            </a: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a[3]						# 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Достъп до определен елемент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a[0]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a[-1]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a[-2]</a:t>
            </a: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(2, 11.5)				# 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Добавяне на елемент вътре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([16, 17, 18])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Удължаване на списъка</a:t>
            </a:r>
          </a:p>
        </p:txBody>
      </p:sp>
    </p:spTree>
    <p:extLst>
      <p:ext uri="{BB962C8B-B14F-4D97-AF65-F5344CB8AC3E}">
        <p14:creationId xmlns:p14="http://schemas.microsoft.com/office/powerpoint/2010/main" val="3460284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B532-965F-806D-4FC2-FBB2FAB4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List comprehension</a:t>
            </a:r>
            <a:endParaRPr lang="bg-BG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B1613-76D9-9E5B-729B-64044ACDE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2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 = [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"kiwi"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2400" dirty="0"/>
            </a:b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newlist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fruits: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x: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newlist.append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newlist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920750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65B68-BD8F-6C2F-C3BF-34B821E61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D553-E31B-3E45-C447-DADDED565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List comprehension</a:t>
            </a:r>
            <a:endParaRPr lang="bg-BG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4B965-C429-9C75-EBE2-22BEBC3D7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2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 = [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"kiwi"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newlist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[x </a:t>
            </a:r>
            <a:r>
              <a:rPr lang="en-US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 </a:t>
            </a:r>
            <a:r>
              <a:rPr lang="en-US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x]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print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newlist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23962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63124-0826-2223-8EB8-F2BA74410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2FB3-D34D-A9F8-72DB-D61C0BACD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767" y="187445"/>
            <a:ext cx="3755571" cy="766989"/>
          </a:xfrm>
        </p:spPr>
        <p:txBody>
          <a:bodyPr>
            <a:normAutofit/>
          </a:bodyPr>
          <a:lstStyle/>
          <a:p>
            <a:pPr algn="ctr"/>
            <a:r>
              <a:rPr lang="bg-BG" sz="2000" b="1" dirty="0"/>
              <a:t>Аритметични оператори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97D072-45C7-08AE-3234-9F05B1C0390E}"/>
              </a:ext>
            </a:extLst>
          </p:cNvPr>
          <p:cNvSpPr txBox="1">
            <a:spLocks/>
          </p:cNvSpPr>
          <p:nvPr/>
        </p:nvSpPr>
        <p:spPr>
          <a:xfrm>
            <a:off x="-19061" y="1395491"/>
            <a:ext cx="3755571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2000" b="1" dirty="0"/>
              <a:t>Сравнение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F82465-5D2F-CC5F-CF3C-C7665D96A8C1}"/>
              </a:ext>
            </a:extLst>
          </p:cNvPr>
          <p:cNvSpPr txBox="1">
            <a:spLocks/>
          </p:cNvSpPr>
          <p:nvPr/>
        </p:nvSpPr>
        <p:spPr>
          <a:xfrm>
            <a:off x="111567" y="2926694"/>
            <a:ext cx="3755571" cy="1534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а = 2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 = 3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 += 1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 = a + b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 (“The sum is “</a:t>
            </a: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ECD004-6281-1385-7965-0C485AA540C3}"/>
              </a:ext>
            </a:extLst>
          </p:cNvPr>
          <p:cNvSpPr txBox="1">
            <a:spLocks/>
          </p:cNvSpPr>
          <p:nvPr/>
        </p:nvSpPr>
        <p:spPr>
          <a:xfrm>
            <a:off x="73466" y="2536792"/>
            <a:ext cx="3755571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2000" b="1" dirty="0"/>
              <a:t>Променливи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859E94-744B-4AB8-37FA-8A3B88B17B61}"/>
              </a:ext>
            </a:extLst>
          </p:cNvPr>
          <p:cNvSpPr/>
          <p:nvPr/>
        </p:nvSpPr>
        <p:spPr>
          <a:xfrm>
            <a:off x="141520" y="372504"/>
            <a:ext cx="3804553" cy="100862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E25C0DD-7CC9-20FA-8A6D-D1DBC05B9EC3}"/>
              </a:ext>
            </a:extLst>
          </p:cNvPr>
          <p:cNvSpPr/>
          <p:nvPr/>
        </p:nvSpPr>
        <p:spPr>
          <a:xfrm>
            <a:off x="144218" y="1577462"/>
            <a:ext cx="3829036" cy="96603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E8393A-EA37-B601-858E-1D5BEDA170F9}"/>
              </a:ext>
            </a:extLst>
          </p:cNvPr>
          <p:cNvSpPr/>
          <p:nvPr/>
        </p:nvSpPr>
        <p:spPr>
          <a:xfrm>
            <a:off x="111567" y="2714311"/>
            <a:ext cx="3804551" cy="154344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94DBCBD-BF9C-3DD9-03C8-A0ECB1556315}"/>
              </a:ext>
            </a:extLst>
          </p:cNvPr>
          <p:cNvSpPr/>
          <p:nvPr/>
        </p:nvSpPr>
        <p:spPr>
          <a:xfrm>
            <a:off x="103421" y="4376895"/>
            <a:ext cx="3856242" cy="17974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EAF0F1-E39B-2F75-8F43-0B8C74BF0C85}"/>
              </a:ext>
            </a:extLst>
          </p:cNvPr>
          <p:cNvSpPr txBox="1">
            <a:spLocks/>
          </p:cNvSpPr>
          <p:nvPr/>
        </p:nvSpPr>
        <p:spPr>
          <a:xfrm>
            <a:off x="332022" y="4226194"/>
            <a:ext cx="3755571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2000" b="1" dirty="0"/>
              <a:t>Стрингове и събстрингове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F928AC0-5A50-2312-D797-586B245B56FA}"/>
              </a:ext>
            </a:extLst>
          </p:cNvPr>
          <p:cNvSpPr txBox="1">
            <a:spLocks/>
          </p:cNvSpPr>
          <p:nvPr/>
        </p:nvSpPr>
        <p:spPr>
          <a:xfrm>
            <a:off x="141520" y="4752464"/>
            <a:ext cx="4114797" cy="1454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seq = “GGGGAAGGGG”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length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(seq)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loc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seq.find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(“AA”)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seq[4:6]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seq[:3] + seq[-3:]</a:t>
            </a:r>
            <a:endParaRPr lang="bg-B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DD85606-10CA-392B-829E-2013AFCB058A}"/>
              </a:ext>
            </a:extLst>
          </p:cNvPr>
          <p:cNvSpPr/>
          <p:nvPr/>
        </p:nvSpPr>
        <p:spPr>
          <a:xfrm>
            <a:off x="4177384" y="318850"/>
            <a:ext cx="4125689" cy="213804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3AF384-2416-EECD-7882-6A361886AFF0}"/>
              </a:ext>
            </a:extLst>
          </p:cNvPr>
          <p:cNvSpPr txBox="1"/>
          <p:nvPr/>
        </p:nvSpPr>
        <p:spPr>
          <a:xfrm>
            <a:off x="4351563" y="659293"/>
            <a:ext cx="42508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 % 3 == 0: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 (“Divisible by 3”)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 % 4 == 0: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 (“Divisible by 4”)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 (“Div by none”)</a:t>
            </a:r>
            <a:endParaRPr lang="bg-B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058EB44-CEE7-FFBF-231D-39298CF56BF5}"/>
              </a:ext>
            </a:extLst>
          </p:cNvPr>
          <p:cNvSpPr txBox="1">
            <a:spLocks/>
          </p:cNvSpPr>
          <p:nvPr/>
        </p:nvSpPr>
        <p:spPr>
          <a:xfrm>
            <a:off x="4090291" y="134776"/>
            <a:ext cx="3755571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if </a:t>
            </a:r>
            <a:r>
              <a:rPr lang="bg-BG" sz="2000" b="1" dirty="0"/>
              <a:t>оператор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A8E847D-12F3-5582-FF99-1D309B80F989}"/>
              </a:ext>
            </a:extLst>
          </p:cNvPr>
          <p:cNvSpPr txBox="1">
            <a:spLocks/>
          </p:cNvSpPr>
          <p:nvPr/>
        </p:nvSpPr>
        <p:spPr>
          <a:xfrm>
            <a:off x="4289009" y="2896076"/>
            <a:ext cx="4495800" cy="1534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= 17</a:t>
            </a: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(2, a):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a %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 0: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0FB789F-545A-C921-F415-940F3C6C75E1}"/>
              </a:ext>
            </a:extLst>
          </p:cNvPr>
          <p:cNvSpPr txBox="1">
            <a:spLocks/>
          </p:cNvSpPr>
          <p:nvPr/>
        </p:nvSpPr>
        <p:spPr>
          <a:xfrm>
            <a:off x="4547512" y="4883628"/>
            <a:ext cx="3668492" cy="17425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= 17</a:t>
            </a: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is_prime = True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 a: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a %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 0: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is_prime = False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F57A63E-7510-ED07-271A-096E0EFED2B8}"/>
              </a:ext>
            </a:extLst>
          </p:cNvPr>
          <p:cNvSpPr txBox="1">
            <a:spLocks/>
          </p:cNvSpPr>
          <p:nvPr/>
        </p:nvSpPr>
        <p:spPr>
          <a:xfrm>
            <a:off x="4267239" y="2386413"/>
            <a:ext cx="3755571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for </a:t>
            </a:r>
            <a:r>
              <a:rPr lang="bg-BG" sz="2000" b="1" dirty="0"/>
              <a:t>цикъл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147B3E5-4FB1-8468-914A-EA2212164975}"/>
              </a:ext>
            </a:extLst>
          </p:cNvPr>
          <p:cNvSpPr/>
          <p:nvPr/>
        </p:nvSpPr>
        <p:spPr>
          <a:xfrm>
            <a:off x="4180141" y="2577555"/>
            <a:ext cx="4125689" cy="171925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7BEFA0C-BCD6-28D4-4DCA-117C62D6E0D3}"/>
              </a:ext>
            </a:extLst>
          </p:cNvPr>
          <p:cNvSpPr txBox="1">
            <a:spLocks/>
          </p:cNvSpPr>
          <p:nvPr/>
        </p:nvSpPr>
        <p:spPr>
          <a:xfrm>
            <a:off x="4003219" y="4296807"/>
            <a:ext cx="3755571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while </a:t>
            </a:r>
            <a:r>
              <a:rPr lang="bg-BG" sz="2000" b="1" dirty="0"/>
              <a:t>цикъл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6869480-76C6-0660-6F39-62EA619EE8B7}"/>
              </a:ext>
            </a:extLst>
          </p:cNvPr>
          <p:cNvSpPr/>
          <p:nvPr/>
        </p:nvSpPr>
        <p:spPr>
          <a:xfrm>
            <a:off x="4166523" y="4476974"/>
            <a:ext cx="4125689" cy="207147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3F55FC5-E917-2F28-3D4D-FE8E19E05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05507"/>
              </p:ext>
            </p:extLst>
          </p:nvPr>
        </p:nvGraphicFramePr>
        <p:xfrm>
          <a:off x="195942" y="813561"/>
          <a:ext cx="3341912" cy="3981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416">
                  <a:extLst>
                    <a:ext uri="{9D8B030D-6E8A-4147-A177-3AD203B41FA5}">
                      <a16:colId xmlns:a16="http://schemas.microsoft.com/office/drawing/2014/main" val="3850521415"/>
                    </a:ext>
                  </a:extLst>
                </a:gridCol>
                <a:gridCol w="477416">
                  <a:extLst>
                    <a:ext uri="{9D8B030D-6E8A-4147-A177-3AD203B41FA5}">
                      <a16:colId xmlns:a16="http://schemas.microsoft.com/office/drawing/2014/main" val="4260874084"/>
                    </a:ext>
                  </a:extLst>
                </a:gridCol>
                <a:gridCol w="477416">
                  <a:extLst>
                    <a:ext uri="{9D8B030D-6E8A-4147-A177-3AD203B41FA5}">
                      <a16:colId xmlns:a16="http://schemas.microsoft.com/office/drawing/2014/main" val="222773456"/>
                    </a:ext>
                  </a:extLst>
                </a:gridCol>
                <a:gridCol w="477416">
                  <a:extLst>
                    <a:ext uri="{9D8B030D-6E8A-4147-A177-3AD203B41FA5}">
                      <a16:colId xmlns:a16="http://schemas.microsoft.com/office/drawing/2014/main" val="3237934706"/>
                    </a:ext>
                  </a:extLst>
                </a:gridCol>
                <a:gridCol w="477416">
                  <a:extLst>
                    <a:ext uri="{9D8B030D-6E8A-4147-A177-3AD203B41FA5}">
                      <a16:colId xmlns:a16="http://schemas.microsoft.com/office/drawing/2014/main" val="2515371403"/>
                    </a:ext>
                  </a:extLst>
                </a:gridCol>
                <a:gridCol w="477416">
                  <a:extLst>
                    <a:ext uri="{9D8B030D-6E8A-4147-A177-3AD203B41FA5}">
                      <a16:colId xmlns:a16="http://schemas.microsoft.com/office/drawing/2014/main" val="2428668256"/>
                    </a:ext>
                  </a:extLst>
                </a:gridCol>
                <a:gridCol w="477416">
                  <a:extLst>
                    <a:ext uri="{9D8B030D-6E8A-4147-A177-3AD203B41FA5}">
                      <a16:colId xmlns:a16="http://schemas.microsoft.com/office/drawing/2014/main" val="2426282675"/>
                    </a:ext>
                  </a:extLst>
                </a:gridCol>
              </a:tblGrid>
              <a:tr h="398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**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//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86824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48A86F1-7B1B-61C6-D110-5BDF14048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045213"/>
              </p:ext>
            </p:extLst>
          </p:nvPr>
        </p:nvGraphicFramePr>
        <p:xfrm>
          <a:off x="354660" y="1951774"/>
          <a:ext cx="2975430" cy="4346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905">
                  <a:extLst>
                    <a:ext uri="{9D8B030D-6E8A-4147-A177-3AD203B41FA5}">
                      <a16:colId xmlns:a16="http://schemas.microsoft.com/office/drawing/2014/main" val="854538102"/>
                    </a:ext>
                  </a:extLst>
                </a:gridCol>
                <a:gridCol w="495905">
                  <a:extLst>
                    <a:ext uri="{9D8B030D-6E8A-4147-A177-3AD203B41FA5}">
                      <a16:colId xmlns:a16="http://schemas.microsoft.com/office/drawing/2014/main" val="2369642083"/>
                    </a:ext>
                  </a:extLst>
                </a:gridCol>
                <a:gridCol w="495905">
                  <a:extLst>
                    <a:ext uri="{9D8B030D-6E8A-4147-A177-3AD203B41FA5}">
                      <a16:colId xmlns:a16="http://schemas.microsoft.com/office/drawing/2014/main" val="1241043346"/>
                    </a:ext>
                  </a:extLst>
                </a:gridCol>
                <a:gridCol w="495905">
                  <a:extLst>
                    <a:ext uri="{9D8B030D-6E8A-4147-A177-3AD203B41FA5}">
                      <a16:colId xmlns:a16="http://schemas.microsoft.com/office/drawing/2014/main" val="4247082541"/>
                    </a:ext>
                  </a:extLst>
                </a:gridCol>
                <a:gridCol w="495905">
                  <a:extLst>
                    <a:ext uri="{9D8B030D-6E8A-4147-A177-3AD203B41FA5}">
                      <a16:colId xmlns:a16="http://schemas.microsoft.com/office/drawing/2014/main" val="1991411621"/>
                    </a:ext>
                  </a:extLst>
                </a:gridCol>
                <a:gridCol w="495905">
                  <a:extLst>
                    <a:ext uri="{9D8B030D-6E8A-4147-A177-3AD203B41FA5}">
                      <a16:colId xmlns:a16="http://schemas.microsoft.com/office/drawing/2014/main" val="1130447020"/>
                    </a:ext>
                  </a:extLst>
                </a:gridCol>
              </a:tblGrid>
              <a:tr h="4346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==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!=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97557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FDFCE78-7F6C-D48C-79D8-9FC18B7FEEA7}"/>
              </a:ext>
            </a:extLst>
          </p:cNvPr>
          <p:cNvSpPr/>
          <p:nvPr/>
        </p:nvSpPr>
        <p:spPr>
          <a:xfrm>
            <a:off x="73461" y="318850"/>
            <a:ext cx="3929758" cy="6103721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E00D8C-A03F-1907-7005-42437BB08556}"/>
              </a:ext>
            </a:extLst>
          </p:cNvPr>
          <p:cNvSpPr/>
          <p:nvPr/>
        </p:nvSpPr>
        <p:spPr>
          <a:xfrm>
            <a:off x="4114792" y="187446"/>
            <a:ext cx="4408721" cy="231240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8883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B6F20-649B-376D-E5DB-D51C4452B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A3699-8D22-3944-1EC4-66923F9E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4171"/>
            <a:ext cx="10515600" cy="1035958"/>
          </a:xfrm>
        </p:spPr>
        <p:txBody>
          <a:bodyPr>
            <a:normAutofit/>
          </a:bodyPr>
          <a:lstStyle/>
          <a:p>
            <a:pPr algn="ctr"/>
            <a:r>
              <a:rPr lang="bg-BG" sz="2800" dirty="0"/>
              <a:t>Списък </a:t>
            </a:r>
            <a:r>
              <a:rPr lang="en-US" sz="2800" dirty="0"/>
              <a:t>(list)</a:t>
            </a:r>
            <a:endParaRPr lang="bg-BG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57C00-DC7A-C9FB-118D-05074A256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01083"/>
            <a:ext cx="11244943" cy="4858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 =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1, 1, 2, 3, 5, 8, 13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			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Дефиниране</a:t>
            </a:r>
          </a:p>
        </p:txBody>
      </p:sp>
    </p:spTree>
    <p:extLst>
      <p:ext uri="{BB962C8B-B14F-4D97-AF65-F5344CB8AC3E}">
        <p14:creationId xmlns:p14="http://schemas.microsoft.com/office/powerpoint/2010/main" val="267527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9CA4-A726-1488-4EE2-6693122B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4171"/>
            <a:ext cx="10515600" cy="1035958"/>
          </a:xfrm>
        </p:spPr>
        <p:txBody>
          <a:bodyPr>
            <a:normAutofit/>
          </a:bodyPr>
          <a:lstStyle/>
          <a:p>
            <a:pPr algn="ctr"/>
            <a:r>
              <a:rPr lang="bg-BG" sz="2800" dirty="0"/>
              <a:t>Списък </a:t>
            </a:r>
            <a:r>
              <a:rPr lang="en-US" sz="2800" dirty="0"/>
              <a:t>(list)</a:t>
            </a:r>
            <a:endParaRPr lang="bg-BG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2BA8F-6155-02C2-BA1F-D929A82AA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01083"/>
            <a:ext cx="11244943" cy="4858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 =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1, 1, 2, 3, 5, 8, 13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			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Дефиниране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(21)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Добавяне на елемент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	Премахване на елемент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09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13DC8-380B-A855-C18A-CFDA35AAD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579BB-45D1-3269-19D5-9A34556FF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4171"/>
            <a:ext cx="10515600" cy="1035958"/>
          </a:xfrm>
        </p:spPr>
        <p:txBody>
          <a:bodyPr>
            <a:normAutofit/>
          </a:bodyPr>
          <a:lstStyle/>
          <a:p>
            <a:pPr algn="ctr"/>
            <a:r>
              <a:rPr lang="bg-BG" sz="2800" dirty="0"/>
              <a:t>Списък </a:t>
            </a:r>
            <a:r>
              <a:rPr lang="en-US" sz="2800" dirty="0"/>
              <a:t>(list)</a:t>
            </a:r>
            <a:endParaRPr lang="bg-BG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D050A-3F3A-6C37-559D-B7CF3119B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01083"/>
            <a:ext cx="11244943" cy="4858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 =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1, 1, 2, 3, 5, 8, 13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			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Дефиниране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(21)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Добавяне на елемент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	Премахване на елемент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f_2 = [34, 55, 89, 144]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 = f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f_2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	Конкатенация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29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69F79-A087-2E42-E996-BF06F640D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AD269-DBA7-6FC2-449A-7A8A242CC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4171"/>
            <a:ext cx="10515600" cy="1035958"/>
          </a:xfrm>
        </p:spPr>
        <p:txBody>
          <a:bodyPr>
            <a:normAutofit/>
          </a:bodyPr>
          <a:lstStyle/>
          <a:p>
            <a:pPr algn="ctr"/>
            <a:r>
              <a:rPr lang="bg-BG" sz="2800" dirty="0"/>
              <a:t>Списък </a:t>
            </a:r>
            <a:r>
              <a:rPr lang="en-US" sz="2800" dirty="0"/>
              <a:t>(list)</a:t>
            </a:r>
            <a:endParaRPr lang="bg-BG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0A28D-E7D6-0888-F9C2-31C67B759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01083"/>
            <a:ext cx="11244943" cy="4858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 =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1, 1, 2, 3, 5, 8, 13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			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Дефиниране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(21)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Добавяне на елемент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	Премахване на елемент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f_2 = [34, 55, 89, 144]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 = f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f_2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	Конкатенация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44B365-2CF9-87C5-7555-B8A364720277}"/>
              </a:ext>
            </a:extLst>
          </p:cNvPr>
          <p:cNvSpPr txBox="1">
            <a:spLocks/>
          </p:cNvSpPr>
          <p:nvPr/>
        </p:nvSpPr>
        <p:spPr>
          <a:xfrm>
            <a:off x="838199" y="4009344"/>
            <a:ext cx="10885715" cy="213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f.append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(f_2)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308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95008-6C68-406E-2FB7-AB738699A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D0D0-D468-3DFD-0419-D8A18C5F5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4171"/>
            <a:ext cx="10515600" cy="1035958"/>
          </a:xfrm>
        </p:spPr>
        <p:txBody>
          <a:bodyPr>
            <a:normAutofit/>
          </a:bodyPr>
          <a:lstStyle/>
          <a:p>
            <a:pPr algn="ctr"/>
            <a:r>
              <a:rPr lang="bg-BG" sz="2800" dirty="0"/>
              <a:t>Списък </a:t>
            </a:r>
            <a:r>
              <a:rPr lang="en-US" sz="2800" dirty="0"/>
              <a:t>(list)</a:t>
            </a:r>
            <a:endParaRPr lang="bg-BG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C1CF0-B57C-B87D-E38D-F9D55AA5B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01083"/>
            <a:ext cx="11244943" cy="4858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 =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1, 1, 2, 3, 5, 8, 13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			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Дефиниране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(21)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Добавяне на елемент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	Премахване на елемент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f_2 = [34, 55, 89, 144]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 = f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f_2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	Конкатенация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D8574D-F993-DD12-B4EA-92D99CCEBF8B}"/>
              </a:ext>
            </a:extLst>
          </p:cNvPr>
          <p:cNvSpPr txBox="1">
            <a:spLocks/>
          </p:cNvSpPr>
          <p:nvPr/>
        </p:nvSpPr>
        <p:spPr>
          <a:xfrm>
            <a:off x="838199" y="4009344"/>
            <a:ext cx="10885715" cy="213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f.append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(f_2)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[1, 2, 3, “frog”, [0.1, 0.2]]</a:t>
            </a: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110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12FF4-EEE6-6563-1789-1C3FE9B84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8B1F6-C1A7-CC43-64DA-2811A94A6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4171"/>
            <a:ext cx="10515600" cy="1035958"/>
          </a:xfrm>
        </p:spPr>
        <p:txBody>
          <a:bodyPr>
            <a:normAutofit/>
          </a:bodyPr>
          <a:lstStyle/>
          <a:p>
            <a:pPr algn="ctr"/>
            <a:r>
              <a:rPr lang="bg-BG" sz="2800" dirty="0"/>
              <a:t>Списък </a:t>
            </a:r>
            <a:r>
              <a:rPr lang="en-US" sz="2800" dirty="0"/>
              <a:t>(list)</a:t>
            </a:r>
            <a:endParaRPr lang="bg-BG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573CB-AF96-5AEA-923D-37040F061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01083"/>
            <a:ext cx="11244943" cy="4858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 =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1, 1, 2, 3, 5, 8, 13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	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Дефиниране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(21)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Добавяне на елемент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Премахване на елемент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f_2 = [34, 55, 89, 144]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 = f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f_2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Конкатенация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CFB6D2-D3EA-3AA8-F070-146A3A3DE0E1}"/>
              </a:ext>
            </a:extLst>
          </p:cNvPr>
          <p:cNvSpPr txBox="1">
            <a:spLocks/>
          </p:cNvSpPr>
          <p:nvPr/>
        </p:nvSpPr>
        <p:spPr>
          <a:xfrm>
            <a:off x="838199" y="4009344"/>
            <a:ext cx="10885715" cy="2130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f.append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(f_2)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[1, 2, 3, “frog”, [0.1, 0.2]]</a:t>
            </a: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						# 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Брой елементи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							# 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Празен списък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538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B75C5-0106-1A61-BE04-465C3974F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955A-DB74-E723-407A-E13E2F4C9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4171"/>
            <a:ext cx="10515600" cy="1035958"/>
          </a:xfrm>
        </p:spPr>
        <p:txBody>
          <a:bodyPr>
            <a:normAutofit/>
          </a:bodyPr>
          <a:lstStyle/>
          <a:p>
            <a:pPr algn="ctr"/>
            <a:r>
              <a:rPr lang="bg-BG" sz="2800" dirty="0"/>
              <a:t>Списък </a:t>
            </a:r>
            <a:r>
              <a:rPr lang="en-US" sz="2800" dirty="0"/>
              <a:t>(list)</a:t>
            </a:r>
            <a:endParaRPr lang="bg-BG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B0465-C957-2B16-F579-3917C2850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7686"/>
            <a:ext cx="11244943" cy="5606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all_the_same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[7] * 20			# </a:t>
            </a:r>
            <a:r>
              <a:rPr lang="bg-B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Списък с повтарящи се елементи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550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1381</Words>
  <Application>Microsoft Office PowerPoint</Application>
  <PresentationFormat>Widescreen</PresentationFormat>
  <Paragraphs>190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Consolas</vt:lpstr>
      <vt:lpstr>Courier New</vt:lpstr>
      <vt:lpstr>Office Theme</vt:lpstr>
      <vt:lpstr>Аритметични оператори</vt:lpstr>
      <vt:lpstr>Аритметични оператори</vt:lpstr>
      <vt:lpstr>Списък (list)</vt:lpstr>
      <vt:lpstr>Списък (list)</vt:lpstr>
      <vt:lpstr>Списък (list)</vt:lpstr>
      <vt:lpstr>Списък (list)</vt:lpstr>
      <vt:lpstr>Списък (list)</vt:lpstr>
      <vt:lpstr>Списък (list)</vt:lpstr>
      <vt:lpstr>Списък (list)</vt:lpstr>
      <vt:lpstr>Списък (list)</vt:lpstr>
      <vt:lpstr>Списък (list)</vt:lpstr>
      <vt:lpstr>Списък (list)</vt:lpstr>
      <vt:lpstr>Списък (list)</vt:lpstr>
      <vt:lpstr>Списък (list)</vt:lpstr>
      <vt:lpstr>List comprehension</vt:lpstr>
      <vt:lpstr>List comprehension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Rumen Stamatov</dc:creator>
  <cp:lastModifiedBy>Rumen Stamatov</cp:lastModifiedBy>
  <cp:revision>14</cp:revision>
  <dcterms:created xsi:type="dcterms:W3CDTF">2025-03-15T06:43:35Z</dcterms:created>
  <dcterms:modified xsi:type="dcterms:W3CDTF">2025-03-27T10:59:47Z</dcterms:modified>
</cp:coreProperties>
</file>