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0" r:id="rId2"/>
    <p:sldId id="312" r:id="rId3"/>
    <p:sldId id="313" r:id="rId4"/>
    <p:sldId id="314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CE24F-843A-45DB-A72B-F56EF303144C}" type="datetimeFigureOut">
              <a:rPr lang="bg-BG" smtClean="0"/>
              <a:t>19.4.2025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A0FE1-CCC9-4984-9C85-8A274FC0386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058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A0FE1-CCC9-4984-9C85-8A274FC03862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139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14C7-2FB6-384F-FE04-20E03DA43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1568F-A44C-D891-A113-8EBAA2202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4749-F24E-A591-9A57-A881D9AB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19.4.2025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3188-0128-678C-3A75-FA072DE1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EC023-AC37-E141-4642-8A9F5E9C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632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07CF-7101-A599-1062-47EF6D6B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4B414-FF2F-365E-9E7F-5F1FEE6A8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78354-B9AC-15EE-5EA0-F259F22A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19.4.2025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7EE96-1636-089E-18FE-C3FE25EB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67ED-94FE-7B9B-36BB-2350E461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955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07EA8-58F1-37DC-1E65-24C3C5FF7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06EF9-8B1C-3DEE-A57D-17378FDEC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52B24-8AEF-4117-6500-B5AB17D7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19.4.2025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B5BE5-D069-3EE7-3FF2-2C3FA171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4191C-58B2-FBE2-623C-804C0836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896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6DDD-6B4A-8A1C-EC8A-9127E015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85F8-335C-41E4-925C-8F3372518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9EE6D-7365-D6E0-4AA1-BEB24629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19.4.2025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D941E-5CA6-7062-F277-CE4A1C92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E12C1-B7DB-64AB-8935-91BE8601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393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A3B8-CA0C-7DAE-3E16-CC57756F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4E6B4-6A08-19F9-88C9-10AF324F0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EA8DC-F6D2-5497-10DB-729A39FD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19.4.2025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7F23-A020-2393-65CD-9131E3C6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D512D-F908-2491-F960-75B96062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96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1967-7849-BF30-C3E8-788C9053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56F-9CE3-2D57-AE79-3C36C4A69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AFAF7-0936-2452-1363-7FA4BC88F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1FE70-4163-10CF-4DFD-93BF02F3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19.4.2025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33908-471F-263D-A59C-4CB0219D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BBF76-4CC7-76E0-835D-F39F775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159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6A54-EB8E-ED04-574F-A2DC73F3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A9865-DF00-E498-F709-E62E8E04C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662DD-A0B4-4721-4014-589CD6FB3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8E582-6E4D-8F6E-2E06-02446C138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7300F-E282-7F89-9916-FF6332B5C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8B2E7-7FD5-332F-E509-CA38E709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19.4.2025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CDEC8-2C06-23CF-E258-DC1F1A69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78784-FCF1-171C-8070-C1741CA4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85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3E84-F80C-418F-04D7-6EA55201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1A22A3-AA04-C9B2-BE21-BEE48CCE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19.4.2025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E723D-650D-2BBB-9C8A-6BEFCD3E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B0A29-792B-6ABA-F070-1E94EBCA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180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E2972-095B-6314-6C8A-6F0B05B7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19.4.2025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48F75-9DCE-ADCD-4581-8F673584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E2EF5-2DE7-3F76-7610-60C4A90A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84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7F11-5DC5-ACC8-F34F-7F607538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A7441-41F6-2860-050F-7576A6D31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FCB68-539D-0370-AF4D-4F38D452C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77F02-251C-9072-3848-CB5E6EC9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19.4.2025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1DB27-A4EC-28A9-E9E7-CF134A46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8D1E5-1169-B37C-C049-639AB3C1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844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E0DA-314A-E43F-5947-B9E36F65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3B3060-3E9B-4B34-8612-B77756970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E3F76-A916-7E7C-F8C2-189197638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FA7AB-647D-B732-88BB-3F372A3C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19.4.2025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9CC23-0F8A-D6B4-E575-88C5272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5BAD7-413E-BB17-3C69-A07F1800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260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9FBFE-A867-697E-7B1E-23B5A196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A698B-F869-0A13-FF27-152390893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0AA6C-A933-B344-61B1-EED907E9D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1956BA-7845-4B1B-83A9-6EF782098F01}" type="datetimeFigureOut">
              <a:rPr lang="bg-BG" smtClean="0"/>
              <a:t>19.4.2025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DC1D5-B115-A53C-C117-0A379D877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74AC0-B3B9-417B-79A3-3080FA6F0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662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950A-6FD1-F72C-4A8F-AE9A4AF2F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96DB-6803-C6A6-EDFB-2B33F12B4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767" y="198330"/>
            <a:ext cx="3755571" cy="766989"/>
          </a:xfrm>
        </p:spPr>
        <p:txBody>
          <a:bodyPr>
            <a:normAutofit/>
          </a:bodyPr>
          <a:lstStyle/>
          <a:p>
            <a:pPr algn="ctr"/>
            <a:r>
              <a:rPr lang="bg-BG" sz="2000" b="1" dirty="0"/>
              <a:t>Аритметични оператори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8018FA-D9FA-0564-6677-36CB718DD3BA}"/>
              </a:ext>
            </a:extLst>
          </p:cNvPr>
          <p:cNvSpPr txBox="1">
            <a:spLocks/>
          </p:cNvSpPr>
          <p:nvPr/>
        </p:nvSpPr>
        <p:spPr>
          <a:xfrm>
            <a:off x="-19061" y="1406376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000" b="1" dirty="0"/>
              <a:t>Сравнение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EE3CAB-A418-15C7-04EA-D5305309F945}"/>
              </a:ext>
            </a:extLst>
          </p:cNvPr>
          <p:cNvSpPr txBox="1">
            <a:spLocks/>
          </p:cNvSpPr>
          <p:nvPr/>
        </p:nvSpPr>
        <p:spPr>
          <a:xfrm>
            <a:off x="111567" y="2937579"/>
            <a:ext cx="3755571" cy="153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а = 2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= 3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+= 1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 = a + b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(“The sum is “</a:t>
            </a: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90D2A9-42B9-2E3B-6E22-6BC56198D451}"/>
              </a:ext>
            </a:extLst>
          </p:cNvPr>
          <p:cNvSpPr txBox="1">
            <a:spLocks/>
          </p:cNvSpPr>
          <p:nvPr/>
        </p:nvSpPr>
        <p:spPr>
          <a:xfrm>
            <a:off x="73466" y="2547677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000" b="1" dirty="0"/>
              <a:t>Променливи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AB49C8-6BA4-B145-808A-7D69D18876AB}"/>
              </a:ext>
            </a:extLst>
          </p:cNvPr>
          <p:cNvSpPr/>
          <p:nvPr/>
        </p:nvSpPr>
        <p:spPr>
          <a:xfrm>
            <a:off x="141520" y="383389"/>
            <a:ext cx="3804553" cy="100862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70BAA4-AABA-0CE5-8C45-5729C6D20F92}"/>
              </a:ext>
            </a:extLst>
          </p:cNvPr>
          <p:cNvSpPr/>
          <p:nvPr/>
        </p:nvSpPr>
        <p:spPr>
          <a:xfrm>
            <a:off x="144218" y="1588347"/>
            <a:ext cx="3829036" cy="9660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C616AC-321C-B7BA-CE37-63EDF5A6FA57}"/>
              </a:ext>
            </a:extLst>
          </p:cNvPr>
          <p:cNvSpPr/>
          <p:nvPr/>
        </p:nvSpPr>
        <p:spPr>
          <a:xfrm>
            <a:off x="111567" y="2725196"/>
            <a:ext cx="3804551" cy="15434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A9DA9E-1F51-0017-CB63-106153BBEBA8}"/>
              </a:ext>
            </a:extLst>
          </p:cNvPr>
          <p:cNvSpPr/>
          <p:nvPr/>
        </p:nvSpPr>
        <p:spPr>
          <a:xfrm>
            <a:off x="103421" y="4387780"/>
            <a:ext cx="3856242" cy="17974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04B7E6C-95F5-C932-9E6B-ACD948758667}"/>
              </a:ext>
            </a:extLst>
          </p:cNvPr>
          <p:cNvSpPr txBox="1">
            <a:spLocks/>
          </p:cNvSpPr>
          <p:nvPr/>
        </p:nvSpPr>
        <p:spPr>
          <a:xfrm>
            <a:off x="332022" y="4237079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000" b="1" dirty="0"/>
              <a:t>Стрингове и събстрингове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9B7CE17-4DB8-DE14-4A9A-7EB9B531C8D7}"/>
              </a:ext>
            </a:extLst>
          </p:cNvPr>
          <p:cNvSpPr txBox="1">
            <a:spLocks/>
          </p:cNvSpPr>
          <p:nvPr/>
        </p:nvSpPr>
        <p:spPr>
          <a:xfrm>
            <a:off x="141520" y="4763349"/>
            <a:ext cx="4114797" cy="1454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seq = “GGGGAAGGGG”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length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(seq)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loc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seq.find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(“AA”)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seq[4:6]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seq[:3] + seq[-3:]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C7DA09-B1C1-EFFD-D212-1E69EADA5CF3}"/>
              </a:ext>
            </a:extLst>
          </p:cNvPr>
          <p:cNvSpPr/>
          <p:nvPr/>
        </p:nvSpPr>
        <p:spPr>
          <a:xfrm>
            <a:off x="4177384" y="329735"/>
            <a:ext cx="4125689" cy="21380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20BB39-5817-4CB4-3210-509920922E5F}"/>
              </a:ext>
            </a:extLst>
          </p:cNvPr>
          <p:cNvSpPr txBox="1"/>
          <p:nvPr/>
        </p:nvSpPr>
        <p:spPr>
          <a:xfrm>
            <a:off x="4351563" y="670178"/>
            <a:ext cx="42508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 % 3 == 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(“Divisible by 3”)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 % 4 == 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(“Divisible by 4”)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(“Div by none”)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28BF9E9-15A0-4513-2B36-994B1B07B787}"/>
              </a:ext>
            </a:extLst>
          </p:cNvPr>
          <p:cNvSpPr txBox="1">
            <a:spLocks/>
          </p:cNvSpPr>
          <p:nvPr/>
        </p:nvSpPr>
        <p:spPr>
          <a:xfrm>
            <a:off x="4090291" y="145661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if </a:t>
            </a:r>
            <a:r>
              <a:rPr lang="bg-BG" sz="2000" b="1" dirty="0"/>
              <a:t>оператор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7497EA7-4F53-14FA-E25E-58044288055D}"/>
              </a:ext>
            </a:extLst>
          </p:cNvPr>
          <p:cNvSpPr txBox="1">
            <a:spLocks/>
          </p:cNvSpPr>
          <p:nvPr/>
        </p:nvSpPr>
        <p:spPr>
          <a:xfrm>
            <a:off x="4289009" y="2906961"/>
            <a:ext cx="4495800" cy="153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17</a:t>
            </a: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(2, a):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a %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0: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B079F20-0D6B-90D3-1509-5B34545B6E8E}"/>
              </a:ext>
            </a:extLst>
          </p:cNvPr>
          <p:cNvSpPr txBox="1">
            <a:spLocks/>
          </p:cNvSpPr>
          <p:nvPr/>
        </p:nvSpPr>
        <p:spPr>
          <a:xfrm>
            <a:off x="4547512" y="4894513"/>
            <a:ext cx="3668492" cy="17425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17</a:t>
            </a: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is_prime = True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 a: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a %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0: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is_prime = False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A3D2DF4-9B37-CD7B-8D3C-7A01E04728C3}"/>
              </a:ext>
            </a:extLst>
          </p:cNvPr>
          <p:cNvSpPr txBox="1">
            <a:spLocks/>
          </p:cNvSpPr>
          <p:nvPr/>
        </p:nvSpPr>
        <p:spPr>
          <a:xfrm>
            <a:off x="4267239" y="2397298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for </a:t>
            </a:r>
            <a:r>
              <a:rPr lang="bg-BG" sz="2000" b="1" dirty="0"/>
              <a:t>цикъл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A46D46-06FD-6505-8954-3B8396BB4A42}"/>
              </a:ext>
            </a:extLst>
          </p:cNvPr>
          <p:cNvSpPr/>
          <p:nvPr/>
        </p:nvSpPr>
        <p:spPr>
          <a:xfrm>
            <a:off x="4180141" y="2588440"/>
            <a:ext cx="4125689" cy="17192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7EA663C-6AD0-C82A-ADAC-9505F99C075B}"/>
              </a:ext>
            </a:extLst>
          </p:cNvPr>
          <p:cNvSpPr txBox="1">
            <a:spLocks/>
          </p:cNvSpPr>
          <p:nvPr/>
        </p:nvSpPr>
        <p:spPr>
          <a:xfrm>
            <a:off x="4003219" y="4307692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while </a:t>
            </a:r>
            <a:r>
              <a:rPr lang="bg-BG" sz="2000" b="1" dirty="0"/>
              <a:t>цикъл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FFB3E67-EAD0-F1B0-6BAB-96409190153D}"/>
              </a:ext>
            </a:extLst>
          </p:cNvPr>
          <p:cNvSpPr/>
          <p:nvPr/>
        </p:nvSpPr>
        <p:spPr>
          <a:xfrm>
            <a:off x="4166523" y="4487859"/>
            <a:ext cx="4125689" cy="207147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C68CB67-A858-7CCE-EA8B-65980F513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00892"/>
              </p:ext>
            </p:extLst>
          </p:nvPr>
        </p:nvGraphicFramePr>
        <p:xfrm>
          <a:off x="195942" y="824446"/>
          <a:ext cx="3341912" cy="398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416">
                  <a:extLst>
                    <a:ext uri="{9D8B030D-6E8A-4147-A177-3AD203B41FA5}">
                      <a16:colId xmlns:a16="http://schemas.microsoft.com/office/drawing/2014/main" val="3850521415"/>
                    </a:ext>
                  </a:extLst>
                </a:gridCol>
                <a:gridCol w="477416">
                  <a:extLst>
                    <a:ext uri="{9D8B030D-6E8A-4147-A177-3AD203B41FA5}">
                      <a16:colId xmlns:a16="http://schemas.microsoft.com/office/drawing/2014/main" val="4260874084"/>
                    </a:ext>
                  </a:extLst>
                </a:gridCol>
                <a:gridCol w="477416">
                  <a:extLst>
                    <a:ext uri="{9D8B030D-6E8A-4147-A177-3AD203B41FA5}">
                      <a16:colId xmlns:a16="http://schemas.microsoft.com/office/drawing/2014/main" val="222773456"/>
                    </a:ext>
                  </a:extLst>
                </a:gridCol>
                <a:gridCol w="477416">
                  <a:extLst>
                    <a:ext uri="{9D8B030D-6E8A-4147-A177-3AD203B41FA5}">
                      <a16:colId xmlns:a16="http://schemas.microsoft.com/office/drawing/2014/main" val="3237934706"/>
                    </a:ext>
                  </a:extLst>
                </a:gridCol>
                <a:gridCol w="477416">
                  <a:extLst>
                    <a:ext uri="{9D8B030D-6E8A-4147-A177-3AD203B41FA5}">
                      <a16:colId xmlns:a16="http://schemas.microsoft.com/office/drawing/2014/main" val="2515371403"/>
                    </a:ext>
                  </a:extLst>
                </a:gridCol>
                <a:gridCol w="477416">
                  <a:extLst>
                    <a:ext uri="{9D8B030D-6E8A-4147-A177-3AD203B41FA5}">
                      <a16:colId xmlns:a16="http://schemas.microsoft.com/office/drawing/2014/main" val="2428668256"/>
                    </a:ext>
                  </a:extLst>
                </a:gridCol>
                <a:gridCol w="477416">
                  <a:extLst>
                    <a:ext uri="{9D8B030D-6E8A-4147-A177-3AD203B41FA5}">
                      <a16:colId xmlns:a16="http://schemas.microsoft.com/office/drawing/2014/main" val="2426282675"/>
                    </a:ext>
                  </a:extLst>
                </a:gridCol>
              </a:tblGrid>
              <a:tr h="398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//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6824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24CDA24-CA4A-F2B5-E486-B8D43E9B3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69314"/>
              </p:ext>
            </p:extLst>
          </p:nvPr>
        </p:nvGraphicFramePr>
        <p:xfrm>
          <a:off x="354660" y="1962659"/>
          <a:ext cx="2975430" cy="434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905">
                  <a:extLst>
                    <a:ext uri="{9D8B030D-6E8A-4147-A177-3AD203B41FA5}">
                      <a16:colId xmlns:a16="http://schemas.microsoft.com/office/drawing/2014/main" val="854538102"/>
                    </a:ext>
                  </a:extLst>
                </a:gridCol>
                <a:gridCol w="495905">
                  <a:extLst>
                    <a:ext uri="{9D8B030D-6E8A-4147-A177-3AD203B41FA5}">
                      <a16:colId xmlns:a16="http://schemas.microsoft.com/office/drawing/2014/main" val="2369642083"/>
                    </a:ext>
                  </a:extLst>
                </a:gridCol>
                <a:gridCol w="495905">
                  <a:extLst>
                    <a:ext uri="{9D8B030D-6E8A-4147-A177-3AD203B41FA5}">
                      <a16:colId xmlns:a16="http://schemas.microsoft.com/office/drawing/2014/main" val="1241043346"/>
                    </a:ext>
                  </a:extLst>
                </a:gridCol>
                <a:gridCol w="495905">
                  <a:extLst>
                    <a:ext uri="{9D8B030D-6E8A-4147-A177-3AD203B41FA5}">
                      <a16:colId xmlns:a16="http://schemas.microsoft.com/office/drawing/2014/main" val="4247082541"/>
                    </a:ext>
                  </a:extLst>
                </a:gridCol>
                <a:gridCol w="495905">
                  <a:extLst>
                    <a:ext uri="{9D8B030D-6E8A-4147-A177-3AD203B41FA5}">
                      <a16:colId xmlns:a16="http://schemas.microsoft.com/office/drawing/2014/main" val="1991411621"/>
                    </a:ext>
                  </a:extLst>
                </a:gridCol>
                <a:gridCol w="495905">
                  <a:extLst>
                    <a:ext uri="{9D8B030D-6E8A-4147-A177-3AD203B41FA5}">
                      <a16:colId xmlns:a16="http://schemas.microsoft.com/office/drawing/2014/main" val="1130447020"/>
                    </a:ext>
                  </a:extLst>
                </a:gridCol>
              </a:tblGrid>
              <a:tr h="4346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==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9755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DEFB98-C3CF-A54A-9614-436D28000170}"/>
              </a:ext>
            </a:extLst>
          </p:cNvPr>
          <p:cNvSpPr txBox="1"/>
          <p:nvPr/>
        </p:nvSpPr>
        <p:spPr>
          <a:xfrm>
            <a:off x="8534384" y="619149"/>
            <a:ext cx="42508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[1, 2, 3, 5, 8]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[2:4]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(15)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 7 not in a:</a:t>
            </a: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(“7 not here”)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CAE389-BA51-4537-ED6E-2ACE0BC41E29}"/>
              </a:ext>
            </a:extLst>
          </p:cNvPr>
          <p:cNvSpPr txBox="1">
            <a:spLocks/>
          </p:cNvSpPr>
          <p:nvPr/>
        </p:nvSpPr>
        <p:spPr>
          <a:xfrm>
            <a:off x="8202349" y="122625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000" b="1" dirty="0"/>
              <a:t>Списъци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DD041AA-4B1B-D912-96BE-73D6E21EE93B}"/>
              </a:ext>
            </a:extLst>
          </p:cNvPr>
          <p:cNvSpPr/>
          <p:nvPr/>
        </p:nvSpPr>
        <p:spPr>
          <a:xfrm>
            <a:off x="8449989" y="351563"/>
            <a:ext cx="3546070" cy="21380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68BFEDA-F3C7-EEDB-94A7-EB1D2E7EE0F0}"/>
              </a:ext>
            </a:extLst>
          </p:cNvPr>
          <p:cNvSpPr txBox="1">
            <a:spLocks/>
          </p:cNvSpPr>
          <p:nvPr/>
        </p:nvSpPr>
        <p:spPr>
          <a:xfrm>
            <a:off x="8185969" y="2375733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000" b="1" dirty="0"/>
              <a:t>Графики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16C843E-67F2-3F38-4452-686B767244D9}"/>
              </a:ext>
            </a:extLst>
          </p:cNvPr>
          <p:cNvSpPr/>
          <p:nvPr/>
        </p:nvSpPr>
        <p:spPr>
          <a:xfrm>
            <a:off x="8433609" y="2604671"/>
            <a:ext cx="3546070" cy="15319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E796F1-5600-B19A-BD95-2CC875BBCF09}"/>
              </a:ext>
            </a:extLst>
          </p:cNvPr>
          <p:cNvSpPr txBox="1"/>
          <p:nvPr/>
        </p:nvSpPr>
        <p:spPr>
          <a:xfrm>
            <a:off x="8534384" y="2855161"/>
            <a:ext cx="42508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[1,2,3,4]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= [0.2, 0.3, 0.4, 0.8]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FB04AF2-7B93-4FF6-C272-0430FA0CA8D9}"/>
              </a:ext>
            </a:extLst>
          </p:cNvPr>
          <p:cNvSpPr/>
          <p:nvPr/>
        </p:nvSpPr>
        <p:spPr>
          <a:xfrm>
            <a:off x="8469078" y="4204624"/>
            <a:ext cx="3546070" cy="18151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A57DAF-92FA-1BDD-0266-D2C7CE78A693}"/>
              </a:ext>
            </a:extLst>
          </p:cNvPr>
          <p:cNvSpPr txBox="1"/>
          <p:nvPr/>
        </p:nvSpPr>
        <p:spPr>
          <a:xfrm>
            <a:off x="8569853" y="4455114"/>
            <a:ext cx="42508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([[1,2,3],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 [4,0,1]])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x[0:1, 1:2]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6D3B889-684E-9186-1283-2E9C87E4BF52}"/>
              </a:ext>
            </a:extLst>
          </p:cNvPr>
          <p:cNvSpPr txBox="1">
            <a:spLocks/>
          </p:cNvSpPr>
          <p:nvPr/>
        </p:nvSpPr>
        <p:spPr>
          <a:xfrm>
            <a:off x="8185969" y="3963053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000" b="1" dirty="0"/>
              <a:t>Масиви</a:t>
            </a:r>
          </a:p>
        </p:txBody>
      </p:sp>
    </p:spTree>
    <p:extLst>
      <p:ext uri="{BB962C8B-B14F-4D97-AF65-F5344CB8AC3E}">
        <p14:creationId xmlns:p14="http://schemas.microsoft.com/office/powerpoint/2010/main" val="115889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B1613-76D9-9E5B-729B-64044ACDE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2400" dirty="0"/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fruits: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x: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newlist.append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92075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09181DEA-AEE5-548D-9BF8-FCF9FB5EB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398" y="952503"/>
            <a:ext cx="7025716" cy="495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2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5A0CD3-4121-D061-D87B-E166FAE39485}"/>
              </a:ext>
            </a:extLst>
          </p:cNvPr>
          <p:cNvSpPr txBox="1"/>
          <p:nvPr/>
        </p:nvSpPr>
        <p:spPr>
          <a:xfrm>
            <a:off x="1132115" y="533400"/>
            <a:ext cx="992777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input data</a:t>
            </a:r>
          </a:p>
          <a:p>
            <a:endParaRPr lang="bg-BG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the empty list</a:t>
            </a:r>
          </a:p>
          <a:p>
            <a:endParaRPr lang="bg-BG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Iterate over </a:t>
            </a:r>
            <a:r>
              <a:rPr lang="bg-BG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input </a:t>
            </a:r>
            <a:r>
              <a:rPr lang="bg-BG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coordinates</a:t>
            </a:r>
          </a:p>
          <a:p>
            <a:endParaRPr lang="bg-BG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Take the coordinates of the current point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Take the coordinates of the second point</a:t>
            </a:r>
          </a:p>
          <a:p>
            <a:endParaRPr lang="bg-BG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Calculate the distance between the points</a:t>
            </a:r>
          </a:p>
          <a:p>
            <a:endParaRPr lang="bg-BG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Append to the list</a:t>
            </a:r>
          </a:p>
          <a:p>
            <a:endParaRPr lang="bg-BG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 the result</a:t>
            </a:r>
          </a:p>
        </p:txBody>
      </p:sp>
    </p:spTree>
    <p:extLst>
      <p:ext uri="{BB962C8B-B14F-4D97-AF65-F5344CB8AC3E}">
        <p14:creationId xmlns:p14="http://schemas.microsoft.com/office/powerpoint/2010/main" val="1726587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397</Words>
  <Application>Microsoft Office PowerPoint</Application>
  <PresentationFormat>Widescreen</PresentationFormat>
  <Paragraphs>83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Consolas</vt:lpstr>
      <vt:lpstr>Courier New</vt:lpstr>
      <vt:lpstr>Office Theme</vt:lpstr>
      <vt:lpstr>Аритметични оператори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Rumen Stamatov</dc:creator>
  <cp:lastModifiedBy>Rumen Stamatov</cp:lastModifiedBy>
  <cp:revision>19</cp:revision>
  <dcterms:created xsi:type="dcterms:W3CDTF">2025-03-15T06:43:35Z</dcterms:created>
  <dcterms:modified xsi:type="dcterms:W3CDTF">2025-04-19T05:28:56Z</dcterms:modified>
</cp:coreProperties>
</file>