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Distributions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3519ACF5-AE55-41C7-9395-4A77033F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5949BB-6193-B9FE-CC77-8F1DB170A186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0C3A32-E5AB-BEE5-5D41-7F2B30B09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746" y="256905"/>
            <a:ext cx="3240000" cy="220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0352" cy="4351338"/>
          </a:xfrm>
        </p:spPr>
        <p:txBody>
          <a:bodyPr/>
          <a:lstStyle/>
          <a:p>
            <a:pPr lvl="0"/>
            <a:r>
              <a:rPr dirty="0"/>
              <a:t>Describes data with exactly two outcomes (0/1, yes/no)</a:t>
            </a:r>
          </a:p>
          <a:p>
            <a:pPr lvl="0"/>
            <a:r>
              <a:rPr dirty="0"/>
              <a:t>Count of “successes” in series of independent trials</a:t>
            </a:r>
          </a:p>
          <a:p>
            <a:pPr lvl="0"/>
            <a:r>
              <a:rPr dirty="0"/>
              <a:t>Examples: coin flips, germination success, presence/absence</a:t>
            </a:r>
          </a:p>
          <a:p>
            <a:pPr lvl="0"/>
            <a:r>
              <a:rPr dirty="0"/>
              <a:t>Two parameters: number of trials (n) and probability (p)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754E31-B415-FE99-2470-A68E2ED68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552" y="1690688"/>
            <a:ext cx="5536339" cy="395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Distribution Diagnosis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Develop expectation based on data type</a:t>
            </a:r>
          </a:p>
          <a:p>
            <a:pPr lvl="0"/>
            <a:r>
              <a:t>Graph data with histogram and q-q plot</a:t>
            </a:r>
          </a:p>
          <a:p>
            <a:pPr lvl="0"/>
            <a:r>
              <a:t>Compare q-q plots with different theoretical distributions</a:t>
            </a:r>
          </a:p>
          <a:p>
            <a:pPr lvl="0"/>
            <a:r>
              <a:t>Try transformations if assumptions violated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Diagnostic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Subjective endeavor requiring experience</a:t>
            </a:r>
          </a:p>
          <a:p>
            <a:pPr lvl="0"/>
            <a:r>
              <a:t>First examine type of data for expected distribution</a:t>
            </a:r>
          </a:p>
          <a:p>
            <a:pPr lvl="0"/>
            <a:r>
              <a:t>Use both graphical and statistical tests</a:t>
            </a:r>
          </a:p>
          <a:p>
            <a:pPr lvl="0"/>
            <a:r>
              <a:t>Consider transformations to meet assumptions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and use histograms to evaluate data distribution</a:t>
            </a:r>
          </a:p>
          <a:p>
            <a:pPr lvl="0"/>
            <a:r>
              <a:t>Identify Gaussian data and understand it’s not “normal”</a:t>
            </a:r>
          </a:p>
          <a:p>
            <a:pPr lvl="0"/>
            <a:r>
              <a:t>Identify Poisson and Binomial data distributions</a:t>
            </a:r>
          </a:p>
          <a:p>
            <a:pPr lvl="0"/>
            <a:r>
              <a:t>Diagnose common data distributions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Sampling underpins traditional statistics fundamentals</a:t>
            </a:r>
          </a:p>
          <a:p>
            <a:pPr lvl="0"/>
            <a:r>
              <a:t>Population of interest cannot be directly measured</a:t>
            </a:r>
          </a:p>
          <a:p>
            <a:pPr lvl="0"/>
            <a:r>
              <a:t>Sample to estimate real measures of population</a:t>
            </a:r>
          </a:p>
          <a:p>
            <a:pPr lvl="0"/>
            <a:r>
              <a:t>Error depends on population variation and sample size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Histogram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Plots numeric variable on x-axis (continuous or integers)</a:t>
            </a:r>
          </a:p>
          <a:p>
            <a:pPr lvl="0"/>
            <a:r>
              <a:t>Frequency or proportion of observations on y-axis</a:t>
            </a:r>
          </a:p>
          <a:p>
            <a:pPr lvl="0"/>
            <a:r>
              <a:t>Bars represent counts in ranges called “bins”</a:t>
            </a:r>
          </a:p>
          <a:p>
            <a:pPr lvl="0"/>
            <a:r>
              <a:t>Shape reveals distribution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D30B5-267E-D649-0E1B-DF0D71DDC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720" y="4772439"/>
            <a:ext cx="2591162" cy="50489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5102F76-264C-A67B-BF71-F61F1815A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09" y="3466208"/>
            <a:ext cx="4337891" cy="309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Simulation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1476" cy="4351338"/>
          </a:xfrm>
        </p:spPr>
        <p:txBody>
          <a:bodyPr/>
          <a:lstStyle/>
          <a:p>
            <a:pPr lvl="0"/>
            <a:r>
              <a:rPr dirty="0"/>
              <a:t>Compare sample means to true population mean</a:t>
            </a:r>
          </a:p>
          <a:p>
            <a:pPr lvl="0"/>
            <a:r>
              <a:rPr dirty="0"/>
              <a:t>Sample means vary randomly around true mean</a:t>
            </a:r>
          </a:p>
          <a:p>
            <a:pPr lvl="0"/>
            <a:r>
              <a:rPr dirty="0"/>
              <a:t>Most samples close to true mean, fewer farther away</a:t>
            </a:r>
          </a:p>
          <a:p>
            <a:pPr lvl="0"/>
            <a:r>
              <a:rPr dirty="0"/>
              <a:t>Demonstrates sampling distribution concept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D539BA-008F-D0E5-8AED-2D936D33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044" y="1690688"/>
            <a:ext cx="5573829" cy="398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Gaussian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7722" cy="4351338"/>
          </a:xfrm>
        </p:spPr>
        <p:txBody>
          <a:bodyPr/>
          <a:lstStyle/>
          <a:p>
            <a:pPr lvl="0"/>
            <a:r>
              <a:rPr dirty="0"/>
              <a:t>Classic “bell curve” shaped distribution</a:t>
            </a:r>
          </a:p>
          <a:p>
            <a:pPr lvl="0"/>
            <a:r>
              <a:rPr dirty="0"/>
              <a:t>Most important for continuous numeric variables</a:t>
            </a:r>
          </a:p>
          <a:p>
            <a:pPr lvl="0"/>
            <a:r>
              <a:rPr dirty="0"/>
              <a:t>Expected for measurements like height, weight, length</a:t>
            </a:r>
          </a:p>
          <a:p>
            <a:pPr lvl="0"/>
            <a:r>
              <a:rPr dirty="0"/>
              <a:t>Described by mean and variance parameters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6A4AEE5-F39F-4DB4-054C-A223B843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543" y="1690688"/>
            <a:ext cx="5319872" cy="379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Gaussian Assumptions 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Linear models assume Gaussian residuals (not raw data)</a:t>
            </a:r>
          </a:p>
          <a:p>
            <a:pPr lvl="0"/>
            <a:r>
              <a:t>Must test assumption for regression and ANOVA</a:t>
            </a:r>
          </a:p>
          <a:p>
            <a:pPr lvl="0"/>
            <a:r>
              <a:t>Two parameters: mean and variance control shape</a:t>
            </a:r>
          </a:p>
          <a:p>
            <a:pPr lvl="0"/>
            <a:r>
              <a:t>Different means shift curve position, different variances change spread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Quartile-Quartile (Q-Q)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Compare data to theoretical Gaussian expectation</a:t>
            </a:r>
          </a:p>
          <a:p>
            <a:pPr lvl="0"/>
            <a:r>
              <a:t>Straight diagonal line indicates perfect Gaussian fit</a:t>
            </a:r>
          </a:p>
          <a:p>
            <a:pPr lvl="0"/>
            <a:r>
              <a:t>Systematic deviation indicates non-Gaussian distribution</a:t>
            </a:r>
          </a:p>
          <a:p>
            <a:pPr lvl="0"/>
            <a:r>
              <a:t>Useful diagnostic for model 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E6E0C-82F1-DC6A-A68D-D9286103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347" y="3882489"/>
            <a:ext cx="3887236" cy="2793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1213" cy="4351338"/>
          </a:xfrm>
        </p:spPr>
        <p:txBody>
          <a:bodyPr/>
          <a:lstStyle/>
          <a:p>
            <a:pPr lvl="0"/>
            <a:r>
              <a:rPr dirty="0"/>
              <a:t>Used for count data of discrete events</a:t>
            </a:r>
          </a:p>
          <a:p>
            <a:pPr lvl="0"/>
            <a:r>
              <a:rPr dirty="0"/>
              <a:t>Classic example: events occurring over time/space</a:t>
            </a:r>
          </a:p>
          <a:p>
            <a:pPr lvl="0"/>
            <a:r>
              <a:rPr dirty="0"/>
              <a:t>Data typically skewed to the right</a:t>
            </a:r>
          </a:p>
          <a:p>
            <a:pPr lvl="0"/>
            <a:r>
              <a:rPr dirty="0"/>
              <a:t>Single parameter λ (lambda) describes mean and variance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4B31DD-1279-1C50-93A3-2CD2DB01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69" y="1690688"/>
            <a:ext cx="5491213" cy="392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370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Distributions</vt:lpstr>
      <vt:lpstr>Learning Objectives</vt:lpstr>
      <vt:lpstr>Sampling and Statistical Inference</vt:lpstr>
      <vt:lpstr>Histogram Usage</vt:lpstr>
      <vt:lpstr>Simulation of Samples</vt:lpstr>
      <vt:lpstr>Gaussian Distribution</vt:lpstr>
      <vt:lpstr>Gaussian Assumptions in Analysis</vt:lpstr>
      <vt:lpstr>Quartile-Quartile (Q-Q) Plots</vt:lpstr>
      <vt:lpstr>Poisson Distribution</vt:lpstr>
      <vt:lpstr>Binomial Distribution</vt:lpstr>
      <vt:lpstr>Distribution Diagnosis Process</vt:lpstr>
      <vt:lpstr>Diagnostic Best Practices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2025-07-08T13:53:01Z</dcterms:modified>
</cp:coreProperties>
</file>