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B389-BCFD-877D-F546-82ADAA71A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3FB0D7-8490-EB94-A6EE-3138359298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93A00-FF00-9C01-4A4B-CD2227BFB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CF1A7-0A24-3456-578C-11FCCE232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54806-9638-A4C0-8280-622A4C95A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222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54F40-5657-B84B-5EBB-68F8569C3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217EBE-FA1C-87B9-7777-10F0B3286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DDB45-A506-346B-0A69-C3DCFA33E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29928-E123-796F-F856-DB2D49688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631D0-D481-EE98-8800-DA30A471C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69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B8A7F3-39CB-9C87-DE16-D4242D8A19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33B132-DF94-DE9F-1C9E-113396EA0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15072-F10E-616A-002E-472E5A15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A6573-D0CF-9E4A-092A-F550E85F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4D222-2A10-22A8-4AC8-1A9226FB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887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6A1BD-78C5-5CF7-78B6-0794D87F3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9409-4FE5-857B-E042-E02189516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8F357-5CE0-92F4-073B-33693B2CA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676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46844-194D-BE44-5B4B-DF68C95CA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29141-71D1-B3C3-4404-2D8380EFE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8259C-29E0-58AC-7E93-A3903E0F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36B1D-FB56-3BB7-EA5A-090E34D35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090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FC14-7AF5-69EE-C4D3-5EF6073B4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08056-6333-3D69-A4C9-DDF04BE2E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324D4-5482-505B-2B33-75FEC588B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E910A-587C-2EC8-6A2C-5FF76605C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E4256-5857-C4D2-DFCE-3914A8AE9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1E9B9-6383-D054-C576-7916AB00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0446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76E5E-FF4B-B163-2B07-8ED63FEB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8D7CD2-F8CB-BDF2-3B95-D7BC521A2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0B3621-0D27-9595-5230-7B92BFB04F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572AD-5EA0-7CE7-84F0-AB53E2FD0A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EFFB81-FB41-7DC7-C9D0-333932FC3F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7F3CC1-98B8-EA97-7AF9-44B33467F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EC3EDD-4B69-709D-34E1-5B564F1C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9E92EA-109E-3686-BB77-D715BBDC9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62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4BBDF-A325-9C7C-2A20-BB37DA4C8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4103D1-D9E0-FFFC-5C09-311EC104B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CCB0E8-64D9-CC91-AF09-FB628D94D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38D75E-2F0E-685D-B71A-FC4ACAFAF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497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9D3D28-9A8D-14AC-467D-ACA34481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F388A-9284-9329-DE1F-F5B8F9053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757FF-6DB7-6CCB-7F72-8DF37C73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161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D92B7-2054-95C5-4B27-C21ED4990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88ECE-9BB6-5FBB-141F-7D83519EE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6E264-3EF8-6F9E-9E47-F802526C8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5D3C9-F9E2-3B70-893C-DA2996159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086350-1E32-5974-2FD1-18517DC7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B10FA-A63A-3A49-0732-18AF53B43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9878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89-346E-69E2-C1A2-2D4C2636C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7F3B85-27B3-CF56-C0B2-4407DB91F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B159C-6E83-B2BA-27E7-7838AC6A1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908ABA-13FA-9931-5DA7-018CA5163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8875E6-935B-B7BA-56B3-7B7F6FF26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F62FAC-D0D7-D277-D1F3-465EC51A8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7883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6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587D49-3254-50BC-5DCB-8810FB691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7D8D3-001E-DF4F-C8C1-1970842407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EC119-91C8-F624-B6DD-0DBDB997E4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0B161-8950-4543-98EC-9F2A6A717D4A}" type="datetimeFigureOut">
              <a:rPr lang="en-GB" smtClean="0"/>
              <a:t>08/07/2025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2D85C-B19D-A3E6-4DA0-4332F227D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5E91C1-F848-6534-2E28-CD2BDDD029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9BDE39-B1B8-45C1-BB61-0DB39BE7D3A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35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B4AE3-1A44-7BF1-23B7-DAEF9D0E9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pPr marL="0" lvl="0" indent="0">
              <a:buNone/>
            </a:pPr>
            <a:r>
              <a:t>Regression</a:t>
            </a:r>
          </a:p>
        </p:txBody>
      </p:sp>
      <p:pic>
        <p:nvPicPr>
          <p:cNvPr id="3" name="Picture 4" descr="Data Science Toolkit">
            <a:extLst>
              <a:ext uri="{FF2B5EF4-FFF2-40B4-BE49-F238E27FC236}">
                <a16:creationId xmlns:a16="http://schemas.microsoft.com/office/drawing/2014/main" id="{B0BD3396-8643-FE17-0DCD-87F00B7FFE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846" y="89738"/>
            <a:ext cx="2797816" cy="32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3DB6B1-8FA4-C142-C1BF-C5FACC278750}"/>
              </a:ext>
            </a:extLst>
          </p:cNvPr>
          <p:cNvSpPr txBox="1"/>
          <p:nvPr/>
        </p:nvSpPr>
        <p:spPr>
          <a:xfrm>
            <a:off x="3311662" y="832032"/>
            <a:ext cx="4473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/>
              <a:t>https://RStatsBootcamp.com/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1E573B-AA91-1DDF-AA4D-024FFD8D8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454" y="388189"/>
            <a:ext cx="3240000" cy="2429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Homoscedasticity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Variance of residuals should be constant</a:t>
            </a:r>
          </a:p>
          <a:p>
            <a:pPr lvl="0"/>
            <a:r>
              <a:t>Plot residuals vs fitted values</a:t>
            </a:r>
          </a:p>
          <a:p>
            <a:pPr lvl="0"/>
            <a:r>
              <a:t>Look for even spread across x-axis</a:t>
            </a:r>
          </a:p>
          <a:p>
            <a:pPr lvl="0"/>
            <a:r>
              <a:t>Absence of systematic patterns indicates independence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16C5C7-6249-462D-7C9C-C79EBB763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959" y="3850105"/>
            <a:ext cx="4376081" cy="280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Results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F-statistic tests overall model significance</a:t>
            </a:r>
          </a:p>
          <a:p>
            <a:pPr lvl="0"/>
            <a:r>
              <a:t>R-squared shows proportion of variance explained</a:t>
            </a:r>
          </a:p>
          <a:p>
            <a:pPr lvl="0"/>
            <a:r>
              <a:t>Coefficient estimates show intercept and slope</a:t>
            </a:r>
          </a:p>
          <a:p>
            <a:pPr lvl="0"/>
            <a:r>
              <a:t>P-values test whether parameters differ from zero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6A79CC-D20E-A6B2-A75E-46AEB7591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7449" y="3862065"/>
            <a:ext cx="6115663" cy="273684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Reporting Regression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Include R-squared, degrees of freedom, and p-value</a:t>
            </a:r>
          </a:p>
          <a:p>
            <a:pPr lvl="0"/>
            <a:r>
              <a:t>Example: “significant linear relationship (R-squared = 0.97, df = 1,54, P &lt; 0.0001)”</a:t>
            </a:r>
          </a:p>
          <a:p>
            <a:pPr lvl="0"/>
            <a:r>
              <a:t>Never copy-paste raw statistical output</a:t>
            </a:r>
          </a:p>
          <a:p>
            <a:pPr lvl="0"/>
            <a:r>
              <a:t>Summarize appropriately for intended audience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Alternatives to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transformation when assumptions violated</a:t>
            </a:r>
          </a:p>
          <a:p>
            <a:pPr lvl="0"/>
            <a:r>
              <a:t>Spearman rank correlation for relationship demonstration</a:t>
            </a:r>
          </a:p>
          <a:p>
            <a:pPr lvl="0"/>
            <a:r>
              <a:t>Nonparametric regression (Kendal-Theil-Siegel)</a:t>
            </a:r>
          </a:p>
          <a:p>
            <a:pPr lvl="0"/>
            <a:r>
              <a:t>Consider these when assumptions cannot be met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Practice Exercises</a:t>
            </a:r>
          </a:p>
        </p:txBody>
      </p:sp>
      <p:pic>
        <p:nvPicPr>
          <p:cNvPr id="6" name="Picture 5" descr="A cat sitting on a computer&#10;&#10;AI-generated content may be incorrect.">
            <a:extLst>
              <a:ext uri="{FF2B5EF4-FFF2-40B4-BE49-F238E27FC236}">
                <a16:creationId xmlns:a16="http://schemas.microsoft.com/office/drawing/2014/main" id="{D2E0F507-A649-BEC3-934D-D62F9A798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4453" y="1417320"/>
            <a:ext cx="7883093" cy="52553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Evaluate the question of simple regression</a:t>
            </a:r>
          </a:p>
          <a:p>
            <a:pPr lvl="0"/>
            <a:r>
              <a:t>Discuss data and assumptions of simple regression</a:t>
            </a:r>
          </a:p>
          <a:p>
            <a:pPr lvl="0"/>
            <a:r>
              <a:t>Graph simple regression effectively</a:t>
            </a:r>
          </a:p>
          <a:p>
            <a:pPr lvl="0"/>
            <a:r>
              <a:t>Perform tests and alternatives for simple regression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to the Mean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One of most common and powerful statistical tools</a:t>
            </a:r>
          </a:p>
          <a:p>
            <a:pPr lvl="0"/>
            <a:r>
              <a:t>Created by Francis Galton for studying heritable traits</a:t>
            </a:r>
          </a:p>
          <a:p>
            <a:pPr lvl="0"/>
            <a:r>
              <a:t>Concept: whenever correlation imperfect, regression to mean occurs</a:t>
            </a:r>
          </a:p>
          <a:p>
            <a:pPr lvl="0"/>
            <a:r>
              <a:t>Foundation tool shared for greater scientific good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Question of Simple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Relate value of numeric variable to another variable</a:t>
            </a:r>
          </a:p>
          <a:p>
            <a:pPr lvl="0"/>
            <a:r>
              <a:t>Predict variable value based on another</a:t>
            </a:r>
          </a:p>
          <a:p>
            <a:pPr lvl="0"/>
            <a:r>
              <a:t>Quantify variation attributable to predictor</a:t>
            </a:r>
          </a:p>
          <a:p>
            <a:pPr lvl="0"/>
            <a:r>
              <a:t>Test significance of relationships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Regression Model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α (alpha): intercept parameter</a:t>
            </a:r>
          </a:p>
          <a:p>
            <a:pPr lvl="0"/>
            <a:r>
              <a:t>β (beta): slope parameter</a:t>
            </a:r>
          </a:p>
          <a:p>
            <a:pPr lvl="0"/>
            <a:r>
              <a:t>y: dependent variable, x: predictor variable</a:t>
            </a:r>
          </a:p>
          <a:p>
            <a:pPr lvl="0"/>
            <a:r>
              <a:t>ε (epsilon): residual error term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DEB9F7-10D4-7368-F635-1A0F5B5D0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4613" y="4378324"/>
            <a:ext cx="2670474" cy="557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 and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Linear relationship between variables</a:t>
            </a:r>
          </a:p>
          <a:p>
            <a:pPr lvl="0"/>
            <a:r>
              <a:rPr dirty="0"/>
              <a:t>Numeric continuous data for dependent variable</a:t>
            </a:r>
          </a:p>
          <a:p>
            <a:pPr lvl="0"/>
            <a:r>
              <a:rPr dirty="0"/>
              <a:t>Independence of observations</a:t>
            </a:r>
          </a:p>
          <a:p>
            <a:pPr lvl="0"/>
            <a:r>
              <a:rPr dirty="0"/>
              <a:t>Gaussian distribution of residuals (not raw data!)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Graphing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524902" cy="4351338"/>
          </a:xfrm>
        </p:spPr>
        <p:txBody>
          <a:bodyPr/>
          <a:lstStyle/>
          <a:p>
            <a:pPr lvl="0"/>
            <a:r>
              <a:rPr dirty="0"/>
              <a:t>Scatterplot with dependent variable on y-axis</a:t>
            </a:r>
          </a:p>
          <a:p>
            <a:pPr lvl="0"/>
            <a:r>
              <a:rPr dirty="0"/>
              <a:t>Predictor variable on x-axis</a:t>
            </a:r>
          </a:p>
          <a:p>
            <a:pPr lvl="0"/>
            <a:r>
              <a:rPr dirty="0"/>
              <a:t>Regression line shows line of best fit</a:t>
            </a:r>
          </a:p>
          <a:p>
            <a:pPr lvl="0"/>
            <a:r>
              <a:rPr dirty="0"/>
              <a:t>Line used for prediction of y given x values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ABBE90-12EC-53B3-6E7A-90639257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0105" y="1690688"/>
            <a:ext cx="5524901" cy="3946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Testing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Data scientist responsible for validating model</a:t>
            </a:r>
          </a:p>
          <a:p>
            <a:pPr lvl="0"/>
            <a:r>
              <a:t>Test Gaussian residuals graphically and statistically</a:t>
            </a:r>
          </a:p>
          <a:p>
            <a:pPr lvl="0"/>
            <a:r>
              <a:t>Check homoscedasticity with residuals vs fitted plot</a:t>
            </a:r>
          </a:p>
          <a:p>
            <a:pPr lvl="0"/>
            <a:r>
              <a:t>Use diagnostic plots and formal tests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5C2D7-E417-70EE-D336-6C2729628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Residual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3FE42-1672-993E-68F1-5E07C2E42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Residuals represent deviation from predicted values</a:t>
            </a:r>
          </a:p>
          <a:p>
            <a:pPr lvl="0"/>
            <a:r>
              <a:t>Should be Gaussian distributed with mean zero</a:t>
            </a:r>
          </a:p>
          <a:p>
            <a:pPr lvl="0"/>
            <a:r>
              <a:t>Use histogram and q-q plots for visual assessment</a:t>
            </a:r>
          </a:p>
          <a:p>
            <a:pPr lvl="0"/>
            <a:r>
              <a:t>Shapiro-Wilk test for formal normality testing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B37B1CB-26C8-DA3E-C26A-9261C3D20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8408" y="3918116"/>
            <a:ext cx="3895183" cy="2782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essibl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18EB8C77-E53E-429C-A2EC-5C22E1B9313F}" vid="{3445B5F1-8603-4D94-9ACD-ECD6EB6819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359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Accessible</vt:lpstr>
      <vt:lpstr>Regression</vt:lpstr>
      <vt:lpstr>Learning Objectives</vt:lpstr>
      <vt:lpstr>Regression to the Mean</vt:lpstr>
      <vt:lpstr>The Question of Simple Regression</vt:lpstr>
      <vt:lpstr>Regression Model Components</vt:lpstr>
      <vt:lpstr>Data and Assumptions</vt:lpstr>
      <vt:lpstr>Graphing Regression</vt:lpstr>
      <vt:lpstr>Testing Assumptions</vt:lpstr>
      <vt:lpstr>Residual Analysis</vt:lpstr>
      <vt:lpstr>Homoscedasticity Assessment</vt:lpstr>
      <vt:lpstr>Regression Results Interpretation</vt:lpstr>
      <vt:lpstr>Reporting Regression Results</vt:lpstr>
      <vt:lpstr>Alternatives to Regression</vt:lpstr>
      <vt:lpstr>Practice Exercises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/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Accessible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Ed Harris</cp:lastModifiedBy>
  <cp:revision>3</cp:revision>
  <dcterms:created xsi:type="dcterms:W3CDTF">2025-07-07T10:19:01Z</dcterms:created>
  <dcterms:modified xsi:type="dcterms:W3CDTF">2025-07-08T14:07:38Z</dcterms:modified>
</cp:coreProperties>
</file>