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T-test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11FB4200-1ED1-DCF1-7331-944ED683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6954C-7F73-64C4-F41F-6D8E48C6A5E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7A5FA-2BBE-BA4C-03E5-5533DF72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712" y="629738"/>
            <a:ext cx="32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Graphical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Histogram and q-q plot for each sample separately</a:t>
            </a:r>
          </a:p>
          <a:p>
            <a:pPr lvl="0"/>
            <a:r>
              <a:t>Compare to expected Gaussian distribution</a:t>
            </a:r>
          </a:p>
          <a:p>
            <a:pPr lvl="0"/>
            <a:r>
              <a:t>Look for systematic deviations from normality</a:t>
            </a:r>
          </a:p>
          <a:p>
            <a:pPr lvl="0"/>
            <a:r>
              <a:t>Consider sample size in interpretation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Mann-Whitney U-test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Non-parametric alternative when assumptions not met</a:t>
            </a:r>
          </a:p>
          <a:p>
            <a:pPr lvl="0"/>
            <a:r>
              <a:t>Uses wilcox.test() function in R</a:t>
            </a:r>
          </a:p>
          <a:p>
            <a:pPr lvl="0"/>
            <a:r>
              <a:t>Good choice for small samples or skewed distributions</a:t>
            </a:r>
          </a:p>
          <a:p>
            <a:pPr lvl="0"/>
            <a:r>
              <a:t>Less statistical power but no distributional assumptions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Report test statistic, degrees of freedom, p-value</a:t>
            </a:r>
          </a:p>
          <a:p>
            <a:pPr lvl="0"/>
            <a:r>
              <a:t>Example: “significant difference (2-sample t-test: t = -8.63, df = 11.9, P &lt; 0.0001)”</a:t>
            </a:r>
          </a:p>
          <a:p>
            <a:pPr lvl="0"/>
            <a:r>
              <a:t>Always include all three key quantities</a:t>
            </a:r>
          </a:p>
          <a:p>
            <a:pPr lvl="0"/>
            <a:r>
              <a:t>Format p-values appropriately (P &lt; 0.0001 for small values)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Articulate the question of the t-test</a:t>
            </a:r>
          </a:p>
          <a:p>
            <a:pPr lvl="0"/>
            <a:r>
              <a:t>Evaluate data and assumptions for t-test</a:t>
            </a:r>
          </a:p>
          <a:p>
            <a:pPr lvl="0"/>
            <a:r>
              <a:t>Graph t-test data appropriately</a:t>
            </a:r>
          </a:p>
          <a:p>
            <a:pPr lvl="0"/>
            <a:r>
              <a:t>Perform tests and alternatives for t-test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Student’s T-test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Foundation of modern statistical science</a:t>
            </a:r>
          </a:p>
          <a:p>
            <a:pPr lvl="0"/>
            <a:r>
              <a:t>Invented by William Sealy Gosset at Guinness brewery</a:t>
            </a:r>
          </a:p>
          <a:p>
            <a:pPr lvl="0"/>
            <a:r>
              <a:t>Published anonymously as “Student” for commercial protection</a:t>
            </a:r>
          </a:p>
          <a:p>
            <a:pPr lvl="0"/>
            <a:r>
              <a:t>Refined and supported by R.A. Fisher</a:t>
            </a:r>
          </a:p>
        </p:txBody>
      </p:sp>
      <p:pic>
        <p:nvPicPr>
          <p:cNvPr id="2050" name="Picture 2" descr="A Gentle Introduction to Student's T-Test - Sefik Ilkin Serengil">
            <a:extLst>
              <a:ext uri="{FF2B5EF4-FFF2-40B4-BE49-F238E27FC236}">
                <a16:creationId xmlns:a16="http://schemas.microsoft.com/office/drawing/2014/main" id="{7FED72CB-AA97-C135-DA6B-5EB402888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42" y="4006098"/>
            <a:ext cx="1761772" cy="257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0762B-1BD1-1C3A-10C3-0214A779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6" y="4096586"/>
            <a:ext cx="1303863" cy="23962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the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5702" cy="4351338"/>
          </a:xfrm>
        </p:spPr>
        <p:txBody>
          <a:bodyPr/>
          <a:lstStyle/>
          <a:p>
            <a:pPr lvl="0"/>
            <a:r>
              <a:rPr dirty="0"/>
              <a:t>Compare populations using independent samples</a:t>
            </a:r>
          </a:p>
          <a:p>
            <a:pPr lvl="0"/>
            <a:r>
              <a:rPr dirty="0"/>
              <a:t>Three common versions: 2 independent samples, 1 sample vs known mean, paired samples</a:t>
            </a:r>
          </a:p>
          <a:p>
            <a:pPr lvl="0"/>
            <a:r>
              <a:rPr dirty="0"/>
              <a:t>Basic question: are means different between groups?</a:t>
            </a:r>
          </a:p>
          <a:p>
            <a:pPr lvl="0"/>
            <a:r>
              <a:rPr dirty="0"/>
              <a:t>Used to test if samples came from different populations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Independent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0238" cy="4351338"/>
          </a:xfrm>
        </p:spPr>
        <p:txBody>
          <a:bodyPr/>
          <a:lstStyle/>
          <a:p>
            <a:pPr lvl="0"/>
            <a:r>
              <a:rPr dirty="0"/>
              <a:t>Numeric variable measured in two samples</a:t>
            </a:r>
          </a:p>
          <a:p>
            <a:pPr lvl="0"/>
            <a:r>
              <a:rPr dirty="0"/>
              <a:t>Question: are sample means different?</a:t>
            </a:r>
          </a:p>
          <a:p>
            <a:pPr lvl="0"/>
            <a:r>
              <a:rPr dirty="0"/>
              <a:t>Data in “long format” (one numeric, one factor) or “wide format” (two numeric vectors)</a:t>
            </a:r>
          </a:p>
          <a:p>
            <a:pPr lvl="0"/>
            <a:r>
              <a:rPr dirty="0"/>
              <a:t>Traditional visualization: boxplot with optional raw data points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8F6E0B-245B-8C58-B281-C5A29873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39" y="1947958"/>
            <a:ext cx="5290415" cy="37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One Sample vs Known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2109" cy="4351338"/>
          </a:xfrm>
        </p:spPr>
        <p:txBody>
          <a:bodyPr/>
          <a:lstStyle/>
          <a:p>
            <a:pPr lvl="0"/>
            <a:r>
              <a:rPr dirty="0"/>
              <a:t>One sample compared to known population mean</a:t>
            </a:r>
          </a:p>
          <a:p>
            <a:pPr lvl="0"/>
            <a:r>
              <a:rPr dirty="0"/>
              <a:t>Question: did sample come from population with known mean?</a:t>
            </a:r>
          </a:p>
          <a:p>
            <a:pPr lvl="0"/>
            <a:r>
              <a:rPr dirty="0"/>
              <a:t>Data: single numeric vector and population mean value</a:t>
            </a:r>
          </a:p>
          <a:p>
            <a:pPr lvl="0"/>
            <a:r>
              <a:rPr dirty="0"/>
              <a:t>Visualization: boxplot with reference line for known mean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E24645-AA6E-8AAF-D11F-000F28C4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16" y="1759789"/>
            <a:ext cx="5039265" cy="35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Paired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525" cy="4351338"/>
          </a:xfrm>
        </p:spPr>
        <p:txBody>
          <a:bodyPr/>
          <a:lstStyle/>
          <a:p>
            <a:pPr lvl="0"/>
            <a:r>
              <a:rPr dirty="0"/>
              <a:t>Individual observations in samples are not independent</a:t>
            </a:r>
          </a:p>
          <a:p>
            <a:pPr lvl="0"/>
            <a:r>
              <a:rPr dirty="0"/>
              <a:t>Examples: before/after treatment, spatially paired plots</a:t>
            </a:r>
          </a:p>
          <a:p>
            <a:pPr lvl="0"/>
            <a:r>
              <a:rPr dirty="0"/>
              <a:t>Each pair represents relationship between measurements</a:t>
            </a:r>
          </a:p>
          <a:p>
            <a:pPr lvl="0"/>
            <a:r>
              <a:rPr dirty="0"/>
              <a:t>Visualization shows tendency for change between paired observations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A46F3-EDAE-EEF7-145F-D4E57FA2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71" y="1690688"/>
            <a:ext cx="5381446" cy="38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T-test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Gaussian distribution within each sample (not combined)</a:t>
            </a:r>
          </a:p>
          <a:p>
            <a:pPr lvl="0"/>
            <a:r>
              <a:t>Homoscedasticity (equal variance between samples)</a:t>
            </a:r>
          </a:p>
          <a:p>
            <a:pPr lvl="0"/>
            <a:r>
              <a:t>Independence of observations</a:t>
            </a:r>
          </a:p>
          <a:p>
            <a:pPr lvl="0"/>
            <a:r>
              <a:t>T-test somewhat robust to assumption violations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Assumption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Test Gaussian distribution separately for each group</a:t>
            </a:r>
          </a:p>
          <a:p>
            <a:pPr lvl="0"/>
            <a:r>
              <a:t>Use histograms, q-q plots, and Shapiro-Wilk test</a:t>
            </a:r>
          </a:p>
          <a:p>
            <a:pPr lvl="0"/>
            <a:r>
              <a:t>Check variance equality with Bartlett test or visual comparison</a:t>
            </a:r>
          </a:p>
          <a:p>
            <a:pPr lvl="0"/>
            <a:r>
              <a:t>Independence assumption critical and related to study design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4FDC97-9DEA-5792-AE17-6D17C518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07" y="3900167"/>
            <a:ext cx="3983966" cy="28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T-test</vt:lpstr>
      <vt:lpstr>Learning Objectives</vt:lpstr>
      <vt:lpstr>Student’s T-test Origins</vt:lpstr>
      <vt:lpstr>The Question of the T-test</vt:lpstr>
      <vt:lpstr>Two Independent Samples</vt:lpstr>
      <vt:lpstr>One Sample vs Known Mean</vt:lpstr>
      <vt:lpstr>Paired Samples</vt:lpstr>
      <vt:lpstr>T-test Assumptions</vt:lpstr>
      <vt:lpstr>Assumption Testing</vt:lpstr>
      <vt:lpstr>Graphical Assessment</vt:lpstr>
      <vt:lpstr>Mann-Whitney U-test Alternative</vt:lpstr>
      <vt:lpstr>Results Reporting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4</cp:revision>
  <dcterms:created xsi:type="dcterms:W3CDTF">2025-07-07T10:19:01Z</dcterms:created>
  <dcterms:modified xsi:type="dcterms:W3CDTF">2025-07-08T14:15:29Z</dcterms:modified>
</cp:coreProperties>
</file>