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Subsetting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29E700DB-97B4-4F0A-C22F-A1F29853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B09DE-DB29-BB2D-B593-C4A424D7FDEA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06E8870-6E0C-0A4E-5FE4-0E6C3283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1541" y="625584"/>
            <a:ext cx="3240000" cy="2168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Frame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Select rows based on values in one or more variables</a:t>
            </a:r>
          </a:p>
          <a:p>
            <a:pPr lvl="0"/>
            <a:r>
              <a:t>Combine multiple conditions with &amp; (and) and | (or)</a:t>
            </a:r>
          </a:p>
          <a:p>
            <a:pPr lvl="0"/>
            <a:r>
              <a:t>Use which() with complex boolean expressions</a:t>
            </a:r>
          </a:p>
          <a:p>
            <a:pPr lvl="0"/>
            <a:r>
              <a:t>Powerful method for data filtering and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Compound 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Chain multiple conditions with logical operators</a:t>
            </a:r>
          </a:p>
          <a:p>
            <a:pPr lvl="0"/>
            <a:r>
              <a:t>Use parentheses to control evaluation order</a:t>
            </a:r>
          </a:p>
          <a:p>
            <a:pPr lvl="0"/>
            <a:r>
              <a:t>Build complex selection rules step by step</a:t>
            </a:r>
          </a:p>
          <a:p>
            <a:pPr lvl="0"/>
            <a:r>
              <a:t>Essential for sophisticated data manipulation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aggregate()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Summarize data by groups using specified functions</a:t>
            </a:r>
          </a:p>
          <a:p>
            <a:pPr lvl="0"/>
            <a:r>
              <a:t>x argument: numeric data to summarize</a:t>
            </a:r>
          </a:p>
          <a:p>
            <a:pPr lvl="0"/>
            <a:r>
              <a:t>by argument: list of grouping variables</a:t>
            </a:r>
          </a:p>
          <a:p>
            <a:pPr lvl="0"/>
            <a:r>
              <a:t>FUN argument: function to apply (mean, sd, etc.)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C0C8DE-E50B-699F-62F6-BC7263A06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448" y="4194345"/>
            <a:ext cx="7861062" cy="211755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Custom Functions in aggregate()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custom summary functions with function()</a:t>
            </a:r>
          </a:p>
          <a:p>
            <a:pPr lvl="0"/>
            <a:r>
              <a:t>Apply multiple statistics simultaneously</a:t>
            </a:r>
          </a:p>
          <a:p>
            <a:pPr lvl="0"/>
            <a:r>
              <a:t>Name output elements for clarity</a:t>
            </a:r>
          </a:p>
          <a:p>
            <a:pPr lvl="0"/>
            <a:r>
              <a:t>Powerful tool for grouped data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indexing concept for vectors and matrices</a:t>
            </a:r>
          </a:p>
          <a:p>
            <a:pPr lvl="0"/>
            <a:r>
              <a:t>Use which() function to subset data effectively</a:t>
            </a:r>
          </a:p>
          <a:p>
            <a:pPr lvl="0"/>
            <a:r>
              <a:t>Select specific parts of data frames</a:t>
            </a:r>
          </a:p>
          <a:p>
            <a:pPr lvl="0"/>
            <a:r>
              <a:t>Use aggregate() function to summarize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Sumo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Subsetting and manipulating data is core activity</a:t>
            </a:r>
          </a:p>
          <a:p>
            <a:pPr lvl="0"/>
            <a:r>
              <a:t>Essential for exploratory data analysis</a:t>
            </a:r>
          </a:p>
          <a:p>
            <a:pPr lvl="0"/>
            <a:r>
              <a:t>Used extensively in data acquisition and analysis</a:t>
            </a:r>
          </a:p>
          <a:p>
            <a:pPr lvl="0"/>
            <a:r>
              <a:t>Foundation for database queries and data manipulation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FC6AF7-2C35-772E-3AFE-78B366CDA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1124" y="271193"/>
            <a:ext cx="24765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Indexing Concept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objects store values accessible by “address”</a:t>
            </a:r>
          </a:p>
          <a:p>
            <a:pPr lvl="0"/>
            <a:r>
              <a:t>Vectors (1D), matrices (2D), arrays (3D+) have indices</a:t>
            </a:r>
          </a:p>
          <a:p>
            <a:pPr lvl="0"/>
            <a:r>
              <a:t>Index values correspond to position of data</a:t>
            </a:r>
          </a:p>
          <a:p>
            <a:pPr lvl="0"/>
            <a:r>
              <a:t>Essential for slicing and dicing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Vector indices run from 1 to length of vector</a:t>
            </a:r>
          </a:p>
          <a:p>
            <a:pPr lvl="0"/>
            <a:r>
              <a:t>Use [1:i] notation to access elements</a:t>
            </a:r>
          </a:p>
          <a:p>
            <a:pPr lvl="0"/>
            <a:r>
              <a:t>R displays index in console output [1]</a:t>
            </a:r>
          </a:p>
          <a:p>
            <a:pPr lvl="0"/>
            <a:r>
              <a:t>Access single elements or ranges with brackets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Matrix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Two dimensions: [rows, columns] or [i, j]</a:t>
            </a:r>
          </a:p>
          <a:p>
            <a:pPr lvl="0"/>
            <a:r>
              <a:t>Slice out entire rows or columns with blank space</a:t>
            </a:r>
          </a:p>
          <a:p>
            <a:pPr lvl="0"/>
            <a:r>
              <a:t>Can name rows and columns for easier access</a:t>
            </a:r>
          </a:p>
          <a:p>
            <a:pPr lvl="0"/>
            <a:r>
              <a:t>Use names in quotes for selection by name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DFF79B-C9BF-7EE4-45B0-8F7D2A7BC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828" y="3976060"/>
            <a:ext cx="5668665" cy="27759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Three or more dimensions: [i, j, k, …]</a:t>
            </a:r>
          </a:p>
          <a:p>
            <a:pPr lvl="0"/>
            <a:r>
              <a:t>Each dimension represents different data organization</a:t>
            </a:r>
          </a:p>
          <a:p>
            <a:pPr lvl="0"/>
            <a:r>
              <a:t>More complex but follows same principles</a:t>
            </a:r>
          </a:p>
          <a:p>
            <a:pPr lvl="0"/>
            <a:r>
              <a:t>Useful for multi-dimensional data analysis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FEFB49D-7917-3135-85E0-8AD8F9A55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316" y="3898582"/>
            <a:ext cx="5581299" cy="28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which()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Returns index values where logical expression is TRUE</a:t>
            </a:r>
          </a:p>
          <a:p>
            <a:pPr lvl="0"/>
            <a:r>
              <a:t>Requires logical vector as input argument</a:t>
            </a:r>
          </a:p>
          <a:p>
            <a:pPr lvl="0"/>
            <a:r>
              <a:t>Powerful for constructing data queries</a:t>
            </a:r>
          </a:p>
          <a:p>
            <a:pPr lvl="0"/>
            <a:r>
              <a:t>Essential tool for conditional data selection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20A4E-E281-7228-7783-201A7EE99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536" y="4001294"/>
            <a:ext cx="6211167" cy="26959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Boolean Selection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logical expressions to identify data subsets</a:t>
            </a:r>
          </a:p>
          <a:p>
            <a:pPr lvl="0"/>
            <a:r>
              <a:t>Use which() to get index positions of TRUE values</a:t>
            </a:r>
          </a:p>
          <a:p>
            <a:pPr lvl="0"/>
            <a:r>
              <a:t>Apply indices to extract desired data values</a:t>
            </a:r>
          </a:p>
          <a:p>
            <a:pPr lvl="0"/>
            <a:r>
              <a:t>Alternative to creating multiple dataset versions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412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Accessible</vt:lpstr>
      <vt:lpstr>Data Subsetting</vt:lpstr>
      <vt:lpstr>Learning Objectives</vt:lpstr>
      <vt:lpstr>Data Sumo Philosophy</vt:lpstr>
      <vt:lpstr>Indexing Concept Basics</vt:lpstr>
      <vt:lpstr>Vector Indexing</vt:lpstr>
      <vt:lpstr>Matrix Indexing</vt:lpstr>
      <vt:lpstr>Array Indexing</vt:lpstr>
      <vt:lpstr>The which() Function</vt:lpstr>
      <vt:lpstr>Boolean Selection Strategies</vt:lpstr>
      <vt:lpstr>Data Frame Selection</vt:lpstr>
      <vt:lpstr>Compound Boolean Operations</vt:lpstr>
      <vt:lpstr>The aggregate() Function</vt:lpstr>
      <vt:lpstr>Custom Functions in aggregate()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2025-07-07T10:19:00Z</dcterms:created>
  <dcterms:modified xsi:type="dcterms:W3CDTF">2025-07-08T09:08:55Z</dcterms:modified>
</cp:coreProperties>
</file>