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Correlation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57D93368-A73B-7CD1-718F-66E6F6D3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5EF8A-AD68-B2D6-A146-5CD26912E032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1AE61B-8CC8-12B1-19DA-9D9F936E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54" y="423795"/>
            <a:ext cx="3240000" cy="215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Pearson Correlation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Linear relationship between variables</a:t>
            </a:r>
          </a:p>
          <a:p>
            <a:pPr lvl="0"/>
            <a:r>
              <a:t>Bivariate Gaussian distribution</a:t>
            </a:r>
          </a:p>
          <a:p>
            <a:pPr lvl="0"/>
            <a:r>
              <a:t>Homoscedasticity (similar variance across range)</a:t>
            </a:r>
          </a:p>
          <a:p>
            <a:pPr lvl="0"/>
            <a:r>
              <a:t>Independence of observations and absence of outliers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Spearman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Alternative when Pearson assumptions not met</a:t>
            </a:r>
          </a:p>
          <a:p>
            <a:pPr lvl="0"/>
            <a:r>
              <a:t>Relaxed assumptions: ranked data and independence</a:t>
            </a:r>
          </a:p>
          <a:p>
            <a:pPr lvl="0"/>
            <a:r>
              <a:t>Appropriate for non-linear relationships</a:t>
            </a:r>
          </a:p>
          <a:p>
            <a:pPr lvl="0"/>
            <a:r>
              <a:t>Correlation coefficient noted as “rho” (ρ)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4120" cy="4351338"/>
          </a:xfrm>
        </p:spPr>
        <p:txBody>
          <a:bodyPr/>
          <a:lstStyle/>
          <a:p>
            <a:pPr lvl="0"/>
            <a:r>
              <a:rPr dirty="0"/>
              <a:t>Report test statistic, sample size/</a:t>
            </a:r>
            <a:r>
              <a:rPr dirty="0" err="1"/>
              <a:t>df</a:t>
            </a:r>
            <a:r>
              <a:rPr dirty="0"/>
              <a:t>, and p-value</a:t>
            </a:r>
          </a:p>
          <a:p>
            <a:pPr lvl="0"/>
            <a:r>
              <a:rPr dirty="0"/>
              <a:t>Example: “significant correlation (Pearson’s r = 0.96, </a:t>
            </a:r>
            <a:r>
              <a:rPr dirty="0" err="1"/>
              <a:t>df</a:t>
            </a:r>
            <a:r>
              <a:rPr dirty="0"/>
              <a:t> = 148, P &lt; 0.0001)”</a:t>
            </a:r>
          </a:p>
          <a:p>
            <a:pPr lvl="0"/>
            <a:r>
              <a:rPr dirty="0"/>
              <a:t>Round to two decimal places consistently</a:t>
            </a:r>
          </a:p>
          <a:p>
            <a:pPr lvl="0"/>
            <a:r>
              <a:rPr dirty="0"/>
              <a:t>Never use scientific notation for p-values &lt; 0.0001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23F31-B681-0898-A145-C29BF42F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59" y="1825625"/>
            <a:ext cx="5231107" cy="3234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Validation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Check assumptions before interpreting results</a:t>
            </a:r>
          </a:p>
          <a:p>
            <a:pPr lvl="0"/>
            <a:r>
              <a:t>Use diagnostic plots and formal tests</a:t>
            </a:r>
          </a:p>
          <a:p>
            <a:pPr lvl="0"/>
            <a:r>
              <a:t>Consider alternative methods if assumptions violated</a:t>
            </a:r>
          </a:p>
          <a:p>
            <a:pPr lvl="0"/>
            <a:r>
              <a:t>Document assumption testing in methods section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Analyze correlation between two variables</a:t>
            </a:r>
          </a:p>
          <a:p>
            <a:pPr lvl="0"/>
            <a:r>
              <a:t>Evaluate correlation data and assumptions</a:t>
            </a:r>
          </a:p>
          <a:p>
            <a:pPr lvl="0"/>
            <a:r>
              <a:t>Graph correlated variables effectively</a:t>
            </a:r>
          </a:p>
          <a:p>
            <a:pPr lvl="0"/>
            <a:r>
              <a:t>Perform correlation statistical tests and alternatives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Correlation does not imply causation (fundamental principle)</a:t>
            </a:r>
          </a:p>
          <a:p>
            <a:pPr lvl="0"/>
            <a:r>
              <a:t>Statistical relationship doesn’t mean one causes the other</a:t>
            </a:r>
          </a:p>
          <a:p>
            <a:pPr lvl="0"/>
            <a:r>
              <a:t>Example: ice cream sales and forest fires correlate via summer heat</a:t>
            </a:r>
          </a:p>
          <a:p>
            <a:pPr lvl="0"/>
            <a:r>
              <a:t>Basic tool in data science toolbox for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83370" cy="4351338"/>
          </a:xfrm>
        </p:spPr>
        <p:txBody>
          <a:bodyPr/>
          <a:lstStyle/>
          <a:p>
            <a:pPr lvl="0"/>
            <a:r>
              <a:rPr dirty="0"/>
              <a:t>Whether demonstrable association exists between numeric variables</a:t>
            </a:r>
          </a:p>
          <a:p>
            <a:pPr lvl="0"/>
            <a:r>
              <a:rPr dirty="0"/>
              <a:t>Interested in how variables may “co-vary” (exhibit covariance)</a:t>
            </a:r>
          </a:p>
          <a:p>
            <a:pPr lvl="0"/>
            <a:r>
              <a:rPr dirty="0"/>
              <a:t>Covariance quantified as positive or negative</a:t>
            </a:r>
          </a:p>
          <a:p>
            <a:pPr lvl="0"/>
            <a:r>
              <a:rPr dirty="0"/>
              <a:t>Strength varies from zero to perfect correlation (+1 or -1)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3DD896-A091-496B-FC4D-CAF16074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23" y="1825625"/>
            <a:ext cx="5247244" cy="37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Pearson correlation for linear relationships</a:t>
            </a:r>
          </a:p>
          <a:p>
            <a:pPr lvl="0"/>
            <a:r>
              <a:t>Requires Gaussian distributed numeric values</a:t>
            </a:r>
          </a:p>
          <a:p>
            <a:pPr lvl="0"/>
            <a:r>
              <a:t>Calculated as covariance divided by product of standard deviations</a:t>
            </a:r>
          </a:p>
          <a:p>
            <a:pPr lvl="0"/>
            <a:r>
              <a:t>Use cor() function in R for calculation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Traditionally visualized with scatterplot</a:t>
            </a:r>
          </a:p>
          <a:p>
            <a:pPr lvl="0"/>
            <a:r>
              <a:rPr dirty="0"/>
              <a:t>Degree of “scatter” relates to correlation strength</a:t>
            </a:r>
          </a:p>
          <a:p>
            <a:pPr lvl="0"/>
            <a:r>
              <a:rPr dirty="0"/>
              <a:t>Can examine specific pairs or correlation matrices</a:t>
            </a:r>
          </a:p>
          <a:p>
            <a:pPr lvl="0"/>
            <a:r>
              <a:rPr dirty="0"/>
              <a:t>Use pairs() and </a:t>
            </a:r>
            <a:r>
              <a:rPr dirty="0" err="1"/>
              <a:t>cor</a:t>
            </a:r>
            <a:r>
              <a:rPr dirty="0"/>
              <a:t>() for multiple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4CF37E4-E4B5-FA2B-234F-380DF3CB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58" y="11154"/>
            <a:ext cx="8570444" cy="68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Correlation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Quickly assess correlation between many variables</a:t>
            </a:r>
          </a:p>
          <a:p>
            <a:pPr lvl="0"/>
            <a:r>
              <a:t>Powerful combination of statistical summary and graphing</a:t>
            </a:r>
          </a:p>
          <a:p>
            <a:pPr lvl="0"/>
            <a:r>
              <a:t>Can reveal influence of grouping variables (like species)</a:t>
            </a:r>
          </a:p>
          <a:p>
            <a:pPr lvl="0"/>
            <a:r>
              <a:t>Essential for multivariate 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C4363-5A3C-B7DB-7C85-E17B058F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3" y="3962792"/>
            <a:ext cx="6619893" cy="26208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cor.test() for statistical significance</a:t>
            </a:r>
          </a:p>
          <a:p>
            <a:pPr lvl="0"/>
            <a:r>
              <a:t>Pearson correlation is default method</a:t>
            </a:r>
          </a:p>
          <a:p>
            <a:pPr lvl="0"/>
            <a:r>
              <a:t>Spearman rank correlation when assumptions not met</a:t>
            </a:r>
          </a:p>
          <a:p>
            <a:pPr lvl="0"/>
            <a:r>
              <a:t>Follow order: Question, Graph, Test, Validate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Accessible</vt:lpstr>
      <vt:lpstr>Correlation</vt:lpstr>
      <vt:lpstr>Learning Objectives</vt:lpstr>
      <vt:lpstr>Statistical Relationships</vt:lpstr>
      <vt:lpstr>The Question of Correlation</vt:lpstr>
      <vt:lpstr>Data and Assumptions</vt:lpstr>
      <vt:lpstr>Graphing Correlation</vt:lpstr>
      <vt:lpstr>PowerPoint Presentation</vt:lpstr>
      <vt:lpstr>Correlation Matrices</vt:lpstr>
      <vt:lpstr>Testing Correlation</vt:lpstr>
      <vt:lpstr>Pearson Correlation Assumptions</vt:lpstr>
      <vt:lpstr>Spearman Rank Correlation</vt:lpstr>
      <vt:lpstr>Results and Reporting</vt:lpstr>
      <vt:lpstr>Validation Process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2025-07-08T14:01:38Z</dcterms:modified>
</cp:coreProperties>
</file>