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B389-BCFD-877D-F546-82ADAA71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FB0D7-8490-EB94-A6EE-31383592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3A00-FF00-9C01-4A4B-CD2227BF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F1A7-0A24-3456-578C-11FCCE2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4806-9638-A4C0-8280-622A4C9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2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4F40-5657-B84B-5EBB-68F8569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17EBE-FA1C-87B9-7777-10F0B328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DB45-A506-346B-0A69-C3DCFA3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9928-E123-796F-F856-DB2D4968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31D0-D481-EE98-8800-DA30A471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8A7F3-39CB-9C87-DE16-D4242D8A1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3B132-DF94-DE9F-1C9E-113396EA0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5072-F10E-616A-002E-472E5A15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6573-D0CF-9E4A-092A-F550E85F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D222-2A10-22A8-4AC8-1A9226FB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A1BD-78C5-5CF7-78B6-0794D87F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9409-4FE5-857B-E042-E0218951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F357-5CE0-92F4-073B-33693B2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6844-194D-BE44-5B4B-DF68C95C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9141-71D1-B3C3-4404-2D8380EF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259C-29E0-58AC-7E93-A3903E0F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6B1D-FB56-3BB7-EA5A-090E34D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9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FC14-7AF5-69EE-C4D3-5EF6073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8056-6333-3D69-A4C9-DDF04BE2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24D4-5482-505B-2B33-75FEC588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E910A-587C-2EC8-6A2C-5FF76605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4256-5857-C4D2-DFCE-3914A8A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E9B9-6383-D054-C576-7916AB0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4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E5E-FF4B-B163-2B07-8ED63FEB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7CD2-F8CB-BDF2-3B95-D7BC521A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3621-0D27-9595-5230-7B92BFB0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572AD-5EA0-7CE7-84F0-AB53E2FD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FFB81-FB41-7DC7-C9D0-333932FC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3CC1-98B8-EA97-7AF9-44B33467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C3EDD-4B69-709D-34E1-5B564F1C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92EA-109E-3686-BB77-D715BBDC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BBDF-A325-9C7C-2A20-BB37DA4C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103D1-D9E0-FFFC-5C09-311EC104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CB0E8-64D9-CC91-AF09-FB628D9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D75E-2F0E-685D-B71A-FC4ACAFA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D3D28-9A8D-14AC-467D-ACA34481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388A-9284-9329-DE1F-F5B8F905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57FF-6DB7-6CCB-7F72-8DF37C73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92B7-2054-95C5-4B27-C21ED499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8ECE-9BB6-5FBB-141F-7D83519E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6E264-3EF8-6F9E-9E47-F802526C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D3C9-F9E2-3B70-893C-DA299615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86350-1E32-5974-2FD1-18517DC7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10FA-A63A-3A49-0732-18AF53B4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7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89-346E-69E2-C1A2-2D4C2636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F3B85-27B3-CF56-C0B2-4407DB91F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159C-6E83-B2BA-27E7-7838AC6A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8ABA-13FA-9931-5DA7-018CA516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75E6-935B-B7BA-56B3-7B7F6FF2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2FAC-D0D7-D277-D1F3-465EC51A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8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7D49-3254-50BC-5DCB-8810FB69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D8D3-001E-DF4F-C8C1-197084240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C119-91C8-F624-B6DD-0DBDB997E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D85C-B19D-A3E6-4DA0-4332F227D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91C1-F848-6534-2E28-CD2BDDD02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Distributions</a:t>
            </a:r>
          </a:p>
        </p:txBody>
      </p:sp>
      <p:pic>
        <p:nvPicPr>
          <p:cNvPr id="3" name="Picture 4" descr="Data Science Toolkit">
            <a:extLst>
              <a:ext uri="{FF2B5EF4-FFF2-40B4-BE49-F238E27FC236}">
                <a16:creationId xmlns:a16="http://schemas.microsoft.com/office/drawing/2014/main" id="{3519ACF5-AE55-41C7-9395-4A77033F3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46" y="89738"/>
            <a:ext cx="2797816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949BB-6193-B9FE-CC77-8F1DB170A186}"/>
              </a:ext>
            </a:extLst>
          </p:cNvPr>
          <p:cNvSpPr txBox="1"/>
          <p:nvPr/>
        </p:nvSpPr>
        <p:spPr>
          <a:xfrm>
            <a:off x="3311662" y="832032"/>
            <a:ext cx="447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https://RStatsBootcamp.com/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Binomial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Describes data with exactly two outcomes (0/1, yes/no)</a:t>
            </a:r>
          </a:p>
          <a:p>
            <a:pPr lvl="0"/>
            <a:r>
              <a:t>Count of “successes” in series of independent trials</a:t>
            </a:r>
          </a:p>
          <a:p>
            <a:pPr lvl="0"/>
            <a:r>
              <a:t>Examples: coin flips, germination success, presence/absence</a:t>
            </a:r>
          </a:p>
          <a:p>
            <a:pPr lvl="0"/>
            <a:r>
              <a:t>Two parameters: number of trials (n) and probability (p)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Distribution Diagnosis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Develop expectation based on data type</a:t>
            </a:r>
          </a:p>
          <a:p>
            <a:pPr lvl="0"/>
            <a:r>
              <a:t>Graph data with histogram and q-q plot</a:t>
            </a:r>
          </a:p>
          <a:p>
            <a:pPr lvl="0"/>
            <a:r>
              <a:t>Compare q-q plots with different theoretical distributions</a:t>
            </a:r>
          </a:p>
          <a:p>
            <a:pPr lvl="0"/>
            <a:r>
              <a:t>Try transformations if assumptions violated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Diagnostic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Subjective endeavor requiring experience</a:t>
            </a:r>
          </a:p>
          <a:p>
            <a:pPr lvl="0"/>
            <a:r>
              <a:t>First examine type of data for expected distribution</a:t>
            </a:r>
          </a:p>
          <a:p>
            <a:pPr lvl="0"/>
            <a:r>
              <a:t>Use both graphical and statistical tests</a:t>
            </a:r>
          </a:p>
          <a:p>
            <a:pPr lvl="0"/>
            <a:r>
              <a:t>Consider transformations to meet assumptions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Create and use histograms to evaluate data distribution</a:t>
            </a:r>
          </a:p>
          <a:p>
            <a:pPr lvl="0"/>
            <a:r>
              <a:t>Identify Gaussian data and understand it’s not “normal”</a:t>
            </a:r>
          </a:p>
          <a:p>
            <a:pPr lvl="0"/>
            <a:r>
              <a:t>Identify Poisson and Binomial data distributions</a:t>
            </a:r>
          </a:p>
          <a:p>
            <a:pPr lvl="0"/>
            <a:r>
              <a:t>Diagnose common data distributions effectively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and Statistical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Sampling underpins traditional statistics fundamentals</a:t>
            </a:r>
          </a:p>
          <a:p>
            <a:pPr lvl="0"/>
            <a:r>
              <a:t>Population of interest cannot be directly measured</a:t>
            </a:r>
          </a:p>
          <a:p>
            <a:pPr lvl="0"/>
            <a:r>
              <a:t>Sample to estimate real measures of population</a:t>
            </a:r>
          </a:p>
          <a:p>
            <a:pPr lvl="0"/>
            <a:r>
              <a:t>Error depends on population variation and sample size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Histogram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Plots numeric variable on x-axis (continuous or integers)</a:t>
            </a:r>
          </a:p>
          <a:p>
            <a:pPr lvl="0"/>
            <a:r>
              <a:t>Frequency or proportion of observations on y-axis</a:t>
            </a:r>
          </a:p>
          <a:p>
            <a:pPr lvl="0"/>
            <a:r>
              <a:t>Bars represent counts in ranges called “bins”</a:t>
            </a:r>
          </a:p>
          <a:p>
            <a:pPr lvl="0"/>
            <a:r>
              <a:t>Shape reveals distribution of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Simulation of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Compare sample means to true population mean</a:t>
            </a:r>
          </a:p>
          <a:p>
            <a:pPr lvl="0"/>
            <a:r>
              <a:t>Sample means vary randomly around true mean</a:t>
            </a:r>
          </a:p>
          <a:p>
            <a:pPr lvl="0"/>
            <a:r>
              <a:t>Most samples close to true mean, fewer farther away</a:t>
            </a:r>
          </a:p>
          <a:p>
            <a:pPr lvl="0"/>
            <a:r>
              <a:t>Demonstrates sampling distribution concept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Gaussian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Classic “bell curve” shaped distribution</a:t>
            </a:r>
          </a:p>
          <a:p>
            <a:pPr lvl="0"/>
            <a:r>
              <a:t>Most important for continuous numeric variables</a:t>
            </a:r>
          </a:p>
          <a:p>
            <a:pPr lvl="0"/>
            <a:r>
              <a:t>Expected for measurements like height, weight, length</a:t>
            </a:r>
          </a:p>
          <a:p>
            <a:pPr lvl="0"/>
            <a:r>
              <a:t>Described by mean and variance parameters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Gaussian Assumptions in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Linear models assume Gaussian residuals (not raw data)</a:t>
            </a:r>
          </a:p>
          <a:p>
            <a:pPr lvl="0"/>
            <a:r>
              <a:t>Must test assumption for regression and ANOVA</a:t>
            </a:r>
          </a:p>
          <a:p>
            <a:pPr lvl="0"/>
            <a:r>
              <a:t>Two parameters: mean and variance control shape</a:t>
            </a:r>
          </a:p>
          <a:p>
            <a:pPr lvl="0"/>
            <a:r>
              <a:t>Different means shift curve position, different variances change spread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Quartile-Quartile (Q-Q)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Compare data to theoretical Gaussian expectation</a:t>
            </a:r>
          </a:p>
          <a:p>
            <a:pPr lvl="0"/>
            <a:r>
              <a:t>Straight diagonal line indicates perfect Gaussian fit</a:t>
            </a:r>
          </a:p>
          <a:p>
            <a:pPr lvl="0"/>
            <a:r>
              <a:t>Systematic deviation indicates non-Gaussian distribution</a:t>
            </a:r>
          </a:p>
          <a:p>
            <a:pPr lvl="0"/>
            <a:r>
              <a:t>Useful diagnostic for model assumptions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Poisson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Used for count data of discrete events</a:t>
            </a:r>
          </a:p>
          <a:p>
            <a:pPr lvl="0"/>
            <a:r>
              <a:t>Classic example: events occurring over time/space</a:t>
            </a:r>
          </a:p>
          <a:p>
            <a:pPr lvl="0"/>
            <a:r>
              <a:t>Data typically skewed to the right</a:t>
            </a:r>
          </a:p>
          <a:p>
            <a:pPr lvl="0"/>
            <a:r>
              <a:t>Single parameter λ (lambda) describes mean and variance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essib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8EB8C77-E53E-429C-A2EC-5C22E1B9313F}" vid="{3445B5F1-8603-4D94-9ACD-ECD6EB6819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Accessible</vt:lpstr>
      <vt:lpstr>Distributions</vt:lpstr>
      <vt:lpstr>Learning Objectives</vt:lpstr>
      <vt:lpstr>Sampling and Statistical Inference</vt:lpstr>
      <vt:lpstr>Histogram Usage</vt:lpstr>
      <vt:lpstr>Simulation of Samples</vt:lpstr>
      <vt:lpstr>Gaussian Distribution</vt:lpstr>
      <vt:lpstr>Gaussian Assumptions in Analysis</vt:lpstr>
      <vt:lpstr>Quartile-Quartile (Q-Q) Plots</vt:lpstr>
      <vt:lpstr>Poisson Distribution</vt:lpstr>
      <vt:lpstr>Binomial Distribution</vt:lpstr>
      <vt:lpstr>Distribution Diagnosis Process</vt:lpstr>
      <vt:lpstr>Diagnostic Best Practices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Accessible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Ed Harris</cp:lastModifiedBy>
  <cp:revision>2</cp:revision>
  <dcterms:created xsi:type="dcterms:W3CDTF">2025-07-07T10:19:01Z</dcterms:created>
  <dcterms:modified xsi:type="dcterms:W3CDTF">2025-07-08T07:33:37Z</dcterms:modified>
</cp:coreProperties>
</file>