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ANOVA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8D0CB194-1F23-2A60-044D-E48A88B1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7138D-1981-69F7-8738-6CFB208E45B9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ANOVA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Classic visualization: boxplot by factor levels</a:t>
            </a:r>
          </a:p>
          <a:p>
            <a:pPr lvl="0"/>
            <a:r>
              <a:t>Show central tendency separately for each group</a:t>
            </a:r>
          </a:p>
          <a:p>
            <a:pPr lvl="0"/>
            <a:r>
              <a:t>Add raw data points over box summaries</a:t>
            </a:r>
          </a:p>
          <a:p>
            <a:pPr lvl="0"/>
            <a:r>
              <a:t>Include reference line for grand mean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F Test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aov() function for basic ANOVA</a:t>
            </a:r>
          </a:p>
          <a:p>
            <a:pPr lvl="0"/>
            <a:r>
              <a:t>Alternative: lm() for contrasts and linear model approach</a:t>
            </a:r>
          </a:p>
          <a:p>
            <a:pPr lvl="0"/>
            <a:r>
              <a:t>Output in classic ANOVA table format</a:t>
            </a:r>
          </a:p>
          <a:p>
            <a:pPr lvl="0"/>
            <a:r>
              <a:t>F statistic, degrees of freedom, and p-value reported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Contrasts and Post Hoc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Set reference level with relevel() function</a:t>
            </a:r>
          </a:p>
          <a:p>
            <a:pPr lvl="0"/>
            <a:r>
              <a:t>Compare each factor level to reference</a:t>
            </a:r>
          </a:p>
          <a:p>
            <a:pPr lvl="0"/>
            <a:r>
              <a:t>Post hoc tests for all pairwise comparisons</a:t>
            </a:r>
          </a:p>
          <a:p>
            <a:pPr lvl="0"/>
            <a:r>
              <a:t>Bonferroni adjustment for multiple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Bonferroni adjustment: conservative, divides alpha by comparisons</a:t>
            </a:r>
          </a:p>
          <a:p>
            <a:pPr lvl="0"/>
            <a:r>
              <a:t>Tukey HSD: less conservative, ideal for 1-way ANOVA</a:t>
            </a:r>
          </a:p>
          <a:p>
            <a:pPr lvl="0"/>
            <a:r>
              <a:t>Both control Type I error rate across tests</a:t>
            </a:r>
          </a:p>
          <a:p>
            <a:pPr lvl="0"/>
            <a:r>
              <a:t>Choose based on research questions and context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Non-parametric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Kruskal-Wallis test when assumptions not met</a:t>
            </a:r>
          </a:p>
          <a:p>
            <a:pPr lvl="0"/>
            <a:r>
              <a:t>Less statistical power but no distributional requirements</a:t>
            </a:r>
          </a:p>
          <a:p>
            <a:pPr lvl="0"/>
            <a:r>
              <a:t>Use kruskal.test() function in R</a:t>
            </a:r>
          </a:p>
          <a:p>
            <a:pPr lvl="0"/>
            <a:r>
              <a:t>Qualitatively similar interpretation to ANOVA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Articulate the question of 1-way ANOVA</a:t>
            </a:r>
          </a:p>
          <a:p>
            <a:pPr lvl="0"/>
            <a:r>
              <a:t>Evaluate data and assumptions for 1-way ANOVA</a:t>
            </a:r>
          </a:p>
          <a:p>
            <a:pPr lvl="0"/>
            <a:r>
              <a:t>Graph 1-way ANOVA data effectively</a:t>
            </a:r>
          </a:p>
          <a:p>
            <a:pPr lvl="0"/>
            <a:r>
              <a:t>Perform tests and alternatives for 1-way ANOVA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Revolutionized objectivity in experimental data analysis</a:t>
            </a:r>
          </a:p>
          <a:p>
            <a:pPr lvl="0"/>
            <a:r>
              <a:t>Invented by R.A. Fisher at Rothamsted Research</a:t>
            </a:r>
          </a:p>
          <a:p>
            <a:pPr lvl="0"/>
            <a:r>
              <a:t>“Convenient method of arranging the arithmetic”</a:t>
            </a:r>
          </a:p>
          <a:p>
            <a:pPr lvl="0"/>
            <a:r>
              <a:t>Foundation of basic statistical practice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1-way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numeric continuous dependent variable</a:t>
            </a:r>
          </a:p>
          <a:p>
            <a:pPr lvl="0"/>
            <a:r>
              <a:t>Factor with 2 or more levels (often with control)</a:t>
            </a:r>
          </a:p>
          <a:p>
            <a:pPr lvl="0"/>
            <a:r>
              <a:t>When two levels: conceptually equivalent to t-test</a:t>
            </a:r>
          </a:p>
          <a:p>
            <a:pPr lvl="0"/>
            <a:r>
              <a:t>Test overall difference in means between factor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Overall difference test between factor means</a:t>
            </a:r>
          </a:p>
          <a:p>
            <a:pPr lvl="0"/>
            <a:r>
              <a:t>Comparison of each level with control/reference</a:t>
            </a:r>
          </a:p>
          <a:p>
            <a:pPr lvl="0"/>
            <a:r>
              <a:t>Post hoc tests between specific factor levels</a:t>
            </a:r>
          </a:p>
          <a:p>
            <a:pPr lvl="0"/>
            <a:r>
              <a:t>Examination of sources of variation in dependent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 Ratio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Proportion of variance between groups relative to within groups</a:t>
            </a:r>
          </a:p>
          <a:p>
            <a:pPr lvl="0"/>
            <a:r>
              <a:t>Higher F values suggest greater likelihood of real differences</a:t>
            </a:r>
          </a:p>
          <a:p>
            <a:pPr lvl="0"/>
            <a:r>
              <a:t>Based on comparison of mean squares</a:t>
            </a:r>
          </a:p>
          <a:p>
            <a:pPr lvl="0"/>
            <a:r>
              <a:t>Foundation for significance testing in ANOVA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Format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Wide format: separate vectors for each factor level</a:t>
            </a:r>
          </a:p>
          <a:p>
            <a:pPr lvl="0"/>
            <a:r>
              <a:t>Long format (preferred): single numeric vector with factor vector</a:t>
            </a:r>
          </a:p>
          <a:p>
            <a:pPr lvl="0"/>
            <a:r>
              <a:t>Each row corresponds to single independent case</a:t>
            </a:r>
          </a:p>
          <a:p>
            <a:pPr lvl="0"/>
            <a:r>
              <a:t>Tidy Data standard preferred for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Gaussian residuals (test graphically and with NHST)</a:t>
            </a:r>
          </a:p>
          <a:p>
            <a:pPr lvl="0"/>
            <a:r>
              <a:t>Homoscedasticity (residuals vs fitted values plot)</a:t>
            </a:r>
          </a:p>
          <a:p>
            <a:pPr lvl="0"/>
            <a:r>
              <a:t>Equality of variance (residual vs factor plot and NHST)</a:t>
            </a:r>
          </a:p>
          <a:p>
            <a:pPr lvl="0"/>
            <a:r>
              <a:t>Independent observations (assumed based on study design)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Assumption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aov() to create model object</a:t>
            </a:r>
          </a:p>
          <a:p>
            <a:pPr lvl="0"/>
            <a:r>
              <a:t>Test Gaussian residuals with histogram and qqPlot()</a:t>
            </a:r>
          </a:p>
          <a:p>
            <a:pPr lvl="0"/>
            <a:r>
              <a:t>Shapiro-Wilk test for formal normality assessment</a:t>
            </a:r>
          </a:p>
          <a:p>
            <a:pPr lvl="0"/>
            <a:r>
              <a:t>Bartlett test for equality of variance across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Accessible</vt:lpstr>
      <vt:lpstr>ANOVA</vt:lpstr>
      <vt:lpstr>Learning Objectives</vt:lpstr>
      <vt:lpstr>Analysis of Variance (ANOVA)</vt:lpstr>
      <vt:lpstr>The Question of 1-way ANOVA</vt:lpstr>
      <vt:lpstr>ANOVA Applications</vt:lpstr>
      <vt:lpstr>F Ratio Test Statistic</vt:lpstr>
      <vt:lpstr>Data Format Requirements</vt:lpstr>
      <vt:lpstr>ANOVA Assumptions</vt:lpstr>
      <vt:lpstr>Assumption Testing Process</vt:lpstr>
      <vt:lpstr>Graphing ANOVA Data</vt:lpstr>
      <vt:lpstr>ANOVA F Test and Alternatives</vt:lpstr>
      <vt:lpstr>Contrasts and Post Hoc Testing</vt:lpstr>
      <vt:lpstr>Multiple Comparison Methods</vt:lpstr>
      <vt:lpstr>Non-parametric Alternative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2025-07-08T07:34:00Z</dcterms:modified>
</cp:coreProperties>
</file>