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987"/>
    <p:restoredTop sz="94660"/>
  </p:normalViewPr>
  <p:slideViewPr>
    <p:cSldViewPr snapToGrid="0">
      <p:cViewPr varScale="1">
        <p:scale>
          <a:sx d="100" n="99"/>
          <a:sy d="100" n="99"/>
        </p:scale>
        <p:origin x="90" y="34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Frames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Frame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names() to see variable names</a:t>
            </a:r>
          </a:p>
          <a:p>
            <a:pPr lvl="0"/>
            <a:r>
              <a:rPr/>
              <a:t>Use $ operator to access variables: data$variable</a:t>
            </a:r>
          </a:p>
          <a:p>
            <a:pPr lvl="0"/>
            <a:r>
              <a:rPr/>
              <a:t>Use str() to examine data frame structure</a:t>
            </a:r>
          </a:p>
          <a:p>
            <a:pPr lvl="0"/>
            <a:r>
              <a:rPr/>
              <a:t>Use [ , ] indexing for rows and columns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Data Frame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names(): returns variable names</a:t>
            </a:r>
          </a:p>
          <a:p>
            <a:pPr lvl="0"/>
            <a:r>
              <a:rPr/>
              <a:t>str(): shows structure and first few values</a:t>
            </a:r>
          </a:p>
          <a:p>
            <a:pPr lvl="0"/>
            <a:r>
              <a:rPr/>
              <a:t>attach(): makes variables directly accessible</a:t>
            </a:r>
          </a:p>
          <a:p>
            <a:pPr lvl="0"/>
            <a:r>
              <a:rPr/>
              <a:t>detach(): undoes attach() operation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Index Operator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[rows, columns] format for precise selection</a:t>
            </a:r>
          </a:p>
          <a:p>
            <a:pPr lvl="0"/>
            <a:r>
              <a:rPr/>
              <a:t>Leave blank for all: [ , ] returns everything</a:t>
            </a:r>
          </a:p>
          <a:p>
            <a:pPr lvl="0"/>
            <a:r>
              <a:rPr/>
              <a:t>Use variable names in quotes: [“variable_name”]</a:t>
            </a:r>
          </a:p>
          <a:p>
            <a:pPr lvl="0"/>
            <a:r>
              <a:rPr/>
              <a:t>Combine with c() for multiple selections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and use common data file types</a:t>
            </a:r>
          </a:p>
          <a:p>
            <a:pPr lvl="0"/>
            <a:r>
              <a:rPr/>
              <a:t>Use Excel for data setup and create Data Dictionary</a:t>
            </a:r>
          </a:p>
          <a:p>
            <a:pPr lvl="0"/>
            <a:r>
              <a:rPr/>
              <a:t>Read data from Excel and CSV files effectively</a:t>
            </a:r>
          </a:p>
          <a:p>
            <a:pPr lvl="0"/>
            <a:r>
              <a:rPr/>
              <a:t>Manipulate variables within data frames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Getting Data into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First step: making your data tidy and organized</a:t>
            </a:r>
          </a:p>
          <a:p>
            <a:pPr lvl="0"/>
            <a:r>
              <a:rPr/>
              <a:t>Excel or CSV files recommended for most users</a:t>
            </a:r>
          </a:p>
          <a:p>
            <a:pPr lvl="0"/>
            <a:r>
              <a:rPr/>
              <a:t>Avoid proprietary formats (SPSS, Genstat, Minitab)</a:t>
            </a:r>
          </a:p>
          <a:p>
            <a:pPr lvl="0"/>
            <a:r>
              <a:rPr/>
              <a:t>Take responsibility for your own data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Tidy Data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Each variable should be in a column</a:t>
            </a:r>
          </a:p>
          <a:p>
            <a:pPr lvl="0"/>
            <a:r>
              <a:rPr/>
              <a:t>Each independent observation should be in a row</a:t>
            </a:r>
          </a:p>
          <a:p>
            <a:pPr lvl="0"/>
            <a:r>
              <a:rPr/>
              <a:t>Data dictionary should accompany dataset</a:t>
            </a:r>
          </a:p>
          <a:p>
            <a:pPr lvl="0"/>
            <a:r>
              <a:rPr/>
              <a:t>Facilitates complete reproducibility of analysis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Common Data File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CSV (Comma Separated Values) - plain text format</a:t>
            </a:r>
          </a:p>
          <a:p>
            <a:pPr lvl="0"/>
            <a:r>
              <a:rPr/>
              <a:t>Excel spreadsheets - widely compatible and resilient</a:t>
            </a:r>
          </a:p>
          <a:p>
            <a:pPr lvl="0"/>
            <a:r>
              <a:rPr/>
              <a:t>Avoid proprietary formats for archiving purposes</a:t>
            </a:r>
          </a:p>
          <a:p>
            <a:pPr lvl="0"/>
            <a:r>
              <a:rPr/>
              <a:t>Stick to CSV or Excel unless very good reason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Excel Data Setup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One table for actual data in Tidy format</a:t>
            </a:r>
          </a:p>
          <a:p>
            <a:pPr lvl="0"/>
            <a:r>
              <a:rPr/>
              <a:t>Second tab for Data Dictionary with variable descriptions</a:t>
            </a:r>
          </a:p>
          <a:p>
            <a:pPr lvl="0"/>
            <a:r>
              <a:rPr/>
              <a:t>No formatting or results embedded in spreadsheet</a:t>
            </a:r>
          </a:p>
          <a:p>
            <a:pPr lvl="0"/>
            <a:r>
              <a:rPr/>
              <a:t>Clean separation of data and documentation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Dictionary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Describes each variable in enough detail</a:t>
            </a:r>
          </a:p>
          <a:p>
            <a:pPr lvl="0"/>
            <a:r>
              <a:rPr/>
              <a:t>Enables complete reproduction of any analysis</a:t>
            </a:r>
          </a:p>
          <a:p>
            <a:pPr lvl="0"/>
            <a:r>
              <a:rPr/>
              <a:t>Essential component of reproducible research</a:t>
            </a:r>
          </a:p>
          <a:p>
            <a:pPr lvl="0"/>
            <a:r>
              <a:rPr/>
              <a:t>Should accompany every dataset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 into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read.xlsx() from openxlsx package for Excel</a:t>
            </a:r>
          </a:p>
          <a:p>
            <a:pPr lvl="0"/>
            <a:r>
              <a:rPr/>
              <a:t>Use read.csv() for CSV files</a:t>
            </a:r>
          </a:p>
          <a:p>
            <a:pPr lvl="0"/>
            <a:r>
              <a:rPr/>
              <a:t>Set working directory with setwd() first</a:t>
            </a:r>
          </a:p>
          <a:p>
            <a:pPr lvl="0"/>
            <a:r>
              <a:rPr/>
              <a:t>Ensure file paths use forward slashes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Directory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Formally set working directory for file operations</a:t>
            </a:r>
          </a:p>
          <a:p>
            <a:pPr lvl="0"/>
            <a:r>
              <a:rPr/>
              <a:t>Use getwd() to check current directory</a:t>
            </a:r>
          </a:p>
          <a:p>
            <a:pPr lvl="0"/>
            <a:r>
              <a:rPr/>
              <a:t>Use setwd() to change to desired location</a:t>
            </a:r>
          </a:p>
          <a:p>
            <a:pPr lvl="0"/>
            <a:r>
              <a:rPr/>
              <a:t>Essential for organizing input and output files</a:t>
            </a:r>
          </a:p>
        </p:txBody>
      </p:sp>
    </p:spTree>
  </p:cSld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2025-07-07T10:19:00Z</dcterms:created>
  <dcterms:modified xsi:type="dcterms:W3CDTF">2025-07-07T10:19:00Z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