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87"/>
    <p:restoredTop sz="94660"/>
  </p:normalViewPr>
  <p:slideViewPr>
    <p:cSldViewPr snapToGrid="0">
      <p:cViewPr varScale="1">
        <p:scale>
          <a:sx d="100" n="99"/>
          <a:sy d="100" n="99"/>
        </p:scale>
        <p:origin x="90" y="34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Explore Data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Analysis versus EDA Distinction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Analysis: generates evidence, fits specific question</a:t>
            </a:r>
          </a:p>
          <a:p>
            <a:pPr lvl="0"/>
            <a:r>
              <a:rPr/>
              <a:t>EDA: informal exploration and assumptions testing</a:t>
            </a:r>
          </a:p>
          <a:p>
            <a:pPr lvl="0"/>
            <a:r>
              <a:rPr/>
              <a:t>Analysis designed for others, EDA usually private</a:t>
            </a:r>
          </a:p>
          <a:p>
            <a:pPr lvl="0"/>
            <a:r>
              <a:rPr/>
              <a:t>Both essential parts of complete data analysis process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Statistical Analysis Plan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Formal document connecting hypothesis to analysis method</a:t>
            </a:r>
          </a:p>
          <a:p>
            <a:pPr lvl="0"/>
            <a:r>
              <a:rPr/>
              <a:t>Created before any data collection begins</a:t>
            </a:r>
          </a:p>
          <a:p>
            <a:pPr lvl="0"/>
            <a:r>
              <a:rPr/>
              <a:t>Specifies hypotheses, statistical models, and data collection</a:t>
            </a:r>
          </a:p>
          <a:p>
            <a:pPr lvl="0"/>
            <a:r>
              <a:rPr/>
              <a:t>Effect size and sample size justification included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Modern Scientific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Traditional cycle inadequate for best practice</a:t>
            </a:r>
          </a:p>
          <a:p>
            <a:pPr lvl="0"/>
            <a:r>
              <a:rPr/>
              <a:t>Analysis planning must occur with hypothesis formulation</a:t>
            </a:r>
          </a:p>
          <a:p>
            <a:pPr lvl="0"/>
            <a:r>
              <a:rPr/>
              <a:t>Experimental design phase with power analysis</a:t>
            </a:r>
          </a:p>
          <a:p>
            <a:pPr lvl="0"/>
            <a:r>
              <a:rPr/>
              <a:t>Statistical analysis plan produced prior to data collection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Formulate appropriate statistical questions</a:t>
            </a:r>
          </a:p>
          <a:p>
            <a:pPr lvl="0"/>
            <a:r>
              <a:rPr/>
              <a:t>Perform hypothesis testing using NHST framework</a:t>
            </a:r>
          </a:p>
          <a:p>
            <a:pPr lvl="0"/>
            <a:r>
              <a:rPr/>
              <a:t>Summarize what “Weighing the Pig” means</a:t>
            </a:r>
          </a:p>
          <a:p>
            <a:pPr lvl="0"/>
            <a:r>
              <a:rPr/>
              <a:t>Distinguish between Analysis versus EDA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Question, Explore, Analyze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Dataset often comes in imperfect state</a:t>
            </a:r>
          </a:p>
          <a:p>
            <a:pPr lvl="0"/>
            <a:r>
              <a:rPr/>
              <a:t>First task is to “weigh the pig” - understand data</a:t>
            </a:r>
          </a:p>
          <a:p>
            <a:pPr lvl="0"/>
            <a:r>
              <a:rPr/>
              <a:t>Order: Question, Explore, Analyze</a:t>
            </a:r>
          </a:p>
          <a:p>
            <a:pPr lvl="0"/>
            <a:r>
              <a:rPr/>
              <a:t>Choose analysis prior to collecting first data point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Weighing the Pig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Term for creating summary-at-a-glance of dataset</a:t>
            </a:r>
          </a:p>
          <a:p>
            <a:pPr lvl="0"/>
            <a:r>
              <a:rPr/>
              <a:t>Includes graphics, statistical summary, and data amount</a:t>
            </a:r>
          </a:p>
          <a:p>
            <a:pPr lvl="0"/>
            <a:r>
              <a:rPr/>
              <a:t>Key consideration: specification of variables</a:t>
            </a:r>
          </a:p>
          <a:p>
            <a:pPr lvl="0"/>
            <a:r>
              <a:rPr/>
              <a:t>Best way to gain skill: practice with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Examine variables: are they as expected?</a:t>
            </a:r>
          </a:p>
          <a:p>
            <a:pPr lvl="0"/>
            <a:r>
              <a:rPr/>
              <a:t>Graph data and examine numerical summaries</a:t>
            </a:r>
          </a:p>
          <a:p>
            <a:pPr lvl="0"/>
            <a:r>
              <a:rPr/>
              <a:t>Look for errors both trivial and serious</a:t>
            </a:r>
          </a:p>
          <a:p>
            <a:pPr lvl="0"/>
            <a:r>
              <a:rPr/>
              <a:t>May take large proportion of analysis time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Formulation and NHST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Null Hypothesis Significance Testing framework</a:t>
            </a:r>
          </a:p>
          <a:p>
            <a:pPr lvl="0"/>
            <a:r>
              <a:rPr/>
              <a:t>Population of interest cannot be directly measured</a:t>
            </a:r>
          </a:p>
          <a:p>
            <a:pPr lvl="0"/>
            <a:r>
              <a:rPr/>
              <a:t>Experimental samples drawn randomly from population</a:t>
            </a:r>
          </a:p>
          <a:p>
            <a:pPr lvl="0"/>
            <a:r>
              <a:rPr/>
              <a:t>Test statistics compared to expected under null hypothesis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NHST 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Null hypothesis: consistent with no effect</a:t>
            </a:r>
          </a:p>
          <a:p>
            <a:pPr lvl="0"/>
            <a:r>
              <a:rPr/>
              <a:t>P-value: probability observed effect due to chance</a:t>
            </a:r>
          </a:p>
          <a:p>
            <a:pPr lvl="0"/>
            <a:r>
              <a:rPr/>
              <a:t>Alpha value: maximum acceptable probability of error (0.05)</a:t>
            </a:r>
          </a:p>
          <a:p>
            <a:pPr lvl="0"/>
            <a:r>
              <a:rPr/>
              <a:t>Alternative hypothesis: effect we predict to be true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Variables and Graphing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Good graph tells whole story</a:t>
            </a:r>
          </a:p>
          <a:p>
            <a:pPr lvl="0"/>
            <a:r>
              <a:rPr/>
              <a:t>Bad graph worse than no graph at all</a:t>
            </a:r>
          </a:p>
          <a:p>
            <a:pPr lvl="0"/>
            <a:r>
              <a:rPr/>
              <a:t>Distinction between EDA graphs and evidence graphs</a:t>
            </a:r>
          </a:p>
          <a:p>
            <a:pPr lvl="0"/>
            <a:r>
              <a:rPr/>
              <a:t>Must convey relevant information and be self-contained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Scientific Graph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Reflect hypothesis or statistical concept</a:t>
            </a:r>
          </a:p>
          <a:p>
            <a:pPr lvl="0"/>
            <a:r>
              <a:rPr/>
              <a:t>Appropriate to the data being analyzed</a:t>
            </a:r>
          </a:p>
          <a:p>
            <a:pPr lvl="0"/>
            <a:r>
              <a:rPr/>
              <a:t>Consistent in aesthetics throughout</a:t>
            </a:r>
          </a:p>
          <a:p>
            <a:pPr lvl="0"/>
            <a:r>
              <a:rPr/>
              <a:t>Build up information in layers</a:t>
            </a:r>
          </a:p>
        </p:txBody>
      </p:sp>
    </p:spTree>
  </p:cSld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2025-07-07T10:19:01Z</dcterms:created>
  <dcterms:modified xsi:type="dcterms:W3CDTF">2025-07-07T10:19:01Z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