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Correlation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Spearman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Alternative when Pearson assumptions not met</a:t>
            </a:r>
          </a:p>
          <a:p>
            <a:pPr lvl="0"/>
            <a:r>
              <a:rPr/>
              <a:t>Relaxed assumptions: ranked data and independence</a:t>
            </a:r>
          </a:p>
          <a:p>
            <a:pPr lvl="0"/>
            <a:r>
              <a:rPr/>
              <a:t>Appropriate for non-linear relationships</a:t>
            </a:r>
          </a:p>
          <a:p>
            <a:pPr lvl="0"/>
            <a:r>
              <a:rPr/>
              <a:t>Correlation coefficient noted as “rho” (ρ)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Report test statistic, sample size/df, and p-value</a:t>
            </a:r>
          </a:p>
          <a:p>
            <a:pPr lvl="0"/>
            <a:r>
              <a:rPr/>
              <a:t>Example: “significant correlation (Pearson’s r = 0.96, df = 148, P &lt; 0.0001)”</a:t>
            </a:r>
          </a:p>
          <a:p>
            <a:pPr lvl="0"/>
            <a:r>
              <a:rPr/>
              <a:t>Round to two decimal places consistently</a:t>
            </a:r>
          </a:p>
          <a:p>
            <a:pPr lvl="0"/>
            <a:r>
              <a:rPr/>
              <a:t>Never use scientific notation for p-values &lt; 0.0001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Validation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Check assumptions before interpreting results</a:t>
            </a:r>
          </a:p>
          <a:p>
            <a:pPr lvl="0"/>
            <a:r>
              <a:rPr/>
              <a:t>Use diagnostic plots and formal tests</a:t>
            </a:r>
          </a:p>
          <a:p>
            <a:pPr lvl="0"/>
            <a:r>
              <a:rPr/>
              <a:t>Consider alternative methods if assumptions violated</a:t>
            </a:r>
          </a:p>
          <a:p>
            <a:pPr lvl="0"/>
            <a:r>
              <a:rPr/>
              <a:t>Document assumption testing in methods section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Analyze correlation between two variables</a:t>
            </a:r>
          </a:p>
          <a:p>
            <a:pPr lvl="0"/>
            <a:r>
              <a:rPr/>
              <a:t>Evaluate correlation data and assumptions</a:t>
            </a:r>
          </a:p>
          <a:p>
            <a:pPr lvl="0"/>
            <a:r>
              <a:rPr/>
              <a:t>Graph correlated variables effectively</a:t>
            </a:r>
          </a:p>
          <a:p>
            <a:pPr lvl="0"/>
            <a:r>
              <a:rPr/>
              <a:t>Perform correlation statistical tests and alternatives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Correlation does not imply causation (fundamental principle)</a:t>
            </a:r>
          </a:p>
          <a:p>
            <a:pPr lvl="0"/>
            <a:r>
              <a:rPr/>
              <a:t>Statistical relationship doesn’t mean one causes the other</a:t>
            </a:r>
          </a:p>
          <a:p>
            <a:pPr lvl="0"/>
            <a:r>
              <a:rPr/>
              <a:t>Example: ice cream sales and forest fires correlate via summer heat</a:t>
            </a:r>
          </a:p>
          <a:p>
            <a:pPr lvl="0"/>
            <a:r>
              <a:rPr/>
              <a:t>Basic tool in data science toolbox for relationships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Question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Whether demonstrable association exists between numeric variables</a:t>
            </a:r>
          </a:p>
          <a:p>
            <a:pPr lvl="0"/>
            <a:r>
              <a:rPr/>
              <a:t>Interested in how variables may “co-vary” (exhibit covariance)</a:t>
            </a:r>
          </a:p>
          <a:p>
            <a:pPr lvl="0"/>
            <a:r>
              <a:rPr/>
              <a:t>Covariance quantified as positive or negative</a:t>
            </a:r>
          </a:p>
          <a:p>
            <a:pPr lvl="0"/>
            <a:r>
              <a:rPr/>
              <a:t>Strength varies from zero to perfect correlation (+1 or -1)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Pearson correlation for linear relationships</a:t>
            </a:r>
          </a:p>
          <a:p>
            <a:pPr lvl="0"/>
            <a:r>
              <a:rPr/>
              <a:t>Requires Gaussian distributed numeric values</a:t>
            </a:r>
          </a:p>
          <a:p>
            <a:pPr lvl="0"/>
            <a:r>
              <a:rPr/>
              <a:t>Calculated as covariance divided by product of standard deviations</a:t>
            </a:r>
          </a:p>
          <a:p>
            <a:pPr lvl="0"/>
            <a:r>
              <a:rPr/>
              <a:t>Use cor() function in R for calculation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Graphing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Traditionally visualized with scatterplot</a:t>
            </a:r>
          </a:p>
          <a:p>
            <a:pPr lvl="0"/>
            <a:r>
              <a:rPr/>
              <a:t>Degree of “scatter” relates to correlation strength</a:t>
            </a:r>
          </a:p>
          <a:p>
            <a:pPr lvl="0"/>
            <a:r>
              <a:rPr/>
              <a:t>Can examine specific pairs or correlation matrices</a:t>
            </a:r>
          </a:p>
          <a:p>
            <a:pPr lvl="0"/>
            <a:r>
              <a:rPr/>
              <a:t>Use pairs() and cor() for multiple variables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Quickly assess correlation between many variables</a:t>
            </a:r>
          </a:p>
          <a:p>
            <a:pPr lvl="0"/>
            <a:r>
              <a:rPr/>
              <a:t>Powerful combination of statistical summary and graphing</a:t>
            </a:r>
          </a:p>
          <a:p>
            <a:pPr lvl="0"/>
            <a:r>
              <a:rPr/>
              <a:t>Can reveal influence of grouping variables (like species)</a:t>
            </a:r>
          </a:p>
          <a:p>
            <a:pPr lvl="0"/>
            <a:r>
              <a:rPr/>
              <a:t>Essential for multivariate data exploration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cor.test() for statistical significance</a:t>
            </a:r>
          </a:p>
          <a:p>
            <a:pPr lvl="0"/>
            <a:r>
              <a:rPr/>
              <a:t>Pearson correlation is default method</a:t>
            </a:r>
          </a:p>
          <a:p>
            <a:pPr lvl="0"/>
            <a:r>
              <a:rPr/>
              <a:t>Spearman rank correlation when assumptions not met</a:t>
            </a:r>
          </a:p>
          <a:p>
            <a:pPr lvl="0"/>
            <a:r>
              <a:rPr/>
              <a:t>Follow order: Question, Graph, Test, Validate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Pearson Correlation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relationship between variables</a:t>
            </a:r>
          </a:p>
          <a:p>
            <a:pPr lvl="0"/>
            <a:r>
              <a:rPr/>
              <a:t>Bivariate Gaussian distribution</a:t>
            </a:r>
          </a:p>
          <a:p>
            <a:pPr lvl="0"/>
            <a:r>
              <a:rPr/>
              <a:t>Homoscedasticity (similar variance across range)</a:t>
            </a:r>
          </a:p>
          <a:p>
            <a:pPr lvl="0"/>
            <a:r>
              <a:rPr/>
              <a:t>Independence of observations and absence of outliers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2025-07-07T10:19:01Z</dcterms:created>
  <dcterms:modified xsi:type="dcterms:W3CDTF">2025-07-07T10:19:01Z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