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T-test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Graphical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Histogram and q-q plot for each sample separately</a:t>
            </a:r>
          </a:p>
          <a:p>
            <a:pPr lvl="0"/>
            <a:r>
              <a:rPr/>
              <a:t>Compare to expected Gaussian distribution</a:t>
            </a:r>
          </a:p>
          <a:p>
            <a:pPr lvl="0"/>
            <a:r>
              <a:rPr/>
              <a:t>Look for systematic deviations from normality</a:t>
            </a:r>
          </a:p>
          <a:p>
            <a:pPr lvl="0"/>
            <a:r>
              <a:rPr/>
              <a:t>Consider sample size in interpretation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Two-sample t-test for independent groups</a:t>
            </a:r>
          </a:p>
          <a:p>
            <a:pPr lvl="0"/>
            <a:r>
              <a:rPr/>
              <a:t>One-sample t-test against known mean</a:t>
            </a:r>
          </a:p>
          <a:p>
            <a:pPr lvl="0"/>
            <a:r>
              <a:rPr/>
              <a:t>Paired t-test for dependent observations</a:t>
            </a:r>
          </a:p>
          <a:p>
            <a:pPr lvl="0"/>
            <a:r>
              <a:rPr/>
              <a:t>Each requires specific data structure and interpretation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Mann-Whitney U-test 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Non-parametric alternative when assumptions not met</a:t>
            </a:r>
          </a:p>
          <a:p>
            <a:pPr lvl="0"/>
            <a:r>
              <a:rPr/>
              <a:t>Uses wilcox.test() function in R</a:t>
            </a:r>
          </a:p>
          <a:p>
            <a:pPr lvl="0"/>
            <a:r>
              <a:rPr/>
              <a:t>Good choice for small samples or skewed distributions</a:t>
            </a:r>
          </a:p>
          <a:p>
            <a:pPr lvl="0"/>
            <a:r>
              <a:rPr/>
              <a:t>Less statistical power but no distributional assumptions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Report test statistic, degrees of freedom, p-value</a:t>
            </a:r>
          </a:p>
          <a:p>
            <a:pPr lvl="0"/>
            <a:r>
              <a:rPr/>
              <a:t>Example: “significant difference (2-sample t-test: t = -8.63, df = 11.9, P &lt; 0.0001)”</a:t>
            </a:r>
          </a:p>
          <a:p>
            <a:pPr lvl="0"/>
            <a:r>
              <a:rPr/>
              <a:t>Always include all three key quantities</a:t>
            </a:r>
          </a:p>
          <a:p>
            <a:pPr lvl="0"/>
            <a:r>
              <a:rPr/>
              <a:t>Format p-values appropriately (P &lt; 0.0001 for small values)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Articulate the question of the t-test</a:t>
            </a:r>
          </a:p>
          <a:p>
            <a:pPr lvl="0"/>
            <a:r>
              <a:rPr/>
              <a:t>Evaluate data and assumptions for t-test</a:t>
            </a:r>
          </a:p>
          <a:p>
            <a:pPr lvl="0"/>
            <a:r>
              <a:rPr/>
              <a:t>Graph t-test data appropriately</a:t>
            </a:r>
          </a:p>
          <a:p>
            <a:pPr lvl="0"/>
            <a:r>
              <a:rPr/>
              <a:t>Perform tests and alternatives for t-test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Student’s T-test Origins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of modern statistical science</a:t>
            </a:r>
          </a:p>
          <a:p>
            <a:pPr lvl="0"/>
            <a:r>
              <a:rPr/>
              <a:t>Invented by William Sealy Gosset at Guinness brewery</a:t>
            </a:r>
          </a:p>
          <a:p>
            <a:pPr lvl="0"/>
            <a:r>
              <a:rPr/>
              <a:t>Published anonymously as “Student” for commercial protection</a:t>
            </a:r>
          </a:p>
          <a:p>
            <a:pPr lvl="0"/>
            <a:r>
              <a:rPr/>
              <a:t>Refined and supported by R.A. Fisher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Question of the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Compare populations using independent samples</a:t>
            </a:r>
          </a:p>
          <a:p>
            <a:pPr lvl="0"/>
            <a:r>
              <a:rPr/>
              <a:t>Three common versions: 2 independent samples, 1 sample vs known mean, paired samples</a:t>
            </a:r>
          </a:p>
          <a:p>
            <a:pPr lvl="0"/>
            <a:r>
              <a:rPr/>
              <a:t>Basic question: are means different between groups?</a:t>
            </a:r>
          </a:p>
          <a:p>
            <a:pPr lvl="0"/>
            <a:r>
              <a:rPr/>
              <a:t>Used to test if samples came from different populations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Independent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Numeric variable measured in two samples</a:t>
            </a:r>
          </a:p>
          <a:p>
            <a:pPr lvl="0"/>
            <a:r>
              <a:rPr/>
              <a:t>Question: are sample means different?</a:t>
            </a:r>
          </a:p>
          <a:p>
            <a:pPr lvl="0"/>
            <a:r>
              <a:rPr/>
              <a:t>Data in “long format” (one numeric, one factor) or “wide format” (two numeric vectors)</a:t>
            </a:r>
          </a:p>
          <a:p>
            <a:pPr lvl="0"/>
            <a:r>
              <a:rPr/>
              <a:t>Traditional visualization: boxplot with optional raw data points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Sample vs Known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 sample compared to known population mean</a:t>
            </a:r>
          </a:p>
          <a:p>
            <a:pPr lvl="0"/>
            <a:r>
              <a:rPr/>
              <a:t>Question: did sample come from population with known mean?</a:t>
            </a:r>
          </a:p>
          <a:p>
            <a:pPr lvl="0"/>
            <a:r>
              <a:rPr/>
              <a:t>Data: single numeric vector and population mean value</a:t>
            </a:r>
          </a:p>
          <a:p>
            <a:pPr lvl="0"/>
            <a:r>
              <a:rPr/>
              <a:t>Visualization: boxplot with reference line for known mean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Paired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Individual observations in samples are not independent</a:t>
            </a:r>
          </a:p>
          <a:p>
            <a:pPr lvl="0"/>
            <a:r>
              <a:rPr/>
              <a:t>Examples: before/after treatment, spatially paired plots</a:t>
            </a:r>
          </a:p>
          <a:p>
            <a:pPr lvl="0"/>
            <a:r>
              <a:rPr/>
              <a:t>Each pair represents relationship between measurements</a:t>
            </a:r>
          </a:p>
          <a:p>
            <a:pPr lvl="0"/>
            <a:r>
              <a:rPr/>
              <a:t>Visualization shows tendency for change between paired observations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Gaussian distribution within each sample (not combined)</a:t>
            </a:r>
          </a:p>
          <a:p>
            <a:pPr lvl="0"/>
            <a:r>
              <a:rPr/>
              <a:t>Homoscedasticity (equal variance between samples)</a:t>
            </a:r>
          </a:p>
          <a:p>
            <a:pPr lvl="0"/>
            <a:r>
              <a:rPr/>
              <a:t>Independence of observations</a:t>
            </a:r>
          </a:p>
          <a:p>
            <a:pPr lvl="0"/>
            <a:r>
              <a:rPr/>
              <a:t>T-test somewhat robust to assumption violations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 Gaussian distribution separately for each group</a:t>
            </a:r>
          </a:p>
          <a:p>
            <a:pPr lvl="0"/>
            <a:r>
              <a:rPr/>
              <a:t>Use histograms, q-q plots, and Shapiro-Wilk test</a:t>
            </a:r>
          </a:p>
          <a:p>
            <a:pPr lvl="0"/>
            <a:r>
              <a:rPr/>
              <a:t>Check variance equality with Bartlett test or visual comparison</a:t>
            </a:r>
          </a:p>
          <a:p>
            <a:pPr lvl="0"/>
            <a:r>
              <a:rPr/>
              <a:t>Independence assumption critical and related to study design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2025-07-07T10:19:01Z</dcterms:created>
  <dcterms:modified xsi:type="dcterms:W3CDTF">2025-07-07T10:19:01Z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