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987"/>
    <p:restoredTop sz="94660"/>
  </p:normalViewPr>
  <p:slideViewPr>
    <p:cSldViewPr snapToGrid="0">
      <p:cViewPr varScale="1">
        <p:scale>
          <a:sx d="100" n="99"/>
          <a:sy d="100" n="99"/>
        </p:scale>
        <p:origin x="90" y="34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ANOVA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Graphing ANOVA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Classic visualization: boxplot by factor levels</a:t>
            </a:r>
          </a:p>
          <a:p>
            <a:pPr lvl="0"/>
            <a:r>
              <a:rPr/>
              <a:t>Show central tendency separately for each group</a:t>
            </a:r>
          </a:p>
          <a:p>
            <a:pPr lvl="0"/>
            <a:r>
              <a:rPr/>
              <a:t>Add raw data points over box summaries</a:t>
            </a:r>
          </a:p>
          <a:p>
            <a:pPr lvl="0"/>
            <a:r>
              <a:rPr/>
              <a:t>Include reference line for grand mean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ANOVA F Test and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aov() function for basic ANOVA</a:t>
            </a:r>
          </a:p>
          <a:p>
            <a:pPr lvl="0"/>
            <a:r>
              <a:rPr/>
              <a:t>Alternative: lm() for contrasts and linear model approach</a:t>
            </a:r>
          </a:p>
          <a:p>
            <a:pPr lvl="0"/>
            <a:r>
              <a:rPr/>
              <a:t>Output in classic ANOVA table format</a:t>
            </a:r>
          </a:p>
          <a:p>
            <a:pPr lvl="0"/>
            <a:r>
              <a:rPr/>
              <a:t>F statistic, degrees of freedom, and p-value reported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Contrasts and Post Hoc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Set reference level with relevel() function</a:t>
            </a:r>
          </a:p>
          <a:p>
            <a:pPr lvl="0"/>
            <a:r>
              <a:rPr/>
              <a:t>Compare each factor level to reference</a:t>
            </a:r>
          </a:p>
          <a:p>
            <a:pPr lvl="0"/>
            <a:r>
              <a:rPr/>
              <a:t>Post hoc tests for all pairwise comparisons</a:t>
            </a:r>
          </a:p>
          <a:p>
            <a:pPr lvl="0"/>
            <a:r>
              <a:rPr/>
              <a:t>Bonferroni adjustment for multiple testing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Comparison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Bonferroni adjustment: conservative, divides alpha by comparisons</a:t>
            </a:r>
          </a:p>
          <a:p>
            <a:pPr lvl="0"/>
            <a:r>
              <a:rPr/>
              <a:t>Tukey HSD: less conservative, ideal for 1-way ANOVA</a:t>
            </a:r>
          </a:p>
          <a:p>
            <a:pPr lvl="0"/>
            <a:r>
              <a:rPr/>
              <a:t>Both control Type I error rate across tests</a:t>
            </a:r>
          </a:p>
          <a:p>
            <a:pPr lvl="0"/>
            <a:r>
              <a:rPr/>
              <a:t>Choose based on research questions and context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Non-parametric 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Kruskal-Wallis test when assumptions not met</a:t>
            </a:r>
          </a:p>
          <a:p>
            <a:pPr lvl="0"/>
            <a:r>
              <a:rPr/>
              <a:t>Less statistical power but no distributional requirements</a:t>
            </a:r>
          </a:p>
          <a:p>
            <a:pPr lvl="0"/>
            <a:r>
              <a:rPr/>
              <a:t>Use kruskal.test() function in R</a:t>
            </a:r>
          </a:p>
          <a:p>
            <a:pPr lvl="0"/>
            <a:r>
              <a:rPr/>
              <a:t>Qualitatively similar interpretation to ANOVA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Articulate the question of 1-way ANOVA</a:t>
            </a:r>
          </a:p>
          <a:p>
            <a:pPr lvl="0"/>
            <a:r>
              <a:rPr/>
              <a:t>Evaluate data and assumptions for 1-way ANOVA</a:t>
            </a:r>
          </a:p>
          <a:p>
            <a:pPr lvl="0"/>
            <a:r>
              <a:rPr/>
              <a:t>Graph 1-way ANOVA data effectively</a:t>
            </a:r>
          </a:p>
          <a:p>
            <a:pPr lvl="0"/>
            <a:r>
              <a:rPr/>
              <a:t>Perform tests and alternatives for 1-way ANOVA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Analysis of Variance (ANOVA)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Revolutionized objectivity in experimental data analysis</a:t>
            </a:r>
          </a:p>
          <a:p>
            <a:pPr lvl="0"/>
            <a:r>
              <a:rPr/>
              <a:t>Invented by R.A. Fisher at Rothamsted Research</a:t>
            </a:r>
          </a:p>
          <a:p>
            <a:pPr lvl="0"/>
            <a:r>
              <a:rPr/>
              <a:t>“Convenient method of arranging the arithmetic”</a:t>
            </a:r>
          </a:p>
          <a:p>
            <a:pPr lvl="0"/>
            <a:r>
              <a:rPr/>
              <a:t>Foundation of basic statistical practice today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Question of 1-way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One numeric continuous dependent variable</a:t>
            </a:r>
          </a:p>
          <a:p>
            <a:pPr lvl="0"/>
            <a:r>
              <a:rPr/>
              <a:t>Factor with 2 or more levels (often with control)</a:t>
            </a:r>
          </a:p>
          <a:p>
            <a:pPr lvl="0"/>
            <a:r>
              <a:rPr/>
              <a:t>When two levels: conceptually equivalent to t-test</a:t>
            </a:r>
          </a:p>
          <a:p>
            <a:pPr lvl="0"/>
            <a:r>
              <a:rPr/>
              <a:t>Test overall difference in means between factor levels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ANOVA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Overall difference test between factor means</a:t>
            </a:r>
          </a:p>
          <a:p>
            <a:pPr lvl="0"/>
            <a:r>
              <a:rPr/>
              <a:t>Comparison of each level with control/reference</a:t>
            </a:r>
          </a:p>
          <a:p>
            <a:pPr lvl="0"/>
            <a:r>
              <a:rPr/>
              <a:t>Post hoc tests between specific factor levels</a:t>
            </a:r>
          </a:p>
          <a:p>
            <a:pPr lvl="0"/>
            <a:r>
              <a:rPr/>
              <a:t>Examination of sources of variation in dependent variable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 Ratio Test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Proportion of variance between groups relative to within groups</a:t>
            </a:r>
          </a:p>
          <a:p>
            <a:pPr lvl="0"/>
            <a:r>
              <a:rPr/>
              <a:t>Higher F values suggest greater likelihood of real differences</a:t>
            </a:r>
          </a:p>
          <a:p>
            <a:pPr lvl="0"/>
            <a:r>
              <a:rPr/>
              <a:t>Based on comparison of mean squares</a:t>
            </a:r>
          </a:p>
          <a:p>
            <a:pPr lvl="0"/>
            <a:r>
              <a:rPr/>
              <a:t>Foundation for significance testing in ANOVA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Format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Wide format: separate vectors for each factor level</a:t>
            </a:r>
          </a:p>
          <a:p>
            <a:pPr lvl="0"/>
            <a:r>
              <a:rPr/>
              <a:t>Long format (preferred): single numeric vector with factor vector</a:t>
            </a:r>
          </a:p>
          <a:p>
            <a:pPr lvl="0"/>
            <a:r>
              <a:rPr/>
              <a:t>Each row corresponds to single independent case</a:t>
            </a:r>
          </a:p>
          <a:p>
            <a:pPr lvl="0"/>
            <a:r>
              <a:rPr/>
              <a:t>Tidy Data standard preferred for analysis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ANOVA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Gaussian residuals (test graphically and with NHST)</a:t>
            </a:r>
          </a:p>
          <a:p>
            <a:pPr lvl="0"/>
            <a:r>
              <a:rPr/>
              <a:t>Homoscedasticity (residuals vs fitted values plot)</a:t>
            </a:r>
          </a:p>
          <a:p>
            <a:pPr lvl="0"/>
            <a:r>
              <a:rPr/>
              <a:t>Equality of variance (residual vs factor plot and NHST)</a:t>
            </a:r>
          </a:p>
          <a:p>
            <a:pPr lvl="0"/>
            <a:r>
              <a:rPr/>
              <a:t>Independent observations (assumed based on study design)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 Testing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aov() to create model object</a:t>
            </a:r>
          </a:p>
          <a:p>
            <a:pPr lvl="0"/>
            <a:r>
              <a:rPr/>
              <a:t>Test Gaussian residuals with histogram and qqPlot()</a:t>
            </a:r>
          </a:p>
          <a:p>
            <a:pPr lvl="0"/>
            <a:r>
              <a:rPr/>
              <a:t>Shapiro-Wilk test for formal normality assessment</a:t>
            </a:r>
          </a:p>
          <a:p>
            <a:pPr lvl="0"/>
            <a:r>
              <a:rPr/>
              <a:t>Bartlett test for equality of variance across groups</a:t>
            </a:r>
          </a:p>
        </p:txBody>
      </p:sp>
    </p:spTree>
  </p:cSld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2025-07-07T10:19:01Z</dcterms:created>
  <dcterms:modified xsi:type="dcterms:W3CDTF">2025-07-07T10:19:01Z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